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5"/>
  </p:notesMasterIdLst>
  <p:handoutMasterIdLst>
    <p:handoutMasterId r:id="rId46"/>
  </p:handoutMasterIdLst>
  <p:sldIdLst>
    <p:sldId id="258"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302" r:id="rId28"/>
    <p:sldId id="286" r:id="rId29"/>
    <p:sldId id="287" r:id="rId30"/>
    <p:sldId id="303" r:id="rId31"/>
    <p:sldId id="289" r:id="rId32"/>
    <p:sldId id="304" r:id="rId33"/>
    <p:sldId id="291" r:id="rId34"/>
    <p:sldId id="292" r:id="rId35"/>
    <p:sldId id="293" r:id="rId36"/>
    <p:sldId id="294" r:id="rId37"/>
    <p:sldId id="295" r:id="rId38"/>
    <p:sldId id="296" r:id="rId39"/>
    <p:sldId id="297" r:id="rId40"/>
    <p:sldId id="298" r:id="rId41"/>
    <p:sldId id="299" r:id="rId42"/>
    <p:sldId id="300" r:id="rId43"/>
    <p:sldId id="301" r:id="rId44"/>
  </p:sldIdLst>
  <p:sldSz cx="9144000" cy="6858000" type="screen4x3"/>
  <p:notesSz cx="7077075" cy="9051925"/>
  <p:defaultTextStyle>
    <a:defPPr>
      <a:defRPr lang="en-US"/>
    </a:defPPr>
    <a:lvl1pPr algn="l" rtl="0" fontAlgn="base">
      <a:spcBef>
        <a:spcPct val="0"/>
      </a:spcBef>
      <a:spcAft>
        <a:spcPct val="0"/>
      </a:spcAft>
      <a:defRPr sz="2400" b="1" kern="1200">
        <a:solidFill>
          <a:schemeClr val="tx1"/>
        </a:solidFill>
        <a:latin typeface="Times New Roman" pitchFamily="18" charset="0"/>
        <a:ea typeface="+mn-ea"/>
        <a:cs typeface="+mn-cs"/>
      </a:defRPr>
    </a:lvl1pPr>
    <a:lvl2pPr marL="457200" algn="l" rtl="0" fontAlgn="base">
      <a:spcBef>
        <a:spcPct val="0"/>
      </a:spcBef>
      <a:spcAft>
        <a:spcPct val="0"/>
      </a:spcAft>
      <a:defRPr sz="2400" b="1" kern="1200">
        <a:solidFill>
          <a:schemeClr val="tx1"/>
        </a:solidFill>
        <a:latin typeface="Times New Roman" pitchFamily="18" charset="0"/>
        <a:ea typeface="+mn-ea"/>
        <a:cs typeface="+mn-cs"/>
      </a:defRPr>
    </a:lvl2pPr>
    <a:lvl3pPr marL="914400" algn="l" rtl="0" fontAlgn="base">
      <a:spcBef>
        <a:spcPct val="0"/>
      </a:spcBef>
      <a:spcAft>
        <a:spcPct val="0"/>
      </a:spcAft>
      <a:defRPr sz="2400" b="1" kern="1200">
        <a:solidFill>
          <a:schemeClr val="tx1"/>
        </a:solidFill>
        <a:latin typeface="Times New Roman" pitchFamily="18" charset="0"/>
        <a:ea typeface="+mn-ea"/>
        <a:cs typeface="+mn-cs"/>
      </a:defRPr>
    </a:lvl3pPr>
    <a:lvl4pPr marL="1371600" algn="l" rtl="0" fontAlgn="base">
      <a:spcBef>
        <a:spcPct val="0"/>
      </a:spcBef>
      <a:spcAft>
        <a:spcPct val="0"/>
      </a:spcAft>
      <a:defRPr sz="2400" b="1" kern="1200">
        <a:solidFill>
          <a:schemeClr val="tx1"/>
        </a:solidFill>
        <a:latin typeface="Times New Roman" pitchFamily="18" charset="0"/>
        <a:ea typeface="+mn-ea"/>
        <a:cs typeface="+mn-cs"/>
      </a:defRPr>
    </a:lvl4pPr>
    <a:lvl5pPr marL="1828800" algn="l" rtl="0" fontAlgn="base">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uke Foran"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4B62"/>
    <a:srgbClr val="008000"/>
    <a:srgbClr val="B0327A"/>
    <a:srgbClr val="D2CCCF"/>
    <a:srgbClr val="EAE7E9"/>
    <a:srgbClr val="5F1B42"/>
    <a:srgbClr val="DA7CB2"/>
    <a:srgbClr val="558ED5"/>
    <a:srgbClr val="CCBD00"/>
    <a:srgbClr val="8C00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92" autoAdjust="0"/>
    <p:restoredTop sz="97496" autoAdjust="0"/>
  </p:normalViewPr>
  <p:slideViewPr>
    <p:cSldViewPr snapToGrid="0">
      <p:cViewPr varScale="1">
        <p:scale>
          <a:sx n="69" d="100"/>
          <a:sy n="69" d="100"/>
        </p:scale>
        <p:origin x="140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94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CA" b="1"/>
              <a:t>Technique Comparision</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612270341207353"/>
          <c:y val="0.18097222222222226"/>
          <c:w val="0.83332174103237089"/>
          <c:h val="0.58162766112569264"/>
        </c:manualLayout>
      </c:layout>
      <c:lineChart>
        <c:grouping val="standard"/>
        <c:varyColors val="0"/>
        <c:ser>
          <c:idx val="0"/>
          <c:order val="0"/>
          <c:tx>
            <c:v>Traditional Stepwise</c:v>
          </c:tx>
          <c:spPr>
            <a:ln w="28575" cap="rnd">
              <a:noFill/>
              <a:round/>
            </a:ln>
            <a:effectLst/>
          </c:spPr>
          <c:marker>
            <c:symbol val="none"/>
          </c:marker>
          <c:trendline>
            <c:spPr>
              <a:ln w="19050" cap="rnd">
                <a:solidFill>
                  <a:srgbClr val="A5BB29"/>
                </a:solidFill>
                <a:prstDash val="solid"/>
              </a:ln>
              <a:effectLst/>
            </c:spPr>
            <c:trendlineType val="linear"/>
            <c:dispRSqr val="0"/>
            <c:dispEq val="0"/>
          </c:trendline>
          <c:val>
            <c:numRef>
              <c:f>Graphs!$B$3:$B$12</c:f>
              <c:numCache>
                <c:formatCode>General</c:formatCode>
                <c:ptCount val="10"/>
                <c:pt idx="0">
                  <c:v>0.10316</c:v>
                </c:pt>
                <c:pt idx="1">
                  <c:v>8.6169999999999997E-2</c:v>
                </c:pt>
                <c:pt idx="2">
                  <c:v>7.9839999999999994E-2</c:v>
                </c:pt>
                <c:pt idx="3">
                  <c:v>5.4550000000000001E-2</c:v>
                </c:pt>
                <c:pt idx="4">
                  <c:v>4.6640000000000001E-2</c:v>
                </c:pt>
                <c:pt idx="5">
                  <c:v>5.6129999999999999E-2</c:v>
                </c:pt>
                <c:pt idx="6">
                  <c:v>4.4659999999999998E-2</c:v>
                </c:pt>
                <c:pt idx="7">
                  <c:v>3.7150000000000002E-2</c:v>
                </c:pt>
                <c:pt idx="8">
                  <c:v>3.2809999999999999E-2</c:v>
                </c:pt>
                <c:pt idx="9">
                  <c:v>3.1230000000000001E-2</c:v>
                </c:pt>
              </c:numCache>
            </c:numRef>
          </c:val>
          <c:smooth val="0"/>
          <c:extLst>
            <c:ext xmlns:c16="http://schemas.microsoft.com/office/drawing/2014/chart" uri="{C3380CC4-5D6E-409C-BE32-E72D297353CC}">
              <c16:uniqueId val="{00000000-5720-43DE-901E-E2B1EEB36693}"/>
            </c:ext>
          </c:extLst>
        </c:ser>
        <c:ser>
          <c:idx val="1"/>
          <c:order val="1"/>
          <c:tx>
            <c:v>Neural Net-two layer-5 nodes</c:v>
          </c:tx>
          <c:spPr>
            <a:ln w="28575" cap="rnd">
              <a:noFill/>
              <a:round/>
            </a:ln>
            <a:effectLst/>
          </c:spPr>
          <c:marker>
            <c:symbol val="none"/>
          </c:marker>
          <c:trendline>
            <c:spPr>
              <a:ln w="19050" cap="rnd">
                <a:solidFill>
                  <a:srgbClr val="582C83"/>
                </a:solidFill>
                <a:prstDash val="solid"/>
              </a:ln>
              <a:effectLst/>
            </c:spPr>
            <c:trendlineType val="linear"/>
            <c:dispRSqr val="0"/>
            <c:dispEq val="0"/>
          </c:trendline>
          <c:val>
            <c:numRef>
              <c:f>Graphs!$G$3:$G$12</c:f>
              <c:numCache>
                <c:formatCode>General</c:formatCode>
                <c:ptCount val="10"/>
                <c:pt idx="0">
                  <c:v>0.10750999999999999</c:v>
                </c:pt>
                <c:pt idx="1">
                  <c:v>8.0240000000000006E-2</c:v>
                </c:pt>
                <c:pt idx="2">
                  <c:v>7.1150000000000005E-2</c:v>
                </c:pt>
                <c:pt idx="3">
                  <c:v>6.9570000000000007E-2</c:v>
                </c:pt>
                <c:pt idx="4">
                  <c:v>4.9410000000000003E-2</c:v>
                </c:pt>
                <c:pt idx="5">
                  <c:v>5.0990000000000001E-2</c:v>
                </c:pt>
                <c:pt idx="6">
                  <c:v>4.3869999999999999E-2</c:v>
                </c:pt>
                <c:pt idx="7">
                  <c:v>3.7940000000000002E-2</c:v>
                </c:pt>
                <c:pt idx="8">
                  <c:v>3.1620000000000002E-2</c:v>
                </c:pt>
                <c:pt idx="9">
                  <c:v>3.0040000000000001E-2</c:v>
                </c:pt>
              </c:numCache>
            </c:numRef>
          </c:val>
          <c:smooth val="0"/>
          <c:extLst>
            <c:ext xmlns:c16="http://schemas.microsoft.com/office/drawing/2014/chart" uri="{C3380CC4-5D6E-409C-BE32-E72D297353CC}">
              <c16:uniqueId val="{00000001-5720-43DE-901E-E2B1EEB36693}"/>
            </c:ext>
          </c:extLst>
        </c:ser>
        <c:dLbls>
          <c:showLegendKey val="0"/>
          <c:showVal val="0"/>
          <c:showCatName val="0"/>
          <c:showSerName val="0"/>
          <c:showPercent val="0"/>
          <c:showBubbleSize val="0"/>
        </c:dLbls>
        <c:smooth val="0"/>
        <c:axId val="-631281712"/>
        <c:axId val="-631269200"/>
      </c:lineChart>
      <c:catAx>
        <c:axId val="-63128171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CA" dirty="0" smtClean="0"/>
                  <a:t>                                   </a:t>
                </a:r>
              </a:p>
              <a:p>
                <a:pPr>
                  <a:defRPr/>
                </a:pPr>
                <a:r>
                  <a:rPr lang="en-CA" dirty="0" smtClean="0"/>
                  <a:t>                                                                                                              Predicted Model Deciles</a:t>
                </a:r>
                <a:endParaRPr lang="en-CA" dirty="0"/>
              </a:p>
            </c:rich>
          </c:tx>
          <c:layout>
            <c:manualLayout>
              <c:xMode val="edge"/>
              <c:yMode val="edge"/>
              <c:x val="0.10788543546158151"/>
              <c:y val="0.7980136405596965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1269200"/>
        <c:crosses val="autoZero"/>
        <c:auto val="1"/>
        <c:lblAlgn val="ctr"/>
        <c:lblOffset val="100"/>
        <c:noMultiLvlLbl val="0"/>
      </c:catAx>
      <c:valAx>
        <c:axId val="-631269200"/>
        <c:scaling>
          <c:orientation val="minMax"/>
          <c:max val="9.5000000000000029E-2"/>
          <c:min val="2.0000000000000004E-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CA" sz="1200" dirty="0" smtClean="0"/>
                  <a:t>Observed Response Rate</a:t>
                </a:r>
                <a:endParaRPr lang="en-CA" sz="1200" dirty="0"/>
              </a:p>
            </c:rich>
          </c:tx>
          <c:layout>
            <c:manualLayout>
              <c:xMode val="edge"/>
              <c:yMode val="edge"/>
              <c:x val="4.5362394034864188E-2"/>
              <c:y val="0.2202395946075823"/>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1281712"/>
        <c:crosses val="autoZero"/>
        <c:crossBetween val="between"/>
      </c:valAx>
      <c:spPr>
        <a:noFill/>
        <a:ln>
          <a:noFill/>
        </a:ln>
        <a:effectLst/>
      </c:spPr>
    </c:plotArea>
    <c:legend>
      <c:legendPos val="b"/>
      <c:legendEntry>
        <c:idx val="0"/>
        <c:delete val="1"/>
      </c:legendEntry>
      <c:legendEntry>
        <c:idx val="1"/>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130346449348587"/>
          <c:y val="6.2393505438002421E-2"/>
          <c:w val="0.83814092408502028"/>
          <c:h val="0.63132354487332476"/>
        </c:manualLayout>
      </c:layout>
      <c:lineChart>
        <c:grouping val="standard"/>
        <c:varyColors val="0"/>
        <c:ser>
          <c:idx val="0"/>
          <c:order val="0"/>
          <c:tx>
            <c:v>Traditional Stepwise</c:v>
          </c:tx>
          <c:spPr>
            <a:ln w="28575" cap="rnd">
              <a:noFill/>
              <a:round/>
            </a:ln>
            <a:effectLst/>
          </c:spPr>
          <c:marker>
            <c:symbol val="none"/>
          </c:marker>
          <c:trendline>
            <c:spPr>
              <a:ln w="19050" cap="rnd">
                <a:solidFill>
                  <a:srgbClr val="A5BB29"/>
                </a:solidFill>
                <a:prstDash val="solid"/>
              </a:ln>
              <a:effectLst/>
            </c:spPr>
            <c:trendlineType val="linear"/>
            <c:dispRSqr val="0"/>
            <c:dispEq val="0"/>
          </c:trendline>
          <c:val>
            <c:numRef>
              <c:f>Graphs!$B$4:$B$13</c:f>
              <c:numCache>
                <c:formatCode>General</c:formatCode>
                <c:ptCount val="10"/>
                <c:pt idx="0">
                  <c:v>0.17577000000000001</c:v>
                </c:pt>
                <c:pt idx="1">
                  <c:v>7.7789999999999998E-2</c:v>
                </c:pt>
                <c:pt idx="2">
                  <c:v>5.2880000000000003E-2</c:v>
                </c:pt>
                <c:pt idx="3">
                  <c:v>3.9570000000000001E-2</c:v>
                </c:pt>
                <c:pt idx="4">
                  <c:v>3.0020000000000002E-2</c:v>
                </c:pt>
                <c:pt idx="5">
                  <c:v>2.3189999999999999E-2</c:v>
                </c:pt>
                <c:pt idx="6">
                  <c:v>1.8550000000000001E-2</c:v>
                </c:pt>
                <c:pt idx="7">
                  <c:v>1.1849999999999999E-2</c:v>
                </c:pt>
                <c:pt idx="8">
                  <c:v>1.0749999999999999E-2</c:v>
                </c:pt>
                <c:pt idx="9">
                  <c:v>9.2999999999999992E-3</c:v>
                </c:pt>
              </c:numCache>
            </c:numRef>
          </c:val>
          <c:smooth val="0"/>
          <c:extLst>
            <c:ext xmlns:c16="http://schemas.microsoft.com/office/drawing/2014/chart" uri="{C3380CC4-5D6E-409C-BE32-E72D297353CC}">
              <c16:uniqueId val="{00000000-8878-4C3D-B18D-24760CBC402C}"/>
            </c:ext>
          </c:extLst>
        </c:ser>
        <c:ser>
          <c:idx val="1"/>
          <c:order val="1"/>
          <c:tx>
            <c:v>Neural Net-single layer-3 nodes</c:v>
          </c:tx>
          <c:spPr>
            <a:ln w="28575" cap="rnd">
              <a:noFill/>
              <a:round/>
            </a:ln>
            <a:effectLst/>
          </c:spPr>
          <c:marker>
            <c:symbol val="none"/>
          </c:marker>
          <c:trendline>
            <c:spPr>
              <a:ln w="19050" cap="rnd">
                <a:solidFill>
                  <a:srgbClr val="582C83"/>
                </a:solidFill>
                <a:prstDash val="solid"/>
              </a:ln>
              <a:effectLst/>
            </c:spPr>
            <c:trendlineType val="linear"/>
            <c:dispRSqr val="0"/>
            <c:dispEq val="0"/>
          </c:trendline>
          <c:val>
            <c:numRef>
              <c:f>Graphs!$C$4:$C$13</c:f>
              <c:numCache>
                <c:formatCode>General</c:formatCode>
                <c:ptCount val="10"/>
                <c:pt idx="0">
                  <c:v>0.21664</c:v>
                </c:pt>
                <c:pt idx="1">
                  <c:v>6.9790000000000005E-2</c:v>
                </c:pt>
                <c:pt idx="2">
                  <c:v>4.2169999999999999E-2</c:v>
                </c:pt>
                <c:pt idx="3">
                  <c:v>2.7629999999999998E-2</c:v>
                </c:pt>
                <c:pt idx="4">
                  <c:v>2.128E-2</c:v>
                </c:pt>
                <c:pt idx="5">
                  <c:v>1.772E-2</c:v>
                </c:pt>
                <c:pt idx="6">
                  <c:v>1.506E-2</c:v>
                </c:pt>
                <c:pt idx="7">
                  <c:v>1.2030000000000001E-2</c:v>
                </c:pt>
                <c:pt idx="8">
                  <c:v>1.259E-2</c:v>
                </c:pt>
                <c:pt idx="9">
                  <c:v>1.4760000000000001E-2</c:v>
                </c:pt>
              </c:numCache>
            </c:numRef>
          </c:val>
          <c:smooth val="0"/>
          <c:extLst>
            <c:ext xmlns:c16="http://schemas.microsoft.com/office/drawing/2014/chart" uri="{C3380CC4-5D6E-409C-BE32-E72D297353CC}">
              <c16:uniqueId val="{00000001-8878-4C3D-B18D-24760CBC402C}"/>
            </c:ext>
          </c:extLst>
        </c:ser>
        <c:dLbls>
          <c:showLegendKey val="0"/>
          <c:showVal val="0"/>
          <c:showCatName val="0"/>
          <c:showSerName val="0"/>
          <c:showPercent val="0"/>
          <c:showBubbleSize val="0"/>
        </c:dLbls>
        <c:smooth val="0"/>
        <c:axId val="-631282800"/>
        <c:axId val="-631282256"/>
      </c:lineChart>
      <c:catAx>
        <c:axId val="-631282800"/>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CA" sz="1400" dirty="0" smtClean="0"/>
                  <a:t>Predicted Model Deciles</a:t>
                </a:r>
                <a:endParaRPr lang="en-CA" sz="1400" dirty="0"/>
              </a:p>
            </c:rich>
          </c:tx>
          <c:layout>
            <c:manualLayout>
              <c:xMode val="edge"/>
              <c:yMode val="edge"/>
              <c:x val="0.42163024987506059"/>
              <c:y val="0.7912852610691762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1282256"/>
        <c:crosses val="autoZero"/>
        <c:auto val="1"/>
        <c:lblAlgn val="ctr"/>
        <c:lblOffset val="100"/>
        <c:noMultiLvlLbl val="0"/>
      </c:catAx>
      <c:valAx>
        <c:axId val="-631282256"/>
        <c:scaling>
          <c:orientation val="minMax"/>
          <c:max val="0.12000000000000001"/>
          <c:min val="3.0000000000000006E-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CA" sz="1800"/>
                  <a:t>Claim Risk</a:t>
                </a:r>
              </a:p>
            </c:rich>
          </c:tx>
          <c:layout>
            <c:manualLayout>
              <c:xMode val="edge"/>
              <c:yMode val="edge"/>
              <c:x val="1.3938909651483061E-2"/>
              <c:y val="0.35827541491356552"/>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1282800"/>
        <c:crosses val="autoZero"/>
        <c:crossBetween val="between"/>
      </c:valAx>
      <c:spPr>
        <a:noFill/>
        <a:ln>
          <a:noFill/>
        </a:ln>
        <a:effectLst/>
      </c:spPr>
    </c:plotArea>
    <c:legend>
      <c:legendPos val="b"/>
      <c:legendEntry>
        <c:idx val="0"/>
        <c:delete val="1"/>
      </c:legendEntry>
      <c:legendEntry>
        <c:idx val="1"/>
        <c:delete val="1"/>
      </c:legendEntry>
      <c:layout>
        <c:manualLayout>
          <c:xMode val="edge"/>
          <c:yMode val="edge"/>
          <c:x val="0.12809583205105193"/>
          <c:y val="0.8515597229013584"/>
          <c:w val="0.80247854695626653"/>
          <c:h val="0.147360250692571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35759759940041"/>
          <c:y val="0.18645634826557705"/>
          <c:w val="0.83332174103237089"/>
          <c:h val="0.58162766112569264"/>
        </c:manualLayout>
      </c:layout>
      <c:lineChart>
        <c:grouping val="standard"/>
        <c:varyColors val="0"/>
        <c:ser>
          <c:idx val="1"/>
          <c:order val="0"/>
          <c:tx>
            <c:v>Neural Net-three layer-10 nodes</c:v>
          </c:tx>
          <c:spPr>
            <a:ln w="28575" cap="rnd">
              <a:noFill/>
              <a:round/>
            </a:ln>
            <a:effectLst/>
          </c:spPr>
          <c:marker>
            <c:symbol val="none"/>
          </c:marker>
          <c:trendline>
            <c:spPr>
              <a:ln w="19050" cap="rnd">
                <a:solidFill>
                  <a:srgbClr val="582C83"/>
                </a:solidFill>
                <a:prstDash val="solid"/>
              </a:ln>
              <a:effectLst/>
            </c:spPr>
            <c:trendlineType val="linear"/>
            <c:dispRSqr val="0"/>
            <c:dispEq val="0"/>
          </c:trendline>
          <c:val>
            <c:numRef>
              <c:f>Graphs!$K$4:$K$13</c:f>
              <c:numCache>
                <c:formatCode>General</c:formatCode>
                <c:ptCount val="10"/>
                <c:pt idx="0">
                  <c:v>0.27675</c:v>
                </c:pt>
                <c:pt idx="1">
                  <c:v>5.6460000000000003E-2</c:v>
                </c:pt>
                <c:pt idx="2">
                  <c:v>3.6389999999999999E-2</c:v>
                </c:pt>
                <c:pt idx="3">
                  <c:v>2.666E-2</c:v>
                </c:pt>
                <c:pt idx="4">
                  <c:v>1.8550000000000001E-2</c:v>
                </c:pt>
                <c:pt idx="5">
                  <c:v>9.41E-3</c:v>
                </c:pt>
                <c:pt idx="6">
                  <c:v>8.4700000000000001E-3</c:v>
                </c:pt>
                <c:pt idx="7">
                  <c:v>8.1300000000000001E-3</c:v>
                </c:pt>
                <c:pt idx="8">
                  <c:v>5.6699999999999997E-3</c:v>
                </c:pt>
                <c:pt idx="9">
                  <c:v>3.1800000000000001E-3</c:v>
                </c:pt>
              </c:numCache>
            </c:numRef>
          </c:val>
          <c:smooth val="0"/>
          <c:extLst>
            <c:ext xmlns:c16="http://schemas.microsoft.com/office/drawing/2014/chart" uri="{C3380CC4-5D6E-409C-BE32-E72D297353CC}">
              <c16:uniqueId val="{00000000-B5D4-445F-9BCD-AB5142FE294F}"/>
            </c:ext>
          </c:extLst>
        </c:ser>
        <c:ser>
          <c:idx val="0"/>
          <c:order val="1"/>
          <c:tx>
            <c:strRef>
              <c:f>Graphs!$C$2</c:f>
              <c:strCache>
                <c:ptCount val="1"/>
                <c:pt idx="0">
                  <c:v>Neural Net-single layer-3 nodes</c:v>
                </c:pt>
              </c:strCache>
            </c:strRef>
          </c:tx>
          <c:spPr>
            <a:ln w="25400" cap="rnd">
              <a:noFill/>
              <a:round/>
            </a:ln>
            <a:effectLst/>
          </c:spPr>
          <c:marker>
            <c:symbol val="none"/>
          </c:marker>
          <c:trendline>
            <c:spPr>
              <a:ln w="19050" cap="rnd">
                <a:solidFill>
                  <a:srgbClr val="A5BB29"/>
                </a:solidFill>
                <a:prstDash val="solid"/>
              </a:ln>
              <a:effectLst/>
            </c:spPr>
            <c:trendlineType val="linear"/>
            <c:dispRSqr val="0"/>
            <c:dispEq val="0"/>
          </c:trendline>
          <c:val>
            <c:numRef>
              <c:f>Graphs!$C$4:$C$13</c:f>
              <c:numCache>
                <c:formatCode>General</c:formatCode>
                <c:ptCount val="10"/>
                <c:pt idx="0">
                  <c:v>0.21664</c:v>
                </c:pt>
                <c:pt idx="1">
                  <c:v>6.9790000000000005E-2</c:v>
                </c:pt>
                <c:pt idx="2">
                  <c:v>4.2169999999999999E-2</c:v>
                </c:pt>
                <c:pt idx="3">
                  <c:v>2.7629999999999998E-2</c:v>
                </c:pt>
                <c:pt idx="4">
                  <c:v>2.128E-2</c:v>
                </c:pt>
                <c:pt idx="5">
                  <c:v>1.772E-2</c:v>
                </c:pt>
                <c:pt idx="6">
                  <c:v>1.506E-2</c:v>
                </c:pt>
                <c:pt idx="7">
                  <c:v>1.2030000000000001E-2</c:v>
                </c:pt>
                <c:pt idx="8">
                  <c:v>1.259E-2</c:v>
                </c:pt>
                <c:pt idx="9">
                  <c:v>1.4760000000000001E-2</c:v>
                </c:pt>
              </c:numCache>
            </c:numRef>
          </c:val>
          <c:smooth val="0"/>
          <c:extLst>
            <c:ext xmlns:c16="http://schemas.microsoft.com/office/drawing/2014/chart" uri="{C3380CC4-5D6E-409C-BE32-E72D297353CC}">
              <c16:uniqueId val="{00000001-B5D4-445F-9BCD-AB5142FE294F}"/>
            </c:ext>
          </c:extLst>
        </c:ser>
        <c:dLbls>
          <c:showLegendKey val="0"/>
          <c:showVal val="0"/>
          <c:showCatName val="0"/>
          <c:showSerName val="0"/>
          <c:showPercent val="0"/>
          <c:showBubbleSize val="0"/>
        </c:dLbls>
        <c:smooth val="0"/>
        <c:axId val="-631280624"/>
        <c:axId val="-631268656"/>
      </c:lineChart>
      <c:catAx>
        <c:axId val="-631280624"/>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CA" sz="1100" dirty="0" smtClean="0"/>
                  <a:t>Predicted Model Deciles</a:t>
                </a:r>
                <a:endParaRPr lang="en-CA" sz="1100" dirty="0"/>
              </a:p>
            </c:rich>
          </c:tx>
          <c:layout>
            <c:manualLayout>
              <c:xMode val="edge"/>
              <c:yMode val="edge"/>
              <c:x val="0.36016610588265097"/>
              <c:y val="0.8399051356226360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1268656"/>
        <c:crosses val="autoZero"/>
        <c:auto val="1"/>
        <c:lblAlgn val="ctr"/>
        <c:lblOffset val="100"/>
        <c:noMultiLvlLbl val="0"/>
      </c:catAx>
      <c:valAx>
        <c:axId val="-631268656"/>
        <c:scaling>
          <c:orientation val="minMax"/>
          <c:max val="0.14000000000000001"/>
          <c:min val="2.0000000000000004E-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CA" sz="1600"/>
                  <a:t>Claim Risk</a:t>
                </a:r>
              </a:p>
            </c:rich>
          </c:tx>
          <c:layout>
            <c:manualLayout>
              <c:xMode val="edge"/>
              <c:yMode val="edge"/>
              <c:x val="4.6265967452145578E-3"/>
              <c:y val="0.36026114801224979"/>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1280624"/>
        <c:crosses val="autoZero"/>
        <c:crossBetween val="between"/>
      </c:valAx>
      <c:spPr>
        <a:noFill/>
        <a:ln>
          <a:noFill/>
        </a:ln>
        <a:effectLst/>
      </c:spPr>
    </c:plotArea>
    <c:legend>
      <c:legendPos val="b"/>
      <c:legendEntry>
        <c:idx val="0"/>
        <c:delete val="1"/>
      </c:legendEntry>
      <c:legendEntry>
        <c:idx val="1"/>
        <c:delete val="1"/>
      </c:legendEntry>
      <c:layout>
        <c:manualLayout>
          <c:xMode val="edge"/>
          <c:yMode val="edge"/>
          <c:x val="6.4435912564594924E-2"/>
          <c:y val="0.90621951551283897"/>
          <c:w val="0.89999989051202778"/>
          <c:h val="9.356013891223252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CE5423-7268-4E13-8EC6-439873EE9B60}"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CA"/>
        </a:p>
      </dgm:t>
    </dgm:pt>
    <dgm:pt modelId="{027E02BD-3A22-4E5E-84AC-8536B4FFEF35}">
      <dgm:prSet phldrT="[Text]" custT="1"/>
      <dgm:spPr>
        <a:xfrm>
          <a:off x="0" y="0"/>
          <a:ext cx="4993552" cy="915484"/>
        </a:xfrm>
        <a:solidFill>
          <a:srgbClr val="917FB4">
            <a:alpha val="50000"/>
          </a:srgbClr>
        </a:solidFill>
        <a:ln w="25400" cap="flat" cmpd="sng" algn="ctr">
          <a:solidFill>
            <a:srgbClr val="5F1B42"/>
          </a:solidFill>
          <a:prstDash val="solid"/>
        </a:ln>
        <a:effectLst/>
      </dgm:spPr>
      <dgm:t>
        <a:bodyPr/>
        <a:lstStyle/>
        <a:p>
          <a:r>
            <a:rPr lang="en-US" sz="2400" b="1" dirty="0" smtClean="0">
              <a:solidFill>
                <a:schemeClr val="tx1">
                  <a:lumMod val="50000"/>
                  <a:lumOff val="50000"/>
                </a:schemeClr>
              </a:solidFill>
              <a:latin typeface="Calibri"/>
              <a:ea typeface="+mn-ea"/>
              <a:cs typeface="+mn-cs"/>
            </a:rPr>
            <a:t>Problem Identification</a:t>
          </a:r>
          <a:endParaRPr lang="en-CA" sz="2400" b="1" dirty="0">
            <a:solidFill>
              <a:schemeClr val="tx1">
                <a:lumMod val="50000"/>
                <a:lumOff val="50000"/>
              </a:schemeClr>
            </a:solidFill>
            <a:latin typeface="Calibri"/>
            <a:ea typeface="+mn-ea"/>
            <a:cs typeface="+mn-cs"/>
          </a:endParaRPr>
        </a:p>
      </dgm:t>
    </dgm:pt>
    <dgm:pt modelId="{FD44A5E8-FFA7-441C-8BD4-FCDEAECD47A9}" type="parTrans" cxnId="{16847EF4-3581-4979-958E-53B9D751AC42}">
      <dgm:prSet/>
      <dgm:spPr/>
      <dgm:t>
        <a:bodyPr/>
        <a:lstStyle/>
        <a:p>
          <a:endParaRPr lang="en-CA"/>
        </a:p>
      </dgm:t>
    </dgm:pt>
    <dgm:pt modelId="{DF00AAD2-2D12-4CA5-B852-01D7B2EB1D24}" type="sibTrans" cxnId="{16847EF4-3581-4979-958E-53B9D751AC42}">
      <dgm:prSet/>
      <dgm:spPr>
        <a:xfrm>
          <a:off x="4398486" y="701178"/>
          <a:ext cx="595065" cy="595065"/>
        </a:xfrm>
        <a:solidFill>
          <a:srgbClr val="A5BB29">
            <a:alpha val="90000"/>
          </a:srgbClr>
        </a:solidFill>
        <a:ln w="25400" cap="flat" cmpd="sng" algn="ctr">
          <a:noFill/>
          <a:prstDash val="solid"/>
        </a:ln>
        <a:effectLst/>
      </dgm:spPr>
      <dgm:t>
        <a:bodyPr/>
        <a:lstStyle/>
        <a:p>
          <a:endParaRPr lang="en-CA">
            <a:solidFill>
              <a:srgbClr val="000000">
                <a:hueOff val="0"/>
                <a:satOff val="0"/>
                <a:lumOff val="0"/>
                <a:alphaOff val="0"/>
              </a:srgbClr>
            </a:solidFill>
            <a:latin typeface="Calibri"/>
            <a:ea typeface="+mn-ea"/>
            <a:cs typeface="+mn-cs"/>
          </a:endParaRPr>
        </a:p>
      </dgm:t>
    </dgm:pt>
    <dgm:pt modelId="{E14555B6-3692-4B63-B36D-A77E1A81F749}">
      <dgm:prSet phldrT="[Text]" custT="1"/>
      <dgm:spPr>
        <a:xfrm>
          <a:off x="830178" y="2163872"/>
          <a:ext cx="4993552" cy="915484"/>
        </a:xfrm>
        <a:solidFill>
          <a:srgbClr val="558ED5">
            <a:alpha val="50000"/>
          </a:srgbClr>
        </a:solidFill>
        <a:ln w="25400" cap="flat" cmpd="sng" algn="ctr">
          <a:solidFill>
            <a:srgbClr val="558ED5"/>
          </a:solidFill>
          <a:prstDash val="solid"/>
        </a:ln>
        <a:effectLst/>
      </dgm:spPr>
      <dgm:t>
        <a:bodyPr/>
        <a:lstStyle/>
        <a:p>
          <a:r>
            <a:rPr lang="en-US" sz="2400" b="1" dirty="0" smtClean="0">
              <a:solidFill>
                <a:schemeClr val="tx1">
                  <a:lumMod val="50000"/>
                  <a:lumOff val="50000"/>
                </a:schemeClr>
              </a:solidFill>
              <a:latin typeface="Calibri"/>
              <a:ea typeface="+mn-ea"/>
              <a:cs typeface="+mn-cs"/>
            </a:rPr>
            <a:t>Application of the Data Mining Tools</a:t>
          </a:r>
          <a:endParaRPr lang="en-CA" sz="2400" b="1" dirty="0">
            <a:solidFill>
              <a:schemeClr val="tx1">
                <a:lumMod val="50000"/>
                <a:lumOff val="50000"/>
              </a:schemeClr>
            </a:solidFill>
            <a:latin typeface="Calibri"/>
            <a:ea typeface="+mn-ea"/>
            <a:cs typeface="+mn-cs"/>
          </a:endParaRPr>
        </a:p>
      </dgm:t>
    </dgm:pt>
    <dgm:pt modelId="{8D75330D-0FB6-40E6-962B-E9C0A90AE89A}" type="parTrans" cxnId="{4099AD54-3165-45A9-A3E6-5986EBAC0DDE}">
      <dgm:prSet/>
      <dgm:spPr/>
      <dgm:t>
        <a:bodyPr/>
        <a:lstStyle/>
        <a:p>
          <a:endParaRPr lang="en-CA"/>
        </a:p>
      </dgm:t>
    </dgm:pt>
    <dgm:pt modelId="{2B0B6000-0063-45AE-A8C2-B6148FAC60AE}" type="sibTrans" cxnId="{4099AD54-3165-45A9-A3E6-5986EBAC0DDE}">
      <dgm:prSet/>
      <dgm:spPr>
        <a:xfrm>
          <a:off x="5228664" y="2865050"/>
          <a:ext cx="595065" cy="595065"/>
        </a:xfrm>
        <a:solidFill>
          <a:srgbClr val="A5BB29">
            <a:alpha val="90000"/>
          </a:srgbClr>
        </a:solidFill>
        <a:ln w="25400" cap="flat" cmpd="sng" algn="ctr">
          <a:noFill/>
          <a:prstDash val="solid"/>
        </a:ln>
        <a:effectLst/>
      </dgm:spPr>
      <dgm:t>
        <a:bodyPr/>
        <a:lstStyle/>
        <a:p>
          <a:endParaRPr lang="en-CA">
            <a:solidFill>
              <a:srgbClr val="000000">
                <a:hueOff val="0"/>
                <a:satOff val="0"/>
                <a:lumOff val="0"/>
                <a:alphaOff val="0"/>
              </a:srgbClr>
            </a:solidFill>
            <a:latin typeface="Calibri"/>
            <a:ea typeface="+mn-ea"/>
            <a:cs typeface="+mn-cs"/>
          </a:endParaRPr>
        </a:p>
      </dgm:t>
    </dgm:pt>
    <dgm:pt modelId="{8805A7F5-9E09-47EF-930E-E4C0BD32F086}">
      <dgm:prSet phldrT="[Text]" custT="1"/>
      <dgm:spPr>
        <a:xfrm>
          <a:off x="1248387" y="3245809"/>
          <a:ext cx="4993552" cy="915484"/>
        </a:xfrm>
        <a:solidFill>
          <a:srgbClr val="7F7F7F">
            <a:alpha val="50000"/>
          </a:srgbClr>
        </a:solidFill>
        <a:ln w="25400" cap="flat" cmpd="sng" algn="ctr">
          <a:solidFill>
            <a:srgbClr val="7F7F7F"/>
          </a:solidFill>
          <a:prstDash val="solid"/>
        </a:ln>
        <a:effectLst/>
      </dgm:spPr>
      <dgm:t>
        <a:bodyPr/>
        <a:lstStyle/>
        <a:p>
          <a:r>
            <a:rPr lang="en-US" sz="2400" b="1" dirty="0" smtClean="0">
              <a:solidFill>
                <a:schemeClr val="tx1">
                  <a:lumMod val="50000"/>
                  <a:lumOff val="50000"/>
                </a:schemeClr>
              </a:solidFill>
              <a:latin typeface="Calibri"/>
              <a:ea typeface="+mn-ea"/>
              <a:cs typeface="+mn-cs"/>
            </a:rPr>
            <a:t>Implementation and Tracking</a:t>
          </a:r>
          <a:endParaRPr lang="en-CA" sz="2400" b="1" dirty="0">
            <a:solidFill>
              <a:schemeClr val="tx1">
                <a:lumMod val="50000"/>
                <a:lumOff val="50000"/>
              </a:schemeClr>
            </a:solidFill>
            <a:latin typeface="Calibri"/>
            <a:ea typeface="+mn-ea"/>
            <a:cs typeface="+mn-cs"/>
          </a:endParaRPr>
        </a:p>
      </dgm:t>
    </dgm:pt>
    <dgm:pt modelId="{EA75B993-6C99-4CA7-9B28-AD5303E06E1D}" type="parTrans" cxnId="{B5D23531-6CAC-4A9F-AF60-F2CF71302ADE}">
      <dgm:prSet/>
      <dgm:spPr/>
      <dgm:t>
        <a:bodyPr/>
        <a:lstStyle/>
        <a:p>
          <a:endParaRPr lang="en-CA"/>
        </a:p>
      </dgm:t>
    </dgm:pt>
    <dgm:pt modelId="{F44CD337-14EC-4BD5-BF8F-2B4B81039499}" type="sibTrans" cxnId="{B5D23531-6CAC-4A9F-AF60-F2CF71302ADE}">
      <dgm:prSet/>
      <dgm:spPr/>
      <dgm:t>
        <a:bodyPr/>
        <a:lstStyle/>
        <a:p>
          <a:endParaRPr lang="en-CA"/>
        </a:p>
      </dgm:t>
    </dgm:pt>
    <dgm:pt modelId="{5098DE6E-0143-4802-B4DD-559A8F28CFD5}">
      <dgm:prSet phldrT="[Text]" custT="1"/>
      <dgm:spPr>
        <a:xfrm>
          <a:off x="418209" y="1081936"/>
          <a:ext cx="4993552" cy="915484"/>
        </a:xfrm>
        <a:solidFill>
          <a:srgbClr val="CCBD00">
            <a:alpha val="50000"/>
          </a:srgbClr>
        </a:solidFill>
        <a:ln w="25400" cap="flat" cmpd="sng" algn="ctr">
          <a:solidFill>
            <a:srgbClr val="CCBD00"/>
          </a:solidFill>
          <a:prstDash val="solid"/>
        </a:ln>
        <a:effectLst/>
      </dgm:spPr>
      <dgm:t>
        <a:bodyPr/>
        <a:lstStyle/>
        <a:p>
          <a:r>
            <a:rPr lang="en-US" sz="2400" b="1" dirty="0" smtClean="0">
              <a:solidFill>
                <a:schemeClr val="tx1">
                  <a:lumMod val="50000"/>
                  <a:lumOff val="50000"/>
                </a:schemeClr>
              </a:solidFill>
              <a:latin typeface="Calibri"/>
              <a:ea typeface="+mn-ea"/>
              <a:cs typeface="+mn-cs"/>
            </a:rPr>
            <a:t>Creation of the Analytical Data Environment</a:t>
          </a:r>
          <a:endParaRPr lang="en-CA" sz="2400" b="1" dirty="0">
            <a:solidFill>
              <a:schemeClr val="tx1">
                <a:lumMod val="50000"/>
                <a:lumOff val="50000"/>
              </a:schemeClr>
            </a:solidFill>
            <a:latin typeface="Calibri"/>
            <a:ea typeface="+mn-ea"/>
            <a:cs typeface="+mn-cs"/>
          </a:endParaRPr>
        </a:p>
      </dgm:t>
    </dgm:pt>
    <dgm:pt modelId="{55CFF79F-FB09-4581-B186-3A01FCEEDEF1}" type="parTrans" cxnId="{92E6F717-0728-43B1-8BC4-DD019E2F948F}">
      <dgm:prSet/>
      <dgm:spPr/>
      <dgm:t>
        <a:bodyPr/>
        <a:lstStyle/>
        <a:p>
          <a:endParaRPr lang="en-CA"/>
        </a:p>
      </dgm:t>
    </dgm:pt>
    <dgm:pt modelId="{90200AB0-1523-4C2E-ACB1-C31D3FB1B36D}" type="sibTrans" cxnId="{92E6F717-0728-43B1-8BC4-DD019E2F948F}">
      <dgm:prSet/>
      <dgm:spPr>
        <a:xfrm>
          <a:off x="4816696" y="1783114"/>
          <a:ext cx="595065" cy="595065"/>
        </a:xfrm>
        <a:solidFill>
          <a:srgbClr val="A5BB29">
            <a:alpha val="90000"/>
          </a:srgbClr>
        </a:solidFill>
        <a:ln w="25400" cap="flat" cmpd="sng" algn="ctr">
          <a:noFill/>
          <a:prstDash val="solid"/>
        </a:ln>
        <a:effectLst/>
      </dgm:spPr>
      <dgm:t>
        <a:bodyPr/>
        <a:lstStyle/>
        <a:p>
          <a:endParaRPr lang="en-CA">
            <a:solidFill>
              <a:srgbClr val="000000">
                <a:hueOff val="0"/>
                <a:satOff val="0"/>
                <a:lumOff val="0"/>
                <a:alphaOff val="0"/>
              </a:srgbClr>
            </a:solidFill>
            <a:latin typeface="Calibri"/>
            <a:ea typeface="+mn-ea"/>
            <a:cs typeface="+mn-cs"/>
          </a:endParaRPr>
        </a:p>
      </dgm:t>
    </dgm:pt>
    <dgm:pt modelId="{7710A84D-BDDA-49FF-98D7-8BB8955F66AE}" type="pres">
      <dgm:prSet presAssocID="{DBCE5423-7268-4E13-8EC6-439873EE9B60}" presName="outerComposite" presStyleCnt="0">
        <dgm:presLayoutVars>
          <dgm:chMax val="5"/>
          <dgm:dir/>
          <dgm:resizeHandles val="exact"/>
        </dgm:presLayoutVars>
      </dgm:prSet>
      <dgm:spPr/>
      <dgm:t>
        <a:bodyPr/>
        <a:lstStyle/>
        <a:p>
          <a:endParaRPr lang="en-CA"/>
        </a:p>
      </dgm:t>
    </dgm:pt>
    <dgm:pt modelId="{27B3B516-F599-4A21-A6EC-E30A434427CC}" type="pres">
      <dgm:prSet presAssocID="{DBCE5423-7268-4E13-8EC6-439873EE9B60}" presName="dummyMaxCanvas" presStyleCnt="0">
        <dgm:presLayoutVars/>
      </dgm:prSet>
      <dgm:spPr/>
    </dgm:pt>
    <dgm:pt modelId="{A8288EE2-86D8-45A2-A54E-0AA32C08A360}" type="pres">
      <dgm:prSet presAssocID="{DBCE5423-7268-4E13-8EC6-439873EE9B60}" presName="FourNodes_1" presStyleLbl="node1" presStyleIdx="0" presStyleCnt="4">
        <dgm:presLayoutVars>
          <dgm:bulletEnabled val="1"/>
        </dgm:presLayoutVars>
      </dgm:prSet>
      <dgm:spPr>
        <a:prstGeom prst="roundRect">
          <a:avLst>
            <a:gd name="adj" fmla="val 10000"/>
          </a:avLst>
        </a:prstGeom>
      </dgm:spPr>
      <dgm:t>
        <a:bodyPr/>
        <a:lstStyle/>
        <a:p>
          <a:endParaRPr lang="en-CA"/>
        </a:p>
      </dgm:t>
    </dgm:pt>
    <dgm:pt modelId="{0C09DC7D-8562-4386-968E-CDE89653BBB1}" type="pres">
      <dgm:prSet presAssocID="{DBCE5423-7268-4E13-8EC6-439873EE9B60}" presName="FourNodes_2" presStyleLbl="node1" presStyleIdx="1" presStyleCnt="4" custScaleX="122743" custScaleY="110472" custLinFactNeighborX="3996" custLinFactNeighborY="1411">
        <dgm:presLayoutVars>
          <dgm:bulletEnabled val="1"/>
        </dgm:presLayoutVars>
      </dgm:prSet>
      <dgm:spPr>
        <a:prstGeom prst="roundRect">
          <a:avLst>
            <a:gd name="adj" fmla="val 10000"/>
          </a:avLst>
        </a:prstGeom>
      </dgm:spPr>
      <dgm:t>
        <a:bodyPr/>
        <a:lstStyle/>
        <a:p>
          <a:endParaRPr lang="en-CA"/>
        </a:p>
      </dgm:t>
    </dgm:pt>
    <dgm:pt modelId="{586E9BA5-3515-40CA-BBC7-F71F174EBCBB}" type="pres">
      <dgm:prSet presAssocID="{DBCE5423-7268-4E13-8EC6-439873EE9B60}" presName="FourNodes_3" presStyleLbl="node1" presStyleIdx="2" presStyleCnt="4">
        <dgm:presLayoutVars>
          <dgm:bulletEnabled val="1"/>
        </dgm:presLayoutVars>
      </dgm:prSet>
      <dgm:spPr>
        <a:prstGeom prst="roundRect">
          <a:avLst>
            <a:gd name="adj" fmla="val 10000"/>
          </a:avLst>
        </a:prstGeom>
      </dgm:spPr>
      <dgm:t>
        <a:bodyPr/>
        <a:lstStyle/>
        <a:p>
          <a:endParaRPr lang="en-CA"/>
        </a:p>
      </dgm:t>
    </dgm:pt>
    <dgm:pt modelId="{22F752BA-AD25-43D4-B26D-78355BEFC9A0}" type="pres">
      <dgm:prSet presAssocID="{DBCE5423-7268-4E13-8EC6-439873EE9B60}" presName="FourNodes_4" presStyleLbl="node1" presStyleIdx="3" presStyleCnt="4">
        <dgm:presLayoutVars>
          <dgm:bulletEnabled val="1"/>
        </dgm:presLayoutVars>
      </dgm:prSet>
      <dgm:spPr>
        <a:prstGeom prst="roundRect">
          <a:avLst>
            <a:gd name="adj" fmla="val 10000"/>
          </a:avLst>
        </a:prstGeom>
      </dgm:spPr>
      <dgm:t>
        <a:bodyPr/>
        <a:lstStyle/>
        <a:p>
          <a:endParaRPr lang="en-CA"/>
        </a:p>
      </dgm:t>
    </dgm:pt>
    <dgm:pt modelId="{EFE57B25-01B0-4583-866B-BA6A67C698D3}" type="pres">
      <dgm:prSet presAssocID="{DBCE5423-7268-4E13-8EC6-439873EE9B60}" presName="FourConn_1-2" presStyleLbl="fgAccFollowNode1" presStyleIdx="0" presStyleCnt="3" custScaleY="100000">
        <dgm:presLayoutVars>
          <dgm:bulletEnabled val="1"/>
        </dgm:presLayoutVars>
      </dgm:prSet>
      <dgm:spPr>
        <a:prstGeom prst="downArrow">
          <a:avLst>
            <a:gd name="adj1" fmla="val 55000"/>
            <a:gd name="adj2" fmla="val 45000"/>
          </a:avLst>
        </a:prstGeom>
      </dgm:spPr>
      <dgm:t>
        <a:bodyPr/>
        <a:lstStyle/>
        <a:p>
          <a:endParaRPr lang="en-CA"/>
        </a:p>
      </dgm:t>
    </dgm:pt>
    <dgm:pt modelId="{1A1C8A76-A5D4-488C-BDB8-49D99A163FB4}" type="pres">
      <dgm:prSet presAssocID="{DBCE5423-7268-4E13-8EC6-439873EE9B60}" presName="FourConn_2-3" presStyleLbl="fgAccFollowNode1" presStyleIdx="1" presStyleCnt="3">
        <dgm:presLayoutVars>
          <dgm:bulletEnabled val="1"/>
        </dgm:presLayoutVars>
      </dgm:prSet>
      <dgm:spPr>
        <a:prstGeom prst="downArrow">
          <a:avLst>
            <a:gd name="adj1" fmla="val 55000"/>
            <a:gd name="adj2" fmla="val 45000"/>
          </a:avLst>
        </a:prstGeom>
      </dgm:spPr>
      <dgm:t>
        <a:bodyPr/>
        <a:lstStyle/>
        <a:p>
          <a:endParaRPr lang="en-CA"/>
        </a:p>
      </dgm:t>
    </dgm:pt>
    <dgm:pt modelId="{5E7ED293-19EA-4FF1-98E4-DC83B260C257}" type="pres">
      <dgm:prSet presAssocID="{DBCE5423-7268-4E13-8EC6-439873EE9B60}" presName="FourConn_3-4" presStyleLbl="fgAccFollowNode1" presStyleIdx="2" presStyleCnt="3">
        <dgm:presLayoutVars>
          <dgm:bulletEnabled val="1"/>
        </dgm:presLayoutVars>
      </dgm:prSet>
      <dgm:spPr>
        <a:prstGeom prst="downArrow">
          <a:avLst>
            <a:gd name="adj1" fmla="val 55000"/>
            <a:gd name="adj2" fmla="val 45000"/>
          </a:avLst>
        </a:prstGeom>
      </dgm:spPr>
      <dgm:t>
        <a:bodyPr/>
        <a:lstStyle/>
        <a:p>
          <a:endParaRPr lang="en-CA"/>
        </a:p>
      </dgm:t>
    </dgm:pt>
    <dgm:pt modelId="{2D4A8E46-D014-4124-8764-EF53CDABE520}" type="pres">
      <dgm:prSet presAssocID="{DBCE5423-7268-4E13-8EC6-439873EE9B60}" presName="FourNodes_1_text" presStyleLbl="node1" presStyleIdx="3" presStyleCnt="4">
        <dgm:presLayoutVars>
          <dgm:bulletEnabled val="1"/>
        </dgm:presLayoutVars>
      </dgm:prSet>
      <dgm:spPr/>
      <dgm:t>
        <a:bodyPr/>
        <a:lstStyle/>
        <a:p>
          <a:endParaRPr lang="en-CA"/>
        </a:p>
      </dgm:t>
    </dgm:pt>
    <dgm:pt modelId="{6F0B5F7B-8601-45D0-AB9D-410943081914}" type="pres">
      <dgm:prSet presAssocID="{DBCE5423-7268-4E13-8EC6-439873EE9B60}" presName="FourNodes_2_text" presStyleLbl="node1" presStyleIdx="3" presStyleCnt="4">
        <dgm:presLayoutVars>
          <dgm:bulletEnabled val="1"/>
        </dgm:presLayoutVars>
      </dgm:prSet>
      <dgm:spPr/>
      <dgm:t>
        <a:bodyPr/>
        <a:lstStyle/>
        <a:p>
          <a:endParaRPr lang="en-CA"/>
        </a:p>
      </dgm:t>
    </dgm:pt>
    <dgm:pt modelId="{40BC794A-38CE-481C-82F4-414429C415CE}" type="pres">
      <dgm:prSet presAssocID="{DBCE5423-7268-4E13-8EC6-439873EE9B60}" presName="FourNodes_3_text" presStyleLbl="node1" presStyleIdx="3" presStyleCnt="4">
        <dgm:presLayoutVars>
          <dgm:bulletEnabled val="1"/>
        </dgm:presLayoutVars>
      </dgm:prSet>
      <dgm:spPr/>
      <dgm:t>
        <a:bodyPr/>
        <a:lstStyle/>
        <a:p>
          <a:endParaRPr lang="en-CA"/>
        </a:p>
      </dgm:t>
    </dgm:pt>
    <dgm:pt modelId="{9042ECB1-A877-44B2-B388-9E1D3CFD413A}" type="pres">
      <dgm:prSet presAssocID="{DBCE5423-7268-4E13-8EC6-439873EE9B60}" presName="FourNodes_4_text" presStyleLbl="node1" presStyleIdx="3" presStyleCnt="4">
        <dgm:presLayoutVars>
          <dgm:bulletEnabled val="1"/>
        </dgm:presLayoutVars>
      </dgm:prSet>
      <dgm:spPr/>
      <dgm:t>
        <a:bodyPr/>
        <a:lstStyle/>
        <a:p>
          <a:endParaRPr lang="en-CA"/>
        </a:p>
      </dgm:t>
    </dgm:pt>
  </dgm:ptLst>
  <dgm:cxnLst>
    <dgm:cxn modelId="{16847EF4-3581-4979-958E-53B9D751AC42}" srcId="{DBCE5423-7268-4E13-8EC6-439873EE9B60}" destId="{027E02BD-3A22-4E5E-84AC-8536B4FFEF35}" srcOrd="0" destOrd="0" parTransId="{FD44A5E8-FFA7-441C-8BD4-FCDEAECD47A9}" sibTransId="{DF00AAD2-2D12-4CA5-B852-01D7B2EB1D24}"/>
    <dgm:cxn modelId="{5EB003B9-C62B-4E6C-800C-9AA785B95649}" type="presOf" srcId="{DF00AAD2-2D12-4CA5-B852-01D7B2EB1D24}" destId="{EFE57B25-01B0-4583-866B-BA6A67C698D3}" srcOrd="0" destOrd="0" presId="urn:microsoft.com/office/officeart/2005/8/layout/vProcess5"/>
    <dgm:cxn modelId="{91398782-316B-4877-9994-3635A26203BC}" type="presOf" srcId="{027E02BD-3A22-4E5E-84AC-8536B4FFEF35}" destId="{A8288EE2-86D8-45A2-A54E-0AA32C08A360}" srcOrd="0" destOrd="0" presId="urn:microsoft.com/office/officeart/2005/8/layout/vProcess5"/>
    <dgm:cxn modelId="{84B19735-0C30-4F48-B475-FF49CE08C281}" type="presOf" srcId="{027E02BD-3A22-4E5E-84AC-8536B4FFEF35}" destId="{2D4A8E46-D014-4124-8764-EF53CDABE520}" srcOrd="1" destOrd="0" presId="urn:microsoft.com/office/officeart/2005/8/layout/vProcess5"/>
    <dgm:cxn modelId="{7370A271-018F-4C12-9EFD-CB567A308B84}" type="presOf" srcId="{8805A7F5-9E09-47EF-930E-E4C0BD32F086}" destId="{22F752BA-AD25-43D4-B26D-78355BEFC9A0}" srcOrd="0" destOrd="0" presId="urn:microsoft.com/office/officeart/2005/8/layout/vProcess5"/>
    <dgm:cxn modelId="{4099AD54-3165-45A9-A3E6-5986EBAC0DDE}" srcId="{DBCE5423-7268-4E13-8EC6-439873EE9B60}" destId="{E14555B6-3692-4B63-B36D-A77E1A81F749}" srcOrd="2" destOrd="0" parTransId="{8D75330D-0FB6-40E6-962B-E9C0A90AE89A}" sibTransId="{2B0B6000-0063-45AE-A8C2-B6148FAC60AE}"/>
    <dgm:cxn modelId="{3F3E30EA-6AC0-4CA9-AABD-5A4AB69967CF}" type="presOf" srcId="{8805A7F5-9E09-47EF-930E-E4C0BD32F086}" destId="{9042ECB1-A877-44B2-B388-9E1D3CFD413A}" srcOrd="1" destOrd="0" presId="urn:microsoft.com/office/officeart/2005/8/layout/vProcess5"/>
    <dgm:cxn modelId="{92E6F717-0728-43B1-8BC4-DD019E2F948F}" srcId="{DBCE5423-7268-4E13-8EC6-439873EE9B60}" destId="{5098DE6E-0143-4802-B4DD-559A8F28CFD5}" srcOrd="1" destOrd="0" parTransId="{55CFF79F-FB09-4581-B186-3A01FCEEDEF1}" sibTransId="{90200AB0-1523-4C2E-ACB1-C31D3FB1B36D}"/>
    <dgm:cxn modelId="{7CB2ACD3-A429-4724-B1F7-24BF3AC71D79}" type="presOf" srcId="{DBCE5423-7268-4E13-8EC6-439873EE9B60}" destId="{7710A84D-BDDA-49FF-98D7-8BB8955F66AE}" srcOrd="0" destOrd="0" presId="urn:microsoft.com/office/officeart/2005/8/layout/vProcess5"/>
    <dgm:cxn modelId="{9357E716-2975-44E0-82D3-D9824C990E99}" type="presOf" srcId="{5098DE6E-0143-4802-B4DD-559A8F28CFD5}" destId="{6F0B5F7B-8601-45D0-AB9D-410943081914}" srcOrd="1" destOrd="0" presId="urn:microsoft.com/office/officeart/2005/8/layout/vProcess5"/>
    <dgm:cxn modelId="{B5D23531-6CAC-4A9F-AF60-F2CF71302ADE}" srcId="{DBCE5423-7268-4E13-8EC6-439873EE9B60}" destId="{8805A7F5-9E09-47EF-930E-E4C0BD32F086}" srcOrd="3" destOrd="0" parTransId="{EA75B993-6C99-4CA7-9B28-AD5303E06E1D}" sibTransId="{F44CD337-14EC-4BD5-BF8F-2B4B81039499}"/>
    <dgm:cxn modelId="{5F83A1EF-332C-464B-A6F6-9696854CC999}" type="presOf" srcId="{E14555B6-3692-4B63-B36D-A77E1A81F749}" destId="{586E9BA5-3515-40CA-BBC7-F71F174EBCBB}" srcOrd="0" destOrd="0" presId="urn:microsoft.com/office/officeart/2005/8/layout/vProcess5"/>
    <dgm:cxn modelId="{D364C6FC-34B4-422C-AE0A-D9B37541AC35}" type="presOf" srcId="{E14555B6-3692-4B63-B36D-A77E1A81F749}" destId="{40BC794A-38CE-481C-82F4-414429C415CE}" srcOrd="1" destOrd="0" presId="urn:microsoft.com/office/officeart/2005/8/layout/vProcess5"/>
    <dgm:cxn modelId="{18D2492D-81C1-4FA8-85AA-C5C378890C63}" type="presOf" srcId="{5098DE6E-0143-4802-B4DD-559A8F28CFD5}" destId="{0C09DC7D-8562-4386-968E-CDE89653BBB1}" srcOrd="0" destOrd="0" presId="urn:microsoft.com/office/officeart/2005/8/layout/vProcess5"/>
    <dgm:cxn modelId="{2A1FCE37-0F9B-42D8-B3F7-08892B6E6214}" type="presOf" srcId="{90200AB0-1523-4C2E-ACB1-C31D3FB1B36D}" destId="{1A1C8A76-A5D4-488C-BDB8-49D99A163FB4}" srcOrd="0" destOrd="0" presId="urn:microsoft.com/office/officeart/2005/8/layout/vProcess5"/>
    <dgm:cxn modelId="{B8DACBE6-0188-4086-8ED5-2AC575AE5185}" type="presOf" srcId="{2B0B6000-0063-45AE-A8C2-B6148FAC60AE}" destId="{5E7ED293-19EA-4FF1-98E4-DC83B260C257}" srcOrd="0" destOrd="0" presId="urn:microsoft.com/office/officeart/2005/8/layout/vProcess5"/>
    <dgm:cxn modelId="{CAC3BB4B-C6D6-4F72-965C-A36A287C8AA5}" type="presParOf" srcId="{7710A84D-BDDA-49FF-98D7-8BB8955F66AE}" destId="{27B3B516-F599-4A21-A6EC-E30A434427CC}" srcOrd="0" destOrd="0" presId="urn:microsoft.com/office/officeart/2005/8/layout/vProcess5"/>
    <dgm:cxn modelId="{8862BC8D-CDFD-497F-ABF0-AAB2B3E6D1A3}" type="presParOf" srcId="{7710A84D-BDDA-49FF-98D7-8BB8955F66AE}" destId="{A8288EE2-86D8-45A2-A54E-0AA32C08A360}" srcOrd="1" destOrd="0" presId="urn:microsoft.com/office/officeart/2005/8/layout/vProcess5"/>
    <dgm:cxn modelId="{FA1E334A-CDD8-4A74-806F-3E68C38CB25E}" type="presParOf" srcId="{7710A84D-BDDA-49FF-98D7-8BB8955F66AE}" destId="{0C09DC7D-8562-4386-968E-CDE89653BBB1}" srcOrd="2" destOrd="0" presId="urn:microsoft.com/office/officeart/2005/8/layout/vProcess5"/>
    <dgm:cxn modelId="{2DD357A4-9DCD-4905-AD4D-4C62F96F4699}" type="presParOf" srcId="{7710A84D-BDDA-49FF-98D7-8BB8955F66AE}" destId="{586E9BA5-3515-40CA-BBC7-F71F174EBCBB}" srcOrd="3" destOrd="0" presId="urn:microsoft.com/office/officeart/2005/8/layout/vProcess5"/>
    <dgm:cxn modelId="{B4D62108-2E99-4212-BF75-AF44C77E6DFB}" type="presParOf" srcId="{7710A84D-BDDA-49FF-98D7-8BB8955F66AE}" destId="{22F752BA-AD25-43D4-B26D-78355BEFC9A0}" srcOrd="4" destOrd="0" presId="urn:microsoft.com/office/officeart/2005/8/layout/vProcess5"/>
    <dgm:cxn modelId="{FE266399-F209-45D8-BB65-C165FF48F630}" type="presParOf" srcId="{7710A84D-BDDA-49FF-98D7-8BB8955F66AE}" destId="{EFE57B25-01B0-4583-866B-BA6A67C698D3}" srcOrd="5" destOrd="0" presId="urn:microsoft.com/office/officeart/2005/8/layout/vProcess5"/>
    <dgm:cxn modelId="{FDE4E796-E787-4744-ACF2-A4A6B6BF2D50}" type="presParOf" srcId="{7710A84D-BDDA-49FF-98D7-8BB8955F66AE}" destId="{1A1C8A76-A5D4-488C-BDB8-49D99A163FB4}" srcOrd="6" destOrd="0" presId="urn:microsoft.com/office/officeart/2005/8/layout/vProcess5"/>
    <dgm:cxn modelId="{077130CB-D08D-4A6C-9FFD-660B15E39C85}" type="presParOf" srcId="{7710A84D-BDDA-49FF-98D7-8BB8955F66AE}" destId="{5E7ED293-19EA-4FF1-98E4-DC83B260C257}" srcOrd="7" destOrd="0" presId="urn:microsoft.com/office/officeart/2005/8/layout/vProcess5"/>
    <dgm:cxn modelId="{5AFBB685-3CD7-42D4-995D-C8D5FB18220D}" type="presParOf" srcId="{7710A84D-BDDA-49FF-98D7-8BB8955F66AE}" destId="{2D4A8E46-D014-4124-8764-EF53CDABE520}" srcOrd="8" destOrd="0" presId="urn:microsoft.com/office/officeart/2005/8/layout/vProcess5"/>
    <dgm:cxn modelId="{3E29D699-3AF3-4FE5-B408-210A424FDA92}" type="presParOf" srcId="{7710A84D-BDDA-49FF-98D7-8BB8955F66AE}" destId="{6F0B5F7B-8601-45D0-AB9D-410943081914}" srcOrd="9" destOrd="0" presId="urn:microsoft.com/office/officeart/2005/8/layout/vProcess5"/>
    <dgm:cxn modelId="{F48928CA-1A5C-41E7-9D5F-017F204D4287}" type="presParOf" srcId="{7710A84D-BDDA-49FF-98D7-8BB8955F66AE}" destId="{40BC794A-38CE-481C-82F4-414429C415CE}" srcOrd="10" destOrd="0" presId="urn:microsoft.com/office/officeart/2005/8/layout/vProcess5"/>
    <dgm:cxn modelId="{ED207117-75E3-44AB-AE7F-F2280B3D7855}" type="presParOf" srcId="{7710A84D-BDDA-49FF-98D7-8BB8955F66AE}" destId="{9042ECB1-A877-44B2-B388-9E1D3CFD413A}"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5D29EC-3C0F-4593-8918-A0659E1DF594}" type="doc">
      <dgm:prSet loTypeId="urn:microsoft.com/office/officeart/2005/8/layout/hProcess9" loCatId="process" qsTypeId="urn:microsoft.com/office/officeart/2005/8/quickstyle/simple1" qsCatId="simple" csTypeId="urn:microsoft.com/office/officeart/2005/8/colors/accent1_2" csCatId="accent1" phldr="1"/>
      <dgm:spPr/>
    </dgm:pt>
    <dgm:pt modelId="{1B518FEB-5E6B-43BA-AE3F-5BF8C2B4A1FE}">
      <dgm:prSet phldrT="[Text]" custT="1"/>
      <dgm:spPr>
        <a:xfrm>
          <a:off x="4703" y="850609"/>
          <a:ext cx="1804255" cy="1134146"/>
        </a:xfrm>
        <a:solidFill>
          <a:srgbClr val="582C83"/>
        </a:solidFill>
        <a:ln w="25400" cap="flat" cmpd="sng" algn="ctr">
          <a:solidFill>
            <a:srgbClr val="FFFFFF">
              <a:hueOff val="0"/>
              <a:satOff val="0"/>
              <a:lumOff val="0"/>
              <a:alphaOff val="0"/>
            </a:srgbClr>
          </a:solidFill>
          <a:prstDash val="solid"/>
        </a:ln>
        <a:effectLst/>
      </dgm:spPr>
      <dgm:t>
        <a:bodyPr/>
        <a:lstStyle/>
        <a:p>
          <a:r>
            <a:rPr lang="en-US" sz="1800" b="1" dirty="0" smtClean="0">
              <a:solidFill>
                <a:srgbClr val="FFFFFF"/>
              </a:solidFill>
              <a:latin typeface="Calibri" pitchFamily="34" charset="0"/>
              <a:ea typeface="+mn-ea"/>
              <a:cs typeface="+mn-cs"/>
            </a:rPr>
            <a:t>Identification of Business Problem  </a:t>
          </a:r>
          <a:endParaRPr lang="en-US" sz="1800" b="1" dirty="0">
            <a:solidFill>
              <a:srgbClr val="FFFFFF"/>
            </a:solidFill>
            <a:latin typeface="Calibri" pitchFamily="34" charset="0"/>
            <a:ea typeface="+mn-ea"/>
            <a:cs typeface="+mn-cs"/>
          </a:endParaRPr>
        </a:p>
      </dgm:t>
    </dgm:pt>
    <dgm:pt modelId="{745929FB-02F8-480C-ADDB-F5C669F32C11}" type="parTrans" cxnId="{0D7DAAAD-5E96-402A-91A0-AAC6E33A70DF}">
      <dgm:prSet/>
      <dgm:spPr/>
      <dgm:t>
        <a:bodyPr/>
        <a:lstStyle/>
        <a:p>
          <a:endParaRPr lang="en-US"/>
        </a:p>
      </dgm:t>
    </dgm:pt>
    <dgm:pt modelId="{55F1CDDC-B252-42F4-88F3-73F026909B8B}" type="sibTrans" cxnId="{0D7DAAAD-5E96-402A-91A0-AAC6E33A70DF}">
      <dgm:prSet/>
      <dgm:spPr/>
      <dgm:t>
        <a:bodyPr/>
        <a:lstStyle/>
        <a:p>
          <a:endParaRPr lang="en-US"/>
        </a:p>
      </dgm:t>
    </dgm:pt>
    <dgm:pt modelId="{1B9D040C-0797-48D0-BA05-63A324F61028}">
      <dgm:prSet phldrT="[Text]" custT="1"/>
      <dgm:spPr>
        <a:xfrm>
          <a:off x="2071395" y="850609"/>
          <a:ext cx="1804255" cy="1134146"/>
        </a:xfrm>
        <a:solidFill>
          <a:srgbClr val="582C83"/>
        </a:solidFill>
        <a:ln w="25400" cap="flat" cmpd="sng" algn="ctr">
          <a:solidFill>
            <a:srgbClr val="FFFFFF">
              <a:hueOff val="0"/>
              <a:satOff val="0"/>
              <a:lumOff val="0"/>
              <a:alphaOff val="0"/>
            </a:srgbClr>
          </a:solidFill>
          <a:prstDash val="solid"/>
        </a:ln>
        <a:effectLst/>
      </dgm:spPr>
      <dgm:t>
        <a:bodyPr/>
        <a:lstStyle/>
        <a:p>
          <a:r>
            <a:rPr lang="en-US" sz="1800" b="1" dirty="0" smtClean="0">
              <a:solidFill>
                <a:srgbClr val="FFFFFF"/>
              </a:solidFill>
              <a:latin typeface="Calibri" pitchFamily="34" charset="0"/>
              <a:ea typeface="+mn-ea"/>
              <a:cs typeface="+mn-cs"/>
            </a:rPr>
            <a:t>Creation of the Analytical File</a:t>
          </a:r>
          <a:endParaRPr lang="en-US" sz="1800" b="1" dirty="0">
            <a:solidFill>
              <a:srgbClr val="FFFFFF"/>
            </a:solidFill>
            <a:latin typeface="Calibri" pitchFamily="34" charset="0"/>
            <a:ea typeface="+mn-ea"/>
            <a:cs typeface="+mn-cs"/>
          </a:endParaRPr>
        </a:p>
      </dgm:t>
    </dgm:pt>
    <dgm:pt modelId="{9F40C3EF-725F-4F29-8BF8-83B71B64A92A}" type="parTrans" cxnId="{8A70B1F3-CA94-4BA7-8794-9C08DE7D2FE0}">
      <dgm:prSet/>
      <dgm:spPr/>
      <dgm:t>
        <a:bodyPr/>
        <a:lstStyle/>
        <a:p>
          <a:endParaRPr lang="en-US"/>
        </a:p>
      </dgm:t>
    </dgm:pt>
    <dgm:pt modelId="{FF5813E7-F86A-40E5-B2FE-3E8055DE5AD4}" type="sibTrans" cxnId="{8A70B1F3-CA94-4BA7-8794-9C08DE7D2FE0}">
      <dgm:prSet/>
      <dgm:spPr/>
      <dgm:t>
        <a:bodyPr/>
        <a:lstStyle/>
        <a:p>
          <a:endParaRPr lang="en-US"/>
        </a:p>
      </dgm:t>
    </dgm:pt>
    <dgm:pt modelId="{CF07D86F-A74E-4313-91AE-E650AE968BB6}">
      <dgm:prSet phldrT="[Text]" custT="1"/>
      <dgm:spPr>
        <a:xfrm>
          <a:off x="4138088" y="918324"/>
          <a:ext cx="2059304" cy="998717"/>
        </a:xfrm>
        <a:solidFill>
          <a:srgbClr val="582C83"/>
        </a:solidFill>
        <a:ln w="25400" cap="flat" cmpd="sng" algn="ctr">
          <a:solidFill>
            <a:srgbClr val="FFFFFF">
              <a:hueOff val="0"/>
              <a:satOff val="0"/>
              <a:lumOff val="0"/>
              <a:alphaOff val="0"/>
            </a:srgbClr>
          </a:solidFill>
          <a:prstDash val="solid"/>
        </a:ln>
        <a:effectLst/>
      </dgm:spPr>
      <dgm:t>
        <a:bodyPr/>
        <a:lstStyle/>
        <a:p>
          <a:r>
            <a:rPr lang="en-US" sz="1800" b="1" dirty="0" smtClean="0">
              <a:solidFill>
                <a:srgbClr val="FFFFFF"/>
              </a:solidFill>
              <a:latin typeface="Calibri" pitchFamily="34" charset="0"/>
              <a:ea typeface="+mn-ea"/>
              <a:cs typeface="+mn-cs"/>
            </a:rPr>
            <a:t>Development / Validation of a Predictive Analytics Solution </a:t>
          </a:r>
          <a:endParaRPr lang="en-US" sz="1800" b="1" dirty="0">
            <a:solidFill>
              <a:srgbClr val="FFFFFF"/>
            </a:solidFill>
            <a:latin typeface="Calibri" pitchFamily="34" charset="0"/>
            <a:ea typeface="+mn-ea"/>
            <a:cs typeface="+mn-cs"/>
          </a:endParaRPr>
        </a:p>
      </dgm:t>
    </dgm:pt>
    <dgm:pt modelId="{A42913BE-811A-40B3-84A4-36CF1F87EAF1}" type="parTrans" cxnId="{8D39DED3-3E49-4D0A-98B7-256A971D0281}">
      <dgm:prSet/>
      <dgm:spPr/>
      <dgm:t>
        <a:bodyPr/>
        <a:lstStyle/>
        <a:p>
          <a:endParaRPr lang="en-US"/>
        </a:p>
      </dgm:t>
    </dgm:pt>
    <dgm:pt modelId="{1E80793D-E7F4-4040-A5FF-5A48BDFB2EDD}" type="sibTrans" cxnId="{8D39DED3-3E49-4D0A-98B7-256A971D0281}">
      <dgm:prSet/>
      <dgm:spPr/>
      <dgm:t>
        <a:bodyPr/>
        <a:lstStyle/>
        <a:p>
          <a:endParaRPr lang="en-US"/>
        </a:p>
      </dgm:t>
    </dgm:pt>
    <dgm:pt modelId="{3FEA586E-1FAD-48DC-B33A-973B48A71191}">
      <dgm:prSet phldrT="[Text]" custT="1"/>
      <dgm:spPr>
        <a:xfrm>
          <a:off x="6459830" y="850609"/>
          <a:ext cx="1804255" cy="1134146"/>
        </a:xfrm>
        <a:solidFill>
          <a:srgbClr val="582C83"/>
        </a:solidFill>
        <a:ln w="25400" cap="flat" cmpd="sng" algn="ctr">
          <a:solidFill>
            <a:srgbClr val="FFFFFF">
              <a:hueOff val="0"/>
              <a:satOff val="0"/>
              <a:lumOff val="0"/>
              <a:alphaOff val="0"/>
            </a:srgbClr>
          </a:solidFill>
          <a:prstDash val="solid"/>
        </a:ln>
        <a:effectLst/>
      </dgm:spPr>
      <dgm:t>
        <a:bodyPr/>
        <a:lstStyle/>
        <a:p>
          <a:r>
            <a:rPr lang="en-US" sz="1800" b="1" dirty="0" smtClean="0">
              <a:solidFill>
                <a:srgbClr val="FFFFFF"/>
              </a:solidFill>
              <a:latin typeface="Calibri" pitchFamily="34" charset="0"/>
              <a:ea typeface="+mn-ea"/>
              <a:cs typeface="+mn-cs"/>
            </a:rPr>
            <a:t>Deployment and Measurement of the Solution</a:t>
          </a:r>
          <a:endParaRPr lang="en-US" sz="1800" b="1" dirty="0">
            <a:solidFill>
              <a:srgbClr val="FFFFFF"/>
            </a:solidFill>
            <a:latin typeface="Calibri" pitchFamily="34" charset="0"/>
            <a:ea typeface="+mn-ea"/>
            <a:cs typeface="+mn-cs"/>
          </a:endParaRPr>
        </a:p>
      </dgm:t>
    </dgm:pt>
    <dgm:pt modelId="{AE6AC99B-FF40-4236-81BC-C3697B8A259B}" type="parTrans" cxnId="{3F5C07D1-59F4-4F9D-9B65-BCB7EC20B976}">
      <dgm:prSet/>
      <dgm:spPr/>
      <dgm:t>
        <a:bodyPr/>
        <a:lstStyle/>
        <a:p>
          <a:endParaRPr lang="en-US"/>
        </a:p>
      </dgm:t>
    </dgm:pt>
    <dgm:pt modelId="{74EA5BA0-AF1F-477E-BC87-1B0F850D9BF9}" type="sibTrans" cxnId="{3F5C07D1-59F4-4F9D-9B65-BCB7EC20B976}">
      <dgm:prSet/>
      <dgm:spPr/>
      <dgm:t>
        <a:bodyPr/>
        <a:lstStyle/>
        <a:p>
          <a:endParaRPr lang="en-US"/>
        </a:p>
      </dgm:t>
    </dgm:pt>
    <dgm:pt modelId="{53A8B241-58EC-4BAF-93C6-037B70391DEA}" type="pres">
      <dgm:prSet presAssocID="{F85D29EC-3C0F-4593-8918-A0659E1DF594}" presName="CompostProcess" presStyleCnt="0">
        <dgm:presLayoutVars>
          <dgm:dir/>
          <dgm:resizeHandles val="exact"/>
        </dgm:presLayoutVars>
      </dgm:prSet>
      <dgm:spPr/>
    </dgm:pt>
    <dgm:pt modelId="{7F21DCF4-431D-4D4E-907E-F54AD2B70CA9}" type="pres">
      <dgm:prSet presAssocID="{F85D29EC-3C0F-4593-8918-A0659E1DF594}" presName="arrow" presStyleLbl="bgShp" presStyleIdx="0" presStyleCnt="1" custLinFactNeighborY="448"/>
      <dgm:spPr>
        <a:xfrm>
          <a:off x="620159" y="0"/>
          <a:ext cx="7028470" cy="2835366"/>
        </a:xfrm>
        <a:prstGeom prst="rightArrow">
          <a:avLst/>
        </a:prstGeom>
        <a:solidFill>
          <a:srgbClr val="5F1B42">
            <a:tint val="40000"/>
            <a:hueOff val="0"/>
            <a:satOff val="0"/>
            <a:lumOff val="0"/>
            <a:alphaOff val="0"/>
          </a:srgbClr>
        </a:solidFill>
        <a:ln>
          <a:noFill/>
        </a:ln>
        <a:effectLst/>
      </dgm:spPr>
    </dgm:pt>
    <dgm:pt modelId="{0E69B94B-EE7F-40F3-81BB-EF621F6FA3DA}" type="pres">
      <dgm:prSet presAssocID="{F85D29EC-3C0F-4593-8918-A0659E1DF594}" presName="linearProcess" presStyleCnt="0"/>
      <dgm:spPr/>
    </dgm:pt>
    <dgm:pt modelId="{10AE6A3E-8B87-46A9-8F3E-1665CFEE1E47}" type="pres">
      <dgm:prSet presAssocID="{1B518FEB-5E6B-43BA-AE3F-5BF8C2B4A1FE}" presName="textNode" presStyleLbl="node1" presStyleIdx="0" presStyleCnt="4" custScaleX="125989" custScaleY="133198">
        <dgm:presLayoutVars>
          <dgm:bulletEnabled val="1"/>
        </dgm:presLayoutVars>
      </dgm:prSet>
      <dgm:spPr>
        <a:prstGeom prst="roundRect">
          <a:avLst/>
        </a:prstGeom>
      </dgm:spPr>
      <dgm:t>
        <a:bodyPr/>
        <a:lstStyle/>
        <a:p>
          <a:endParaRPr lang="en-US"/>
        </a:p>
      </dgm:t>
    </dgm:pt>
    <dgm:pt modelId="{DA0FF515-7864-4AA1-A22A-5278D17B44F4}" type="pres">
      <dgm:prSet presAssocID="{55F1CDDC-B252-42F4-88F3-73F026909B8B}" presName="sibTrans" presStyleCnt="0"/>
      <dgm:spPr/>
    </dgm:pt>
    <dgm:pt modelId="{C89BFB4D-8DBF-4679-A0A6-0C34DE494B21}" type="pres">
      <dgm:prSet presAssocID="{1B9D040C-0797-48D0-BA05-63A324F61028}" presName="textNode" presStyleLbl="node1" presStyleIdx="1" presStyleCnt="4" custScaleX="118676" custScaleY="126479">
        <dgm:presLayoutVars>
          <dgm:bulletEnabled val="1"/>
        </dgm:presLayoutVars>
      </dgm:prSet>
      <dgm:spPr>
        <a:prstGeom prst="roundRect">
          <a:avLst/>
        </a:prstGeom>
      </dgm:spPr>
      <dgm:t>
        <a:bodyPr/>
        <a:lstStyle/>
        <a:p>
          <a:endParaRPr lang="en-US"/>
        </a:p>
      </dgm:t>
    </dgm:pt>
    <dgm:pt modelId="{03B826C9-BB50-4A8B-A1E1-6B8607E6E133}" type="pres">
      <dgm:prSet presAssocID="{FF5813E7-F86A-40E5-B2FE-3E8055DE5AD4}" presName="sibTrans" presStyleCnt="0"/>
      <dgm:spPr/>
    </dgm:pt>
    <dgm:pt modelId="{928E622B-92C9-495B-992A-E431EBE818D8}" type="pres">
      <dgm:prSet presAssocID="{CF07D86F-A74E-4313-91AE-E650AE968BB6}" presName="textNode" presStyleLbl="node1" presStyleIdx="2" presStyleCnt="4" custScaleX="114136" custScaleY="195105">
        <dgm:presLayoutVars>
          <dgm:bulletEnabled val="1"/>
        </dgm:presLayoutVars>
      </dgm:prSet>
      <dgm:spPr>
        <a:prstGeom prst="roundRect">
          <a:avLst/>
        </a:prstGeom>
      </dgm:spPr>
      <dgm:t>
        <a:bodyPr/>
        <a:lstStyle/>
        <a:p>
          <a:endParaRPr lang="en-US"/>
        </a:p>
      </dgm:t>
    </dgm:pt>
    <dgm:pt modelId="{66E6FEF5-D978-483F-A971-69DE6C788693}" type="pres">
      <dgm:prSet presAssocID="{1E80793D-E7F4-4040-A5FF-5A48BDFB2EDD}" presName="sibTrans" presStyleCnt="0"/>
      <dgm:spPr/>
    </dgm:pt>
    <dgm:pt modelId="{D1D101DD-CF7A-4765-8642-023263D427EC}" type="pres">
      <dgm:prSet presAssocID="{3FEA586E-1FAD-48DC-B33A-973B48A71191}" presName="textNode" presStyleLbl="node1" presStyleIdx="3" presStyleCnt="4" custScaleX="133458" custScaleY="130180" custLinFactNeighborX="4189" custLinFactNeighborY="3630">
        <dgm:presLayoutVars>
          <dgm:bulletEnabled val="1"/>
        </dgm:presLayoutVars>
      </dgm:prSet>
      <dgm:spPr>
        <a:prstGeom prst="roundRect">
          <a:avLst/>
        </a:prstGeom>
      </dgm:spPr>
      <dgm:t>
        <a:bodyPr/>
        <a:lstStyle/>
        <a:p>
          <a:endParaRPr lang="en-US"/>
        </a:p>
      </dgm:t>
    </dgm:pt>
  </dgm:ptLst>
  <dgm:cxnLst>
    <dgm:cxn modelId="{8424410D-FEED-49E0-8864-3B35B2ED254B}" type="presOf" srcId="{CF07D86F-A74E-4313-91AE-E650AE968BB6}" destId="{928E622B-92C9-495B-992A-E431EBE818D8}" srcOrd="0" destOrd="0" presId="urn:microsoft.com/office/officeart/2005/8/layout/hProcess9"/>
    <dgm:cxn modelId="{8A70B1F3-CA94-4BA7-8794-9C08DE7D2FE0}" srcId="{F85D29EC-3C0F-4593-8918-A0659E1DF594}" destId="{1B9D040C-0797-48D0-BA05-63A324F61028}" srcOrd="1" destOrd="0" parTransId="{9F40C3EF-725F-4F29-8BF8-83B71B64A92A}" sibTransId="{FF5813E7-F86A-40E5-B2FE-3E8055DE5AD4}"/>
    <dgm:cxn modelId="{0D7DAAAD-5E96-402A-91A0-AAC6E33A70DF}" srcId="{F85D29EC-3C0F-4593-8918-A0659E1DF594}" destId="{1B518FEB-5E6B-43BA-AE3F-5BF8C2B4A1FE}" srcOrd="0" destOrd="0" parTransId="{745929FB-02F8-480C-ADDB-F5C669F32C11}" sibTransId="{55F1CDDC-B252-42F4-88F3-73F026909B8B}"/>
    <dgm:cxn modelId="{3F5C07D1-59F4-4F9D-9B65-BCB7EC20B976}" srcId="{F85D29EC-3C0F-4593-8918-A0659E1DF594}" destId="{3FEA586E-1FAD-48DC-B33A-973B48A71191}" srcOrd="3" destOrd="0" parTransId="{AE6AC99B-FF40-4236-81BC-C3697B8A259B}" sibTransId="{74EA5BA0-AF1F-477E-BC87-1B0F850D9BF9}"/>
    <dgm:cxn modelId="{E8E7460E-470F-459F-9AFB-29A6E45727B8}" type="presOf" srcId="{1B9D040C-0797-48D0-BA05-63A324F61028}" destId="{C89BFB4D-8DBF-4679-A0A6-0C34DE494B21}" srcOrd="0" destOrd="0" presId="urn:microsoft.com/office/officeart/2005/8/layout/hProcess9"/>
    <dgm:cxn modelId="{4806B8AC-CEDB-44E0-9858-063C6C86CF5B}" type="presOf" srcId="{F85D29EC-3C0F-4593-8918-A0659E1DF594}" destId="{53A8B241-58EC-4BAF-93C6-037B70391DEA}" srcOrd="0" destOrd="0" presId="urn:microsoft.com/office/officeart/2005/8/layout/hProcess9"/>
    <dgm:cxn modelId="{8D39DED3-3E49-4D0A-98B7-256A971D0281}" srcId="{F85D29EC-3C0F-4593-8918-A0659E1DF594}" destId="{CF07D86F-A74E-4313-91AE-E650AE968BB6}" srcOrd="2" destOrd="0" parTransId="{A42913BE-811A-40B3-84A4-36CF1F87EAF1}" sibTransId="{1E80793D-E7F4-4040-A5FF-5A48BDFB2EDD}"/>
    <dgm:cxn modelId="{A9D1AC76-9972-4F47-B380-D33CC976E8F7}" type="presOf" srcId="{1B518FEB-5E6B-43BA-AE3F-5BF8C2B4A1FE}" destId="{10AE6A3E-8B87-46A9-8F3E-1665CFEE1E47}" srcOrd="0" destOrd="0" presId="urn:microsoft.com/office/officeart/2005/8/layout/hProcess9"/>
    <dgm:cxn modelId="{DDB00D06-7802-4231-AEF2-4EC8AACB7D74}" type="presOf" srcId="{3FEA586E-1FAD-48DC-B33A-973B48A71191}" destId="{D1D101DD-CF7A-4765-8642-023263D427EC}" srcOrd="0" destOrd="0" presId="urn:microsoft.com/office/officeart/2005/8/layout/hProcess9"/>
    <dgm:cxn modelId="{7753463D-BD39-42C3-9CA1-5D956064F157}" type="presParOf" srcId="{53A8B241-58EC-4BAF-93C6-037B70391DEA}" destId="{7F21DCF4-431D-4D4E-907E-F54AD2B70CA9}" srcOrd="0" destOrd="0" presId="urn:microsoft.com/office/officeart/2005/8/layout/hProcess9"/>
    <dgm:cxn modelId="{70B3869A-55D8-4CF6-A58A-AC963C0AF7FB}" type="presParOf" srcId="{53A8B241-58EC-4BAF-93C6-037B70391DEA}" destId="{0E69B94B-EE7F-40F3-81BB-EF621F6FA3DA}" srcOrd="1" destOrd="0" presId="urn:microsoft.com/office/officeart/2005/8/layout/hProcess9"/>
    <dgm:cxn modelId="{451E45F1-A5AC-4D84-9B9D-E062701BF68F}" type="presParOf" srcId="{0E69B94B-EE7F-40F3-81BB-EF621F6FA3DA}" destId="{10AE6A3E-8B87-46A9-8F3E-1665CFEE1E47}" srcOrd="0" destOrd="0" presId="urn:microsoft.com/office/officeart/2005/8/layout/hProcess9"/>
    <dgm:cxn modelId="{A6DA76BF-A13A-4261-9D1E-6D850B8F882C}" type="presParOf" srcId="{0E69B94B-EE7F-40F3-81BB-EF621F6FA3DA}" destId="{DA0FF515-7864-4AA1-A22A-5278D17B44F4}" srcOrd="1" destOrd="0" presId="urn:microsoft.com/office/officeart/2005/8/layout/hProcess9"/>
    <dgm:cxn modelId="{4E0F5DA1-4C6C-4205-B749-AC4B35280166}" type="presParOf" srcId="{0E69B94B-EE7F-40F3-81BB-EF621F6FA3DA}" destId="{C89BFB4D-8DBF-4679-A0A6-0C34DE494B21}" srcOrd="2" destOrd="0" presId="urn:microsoft.com/office/officeart/2005/8/layout/hProcess9"/>
    <dgm:cxn modelId="{049A0FC2-DD6A-4E3E-8652-13DE253B126C}" type="presParOf" srcId="{0E69B94B-EE7F-40F3-81BB-EF621F6FA3DA}" destId="{03B826C9-BB50-4A8B-A1E1-6B8607E6E133}" srcOrd="3" destOrd="0" presId="urn:microsoft.com/office/officeart/2005/8/layout/hProcess9"/>
    <dgm:cxn modelId="{A4CCC601-2FF2-4698-8E3F-7751E8A509F6}" type="presParOf" srcId="{0E69B94B-EE7F-40F3-81BB-EF621F6FA3DA}" destId="{928E622B-92C9-495B-992A-E431EBE818D8}" srcOrd="4" destOrd="0" presId="urn:microsoft.com/office/officeart/2005/8/layout/hProcess9"/>
    <dgm:cxn modelId="{2CFF9A00-93DD-45B6-8ED7-87DEB150F358}" type="presParOf" srcId="{0E69B94B-EE7F-40F3-81BB-EF621F6FA3DA}" destId="{66E6FEF5-D978-483F-A971-69DE6C788693}" srcOrd="5" destOrd="0" presId="urn:microsoft.com/office/officeart/2005/8/layout/hProcess9"/>
    <dgm:cxn modelId="{A487ED7A-2625-4012-B8F4-F2CA31D64183}" type="presParOf" srcId="{0E69B94B-EE7F-40F3-81BB-EF621F6FA3DA}" destId="{D1D101DD-CF7A-4765-8642-023263D427EC}"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288EE2-86D8-45A2-A54E-0AA32C08A360}">
      <dsp:nvSpPr>
        <dsp:cNvPr id="0" name=""/>
        <dsp:cNvSpPr/>
      </dsp:nvSpPr>
      <dsp:spPr>
        <a:xfrm>
          <a:off x="57145" y="0"/>
          <a:ext cx="3814132" cy="981689"/>
        </a:xfrm>
        <a:prstGeom prst="roundRect">
          <a:avLst>
            <a:gd name="adj" fmla="val 10000"/>
          </a:avLst>
        </a:prstGeom>
        <a:solidFill>
          <a:srgbClr val="917FB4">
            <a:alpha val="50000"/>
          </a:srgbClr>
        </a:solidFill>
        <a:ln w="25400" cap="flat" cmpd="sng" algn="ctr">
          <a:solidFill>
            <a:srgbClr val="5F1B4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kern="1200" dirty="0" smtClean="0">
              <a:solidFill>
                <a:schemeClr val="tx1">
                  <a:lumMod val="50000"/>
                  <a:lumOff val="50000"/>
                </a:schemeClr>
              </a:solidFill>
              <a:latin typeface="Calibri"/>
              <a:ea typeface="+mn-ea"/>
              <a:cs typeface="+mn-cs"/>
            </a:rPr>
            <a:t>Problem Identification</a:t>
          </a:r>
          <a:endParaRPr lang="en-CA" sz="2400" b="1" kern="1200" dirty="0">
            <a:solidFill>
              <a:schemeClr val="tx1">
                <a:lumMod val="50000"/>
                <a:lumOff val="50000"/>
              </a:schemeClr>
            </a:solidFill>
            <a:latin typeface="Calibri"/>
            <a:ea typeface="+mn-ea"/>
            <a:cs typeface="+mn-cs"/>
          </a:endParaRPr>
        </a:p>
      </dsp:txBody>
      <dsp:txXfrm>
        <a:off x="85898" y="28753"/>
        <a:ext cx="2671860" cy="924183"/>
      </dsp:txXfrm>
    </dsp:sp>
    <dsp:sp modelId="{0C09DC7D-8562-4386-968E-CDE89653BBB1}">
      <dsp:nvSpPr>
        <dsp:cNvPr id="0" name=""/>
        <dsp:cNvSpPr/>
      </dsp:nvSpPr>
      <dsp:spPr>
        <a:xfrm>
          <a:off x="86084" y="1122628"/>
          <a:ext cx="4681581" cy="1084491"/>
        </a:xfrm>
        <a:prstGeom prst="roundRect">
          <a:avLst>
            <a:gd name="adj" fmla="val 10000"/>
          </a:avLst>
        </a:prstGeom>
        <a:solidFill>
          <a:srgbClr val="CCBD00">
            <a:alpha val="50000"/>
          </a:srgbClr>
        </a:solidFill>
        <a:ln w="25400" cap="flat" cmpd="sng" algn="ctr">
          <a:solidFill>
            <a:srgbClr val="CCBD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kern="1200" dirty="0" smtClean="0">
              <a:solidFill>
                <a:schemeClr val="tx1">
                  <a:lumMod val="50000"/>
                  <a:lumOff val="50000"/>
                </a:schemeClr>
              </a:solidFill>
              <a:latin typeface="Calibri"/>
              <a:ea typeface="+mn-ea"/>
              <a:cs typeface="+mn-cs"/>
            </a:rPr>
            <a:t>Creation of the Analytical Data Environment</a:t>
          </a:r>
          <a:endParaRPr lang="en-CA" sz="2400" b="1" kern="1200" dirty="0">
            <a:solidFill>
              <a:schemeClr val="tx1">
                <a:lumMod val="50000"/>
                <a:lumOff val="50000"/>
              </a:schemeClr>
            </a:solidFill>
            <a:latin typeface="Calibri"/>
            <a:ea typeface="+mn-ea"/>
            <a:cs typeface="+mn-cs"/>
          </a:endParaRPr>
        </a:p>
      </dsp:txBody>
      <dsp:txXfrm>
        <a:off x="117848" y="1154392"/>
        <a:ext cx="3442750" cy="1020963"/>
      </dsp:txXfrm>
    </dsp:sp>
    <dsp:sp modelId="{586E9BA5-3515-40CA-BBC7-F71F174EBCBB}">
      <dsp:nvSpPr>
        <dsp:cNvPr id="0" name=""/>
        <dsp:cNvSpPr/>
      </dsp:nvSpPr>
      <dsp:spPr>
        <a:xfrm>
          <a:off x="691244" y="2320355"/>
          <a:ext cx="3814132" cy="981689"/>
        </a:xfrm>
        <a:prstGeom prst="roundRect">
          <a:avLst>
            <a:gd name="adj" fmla="val 10000"/>
          </a:avLst>
        </a:prstGeom>
        <a:solidFill>
          <a:srgbClr val="558ED5">
            <a:alpha val="50000"/>
          </a:srgbClr>
        </a:solidFill>
        <a:ln w="25400" cap="flat" cmpd="sng" algn="ctr">
          <a:solidFill>
            <a:srgbClr val="558ED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kern="1200" dirty="0" smtClean="0">
              <a:solidFill>
                <a:schemeClr val="tx1">
                  <a:lumMod val="50000"/>
                  <a:lumOff val="50000"/>
                </a:schemeClr>
              </a:solidFill>
              <a:latin typeface="Calibri"/>
              <a:ea typeface="+mn-ea"/>
              <a:cs typeface="+mn-cs"/>
            </a:rPr>
            <a:t>Application of the Data Mining Tools</a:t>
          </a:r>
          <a:endParaRPr lang="en-CA" sz="2400" b="1" kern="1200" dirty="0">
            <a:solidFill>
              <a:schemeClr val="tx1">
                <a:lumMod val="50000"/>
                <a:lumOff val="50000"/>
              </a:schemeClr>
            </a:solidFill>
            <a:latin typeface="Calibri"/>
            <a:ea typeface="+mn-ea"/>
            <a:cs typeface="+mn-cs"/>
          </a:endParaRPr>
        </a:p>
      </dsp:txBody>
      <dsp:txXfrm>
        <a:off x="719997" y="2349108"/>
        <a:ext cx="2803862" cy="924183"/>
      </dsp:txXfrm>
    </dsp:sp>
    <dsp:sp modelId="{22F752BA-AD25-43D4-B26D-78355BEFC9A0}">
      <dsp:nvSpPr>
        <dsp:cNvPr id="0" name=""/>
        <dsp:cNvSpPr/>
      </dsp:nvSpPr>
      <dsp:spPr>
        <a:xfrm>
          <a:off x="1010678" y="3480533"/>
          <a:ext cx="3814132" cy="981689"/>
        </a:xfrm>
        <a:prstGeom prst="roundRect">
          <a:avLst>
            <a:gd name="adj" fmla="val 10000"/>
          </a:avLst>
        </a:prstGeom>
        <a:solidFill>
          <a:srgbClr val="7F7F7F">
            <a:alpha val="50000"/>
          </a:srgbClr>
        </a:solidFill>
        <a:ln w="25400" cap="flat" cmpd="sng" algn="ctr">
          <a:solidFill>
            <a:srgbClr val="7F7F7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kern="1200" dirty="0" smtClean="0">
              <a:solidFill>
                <a:schemeClr val="tx1">
                  <a:lumMod val="50000"/>
                  <a:lumOff val="50000"/>
                </a:schemeClr>
              </a:solidFill>
              <a:latin typeface="Calibri"/>
              <a:ea typeface="+mn-ea"/>
              <a:cs typeface="+mn-cs"/>
            </a:rPr>
            <a:t>Implementation and Tracking</a:t>
          </a:r>
          <a:endParaRPr lang="en-CA" sz="2400" b="1" kern="1200" dirty="0">
            <a:solidFill>
              <a:schemeClr val="tx1">
                <a:lumMod val="50000"/>
                <a:lumOff val="50000"/>
              </a:schemeClr>
            </a:solidFill>
            <a:latin typeface="Calibri"/>
            <a:ea typeface="+mn-ea"/>
            <a:cs typeface="+mn-cs"/>
          </a:endParaRPr>
        </a:p>
      </dsp:txBody>
      <dsp:txXfrm>
        <a:off x="1039431" y="3509286"/>
        <a:ext cx="2799095" cy="924183"/>
      </dsp:txXfrm>
    </dsp:sp>
    <dsp:sp modelId="{EFE57B25-01B0-4583-866B-BA6A67C698D3}">
      <dsp:nvSpPr>
        <dsp:cNvPr id="0" name=""/>
        <dsp:cNvSpPr/>
      </dsp:nvSpPr>
      <dsp:spPr>
        <a:xfrm>
          <a:off x="3233180" y="751884"/>
          <a:ext cx="638097" cy="638097"/>
        </a:xfrm>
        <a:prstGeom prst="downArrow">
          <a:avLst>
            <a:gd name="adj1" fmla="val 55000"/>
            <a:gd name="adj2" fmla="val 45000"/>
          </a:avLst>
        </a:prstGeom>
        <a:solidFill>
          <a:srgbClr val="A5BB29">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endParaRPr lang="en-CA" sz="2900" kern="1200">
            <a:solidFill>
              <a:srgbClr val="000000">
                <a:hueOff val="0"/>
                <a:satOff val="0"/>
                <a:lumOff val="0"/>
                <a:alphaOff val="0"/>
              </a:srgbClr>
            </a:solidFill>
            <a:latin typeface="Calibri"/>
            <a:ea typeface="+mn-ea"/>
            <a:cs typeface="+mn-cs"/>
          </a:endParaRPr>
        </a:p>
      </dsp:txBody>
      <dsp:txXfrm>
        <a:off x="3376752" y="751884"/>
        <a:ext cx="350953" cy="480168"/>
      </dsp:txXfrm>
    </dsp:sp>
    <dsp:sp modelId="{1A1C8A76-A5D4-488C-BDB8-49D99A163FB4}">
      <dsp:nvSpPr>
        <dsp:cNvPr id="0" name=""/>
        <dsp:cNvSpPr/>
      </dsp:nvSpPr>
      <dsp:spPr>
        <a:xfrm>
          <a:off x="3552613" y="1912062"/>
          <a:ext cx="638097" cy="638097"/>
        </a:xfrm>
        <a:prstGeom prst="downArrow">
          <a:avLst>
            <a:gd name="adj1" fmla="val 55000"/>
            <a:gd name="adj2" fmla="val 45000"/>
          </a:avLst>
        </a:prstGeom>
        <a:solidFill>
          <a:srgbClr val="A5BB29">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endParaRPr lang="en-CA" sz="2900" kern="1200">
            <a:solidFill>
              <a:srgbClr val="000000">
                <a:hueOff val="0"/>
                <a:satOff val="0"/>
                <a:lumOff val="0"/>
                <a:alphaOff val="0"/>
              </a:srgbClr>
            </a:solidFill>
            <a:latin typeface="Calibri"/>
            <a:ea typeface="+mn-ea"/>
            <a:cs typeface="+mn-cs"/>
          </a:endParaRPr>
        </a:p>
      </dsp:txBody>
      <dsp:txXfrm>
        <a:off x="3696185" y="1912062"/>
        <a:ext cx="350953" cy="480168"/>
      </dsp:txXfrm>
    </dsp:sp>
    <dsp:sp modelId="{5E7ED293-19EA-4FF1-98E4-DC83B260C257}">
      <dsp:nvSpPr>
        <dsp:cNvPr id="0" name=""/>
        <dsp:cNvSpPr/>
      </dsp:nvSpPr>
      <dsp:spPr>
        <a:xfrm>
          <a:off x="3867279" y="3072240"/>
          <a:ext cx="638097" cy="638097"/>
        </a:xfrm>
        <a:prstGeom prst="downArrow">
          <a:avLst>
            <a:gd name="adj1" fmla="val 55000"/>
            <a:gd name="adj2" fmla="val 45000"/>
          </a:avLst>
        </a:prstGeom>
        <a:solidFill>
          <a:srgbClr val="A5BB29">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endParaRPr lang="en-CA" sz="2900" kern="1200">
            <a:solidFill>
              <a:srgbClr val="000000">
                <a:hueOff val="0"/>
                <a:satOff val="0"/>
                <a:lumOff val="0"/>
                <a:alphaOff val="0"/>
              </a:srgbClr>
            </a:solidFill>
            <a:latin typeface="Calibri"/>
            <a:ea typeface="+mn-ea"/>
            <a:cs typeface="+mn-cs"/>
          </a:endParaRPr>
        </a:p>
      </dsp:txBody>
      <dsp:txXfrm>
        <a:off x="4010851" y="3072240"/>
        <a:ext cx="350953" cy="4801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21DCF4-431D-4D4E-907E-F54AD2B70CA9}">
      <dsp:nvSpPr>
        <dsp:cNvPr id="0" name=""/>
        <dsp:cNvSpPr/>
      </dsp:nvSpPr>
      <dsp:spPr>
        <a:xfrm>
          <a:off x="597789" y="0"/>
          <a:ext cx="6774947" cy="1593272"/>
        </a:xfrm>
        <a:prstGeom prst="rightArrow">
          <a:avLst/>
        </a:prstGeom>
        <a:solidFill>
          <a:srgbClr val="5F1B42">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10AE6A3E-8B87-46A9-8F3E-1665CFEE1E47}">
      <dsp:nvSpPr>
        <dsp:cNvPr id="0" name=""/>
        <dsp:cNvSpPr/>
      </dsp:nvSpPr>
      <dsp:spPr>
        <a:xfrm>
          <a:off x="130070" y="372194"/>
          <a:ext cx="1834595" cy="848882"/>
        </a:xfrm>
        <a:prstGeom prst="roundRect">
          <a:avLst/>
        </a:prstGeom>
        <a:solidFill>
          <a:srgbClr val="582C83"/>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FFFFFF"/>
              </a:solidFill>
              <a:latin typeface="Calibri" pitchFamily="34" charset="0"/>
              <a:ea typeface="+mn-ea"/>
              <a:cs typeface="+mn-cs"/>
            </a:rPr>
            <a:t>Identification of Business Problem  </a:t>
          </a:r>
          <a:endParaRPr lang="en-US" sz="1800" b="1" kern="1200" dirty="0">
            <a:solidFill>
              <a:srgbClr val="FFFFFF"/>
            </a:solidFill>
            <a:latin typeface="Calibri" pitchFamily="34" charset="0"/>
            <a:ea typeface="+mn-ea"/>
            <a:cs typeface="+mn-cs"/>
          </a:endParaRPr>
        </a:p>
      </dsp:txBody>
      <dsp:txXfrm>
        <a:off x="171509" y="413633"/>
        <a:ext cx="1751717" cy="766004"/>
      </dsp:txXfrm>
    </dsp:sp>
    <dsp:sp modelId="{C89BFB4D-8DBF-4679-A0A6-0C34DE494B21}">
      <dsp:nvSpPr>
        <dsp:cNvPr id="0" name=""/>
        <dsp:cNvSpPr/>
      </dsp:nvSpPr>
      <dsp:spPr>
        <a:xfrm>
          <a:off x="2145442" y="393605"/>
          <a:ext cx="1728106" cy="806061"/>
        </a:xfrm>
        <a:prstGeom prst="roundRect">
          <a:avLst/>
        </a:prstGeom>
        <a:solidFill>
          <a:srgbClr val="582C83"/>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FFFFFF"/>
              </a:solidFill>
              <a:latin typeface="Calibri" pitchFamily="34" charset="0"/>
              <a:ea typeface="+mn-ea"/>
              <a:cs typeface="+mn-cs"/>
            </a:rPr>
            <a:t>Creation of the Analytical File</a:t>
          </a:r>
          <a:endParaRPr lang="en-US" sz="1800" b="1" kern="1200" dirty="0">
            <a:solidFill>
              <a:srgbClr val="FFFFFF"/>
            </a:solidFill>
            <a:latin typeface="Calibri" pitchFamily="34" charset="0"/>
            <a:ea typeface="+mn-ea"/>
            <a:cs typeface="+mn-cs"/>
          </a:endParaRPr>
        </a:p>
      </dsp:txBody>
      <dsp:txXfrm>
        <a:off x="2184791" y="432954"/>
        <a:ext cx="1649408" cy="727363"/>
      </dsp:txXfrm>
    </dsp:sp>
    <dsp:sp modelId="{928E622B-92C9-495B-992A-E431EBE818D8}">
      <dsp:nvSpPr>
        <dsp:cNvPr id="0" name=""/>
        <dsp:cNvSpPr/>
      </dsp:nvSpPr>
      <dsp:spPr>
        <a:xfrm>
          <a:off x="4054326" y="174925"/>
          <a:ext cx="1661997" cy="1243421"/>
        </a:xfrm>
        <a:prstGeom prst="roundRect">
          <a:avLst/>
        </a:prstGeom>
        <a:solidFill>
          <a:srgbClr val="582C83"/>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FFFFFF"/>
              </a:solidFill>
              <a:latin typeface="Calibri" pitchFamily="34" charset="0"/>
              <a:ea typeface="+mn-ea"/>
              <a:cs typeface="+mn-cs"/>
            </a:rPr>
            <a:t>Development / Validation of a Predictive Analytics Solution </a:t>
          </a:r>
          <a:endParaRPr lang="en-US" sz="1800" b="1" kern="1200" dirty="0">
            <a:solidFill>
              <a:srgbClr val="FFFFFF"/>
            </a:solidFill>
            <a:latin typeface="Calibri" pitchFamily="34" charset="0"/>
            <a:ea typeface="+mn-ea"/>
            <a:cs typeface="+mn-cs"/>
          </a:endParaRPr>
        </a:p>
      </dsp:txBody>
      <dsp:txXfrm>
        <a:off x="4115025" y="235624"/>
        <a:ext cx="1540599" cy="1122023"/>
      </dsp:txXfrm>
    </dsp:sp>
    <dsp:sp modelId="{D1D101DD-CF7A-4765-8642-023263D427EC}">
      <dsp:nvSpPr>
        <dsp:cNvPr id="0" name=""/>
        <dsp:cNvSpPr/>
      </dsp:nvSpPr>
      <dsp:spPr>
        <a:xfrm>
          <a:off x="5904673" y="404946"/>
          <a:ext cx="1943355" cy="829648"/>
        </a:xfrm>
        <a:prstGeom prst="roundRect">
          <a:avLst/>
        </a:prstGeom>
        <a:solidFill>
          <a:srgbClr val="582C83"/>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FFFFFF"/>
              </a:solidFill>
              <a:latin typeface="Calibri" pitchFamily="34" charset="0"/>
              <a:ea typeface="+mn-ea"/>
              <a:cs typeface="+mn-cs"/>
            </a:rPr>
            <a:t>Deployment and Measurement of the Solution</a:t>
          </a:r>
          <a:endParaRPr lang="en-US" sz="1800" b="1" kern="1200" dirty="0">
            <a:solidFill>
              <a:srgbClr val="FFFFFF"/>
            </a:solidFill>
            <a:latin typeface="Calibri" pitchFamily="34" charset="0"/>
            <a:ea typeface="+mn-ea"/>
            <a:cs typeface="+mn-cs"/>
          </a:endParaRPr>
        </a:p>
      </dsp:txBody>
      <dsp:txXfrm>
        <a:off x="5945173" y="445446"/>
        <a:ext cx="1862355" cy="748648"/>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3067374" cy="452906"/>
          </a:xfrm>
          <a:prstGeom prst="rect">
            <a:avLst/>
          </a:prstGeom>
          <a:noFill/>
          <a:ln w="9525">
            <a:noFill/>
            <a:miter lim="800000"/>
            <a:headEnd/>
            <a:tailEnd/>
          </a:ln>
          <a:effectLst/>
        </p:spPr>
        <p:txBody>
          <a:bodyPr vert="horz" wrap="square" lIns="93200" tIns="46601" rIns="93200" bIns="46601" numCol="1" anchor="t" anchorCtr="0" compatLnSpc="1">
            <a:prstTxWarp prst="textNoShape">
              <a:avLst/>
            </a:prstTxWarp>
          </a:bodyPr>
          <a:lstStyle>
            <a:lvl1pPr defTabSz="931863">
              <a:defRPr sz="1200" b="0"/>
            </a:lvl1pPr>
          </a:lstStyle>
          <a:p>
            <a:pPr>
              <a:defRPr/>
            </a:pPr>
            <a:endParaRPr lang="en-US"/>
          </a:p>
        </p:txBody>
      </p:sp>
      <p:sp>
        <p:nvSpPr>
          <p:cNvPr id="28675" name="Rectangle 3"/>
          <p:cNvSpPr>
            <a:spLocks noGrp="1" noChangeArrowheads="1"/>
          </p:cNvSpPr>
          <p:nvPr>
            <p:ph type="dt" sz="quarter" idx="1"/>
          </p:nvPr>
        </p:nvSpPr>
        <p:spPr bwMode="auto">
          <a:xfrm>
            <a:off x="4009702" y="0"/>
            <a:ext cx="3067374" cy="452906"/>
          </a:xfrm>
          <a:prstGeom prst="rect">
            <a:avLst/>
          </a:prstGeom>
          <a:noFill/>
          <a:ln w="9525">
            <a:noFill/>
            <a:miter lim="800000"/>
            <a:headEnd/>
            <a:tailEnd/>
          </a:ln>
          <a:effectLst/>
        </p:spPr>
        <p:txBody>
          <a:bodyPr vert="horz" wrap="square" lIns="93200" tIns="46601" rIns="93200" bIns="46601" numCol="1" anchor="t" anchorCtr="0" compatLnSpc="1">
            <a:prstTxWarp prst="textNoShape">
              <a:avLst/>
            </a:prstTxWarp>
          </a:bodyPr>
          <a:lstStyle>
            <a:lvl1pPr algn="r" defTabSz="931863">
              <a:defRPr sz="1200" b="0"/>
            </a:lvl1pPr>
          </a:lstStyle>
          <a:p>
            <a:pPr>
              <a:defRPr/>
            </a:pPr>
            <a:fld id="{26649CB1-7976-416F-B777-5066C333A9C2}" type="datetime1">
              <a:rPr lang="en-US"/>
              <a:pPr>
                <a:defRPr/>
              </a:pPr>
              <a:t>2/17/2019</a:t>
            </a:fld>
            <a:endParaRPr lang="en-US"/>
          </a:p>
        </p:txBody>
      </p:sp>
      <p:sp>
        <p:nvSpPr>
          <p:cNvPr id="28676" name="Rectangle 4"/>
          <p:cNvSpPr>
            <a:spLocks noGrp="1" noChangeArrowheads="1"/>
          </p:cNvSpPr>
          <p:nvPr>
            <p:ph type="ftr" sz="quarter" idx="2"/>
          </p:nvPr>
        </p:nvSpPr>
        <p:spPr bwMode="auto">
          <a:xfrm>
            <a:off x="0" y="8599021"/>
            <a:ext cx="3067374" cy="452905"/>
          </a:xfrm>
          <a:prstGeom prst="rect">
            <a:avLst/>
          </a:prstGeom>
          <a:noFill/>
          <a:ln w="9525">
            <a:noFill/>
            <a:miter lim="800000"/>
            <a:headEnd/>
            <a:tailEnd/>
          </a:ln>
          <a:effectLst/>
        </p:spPr>
        <p:txBody>
          <a:bodyPr vert="horz" wrap="square" lIns="93200" tIns="46601" rIns="93200" bIns="46601" numCol="1" anchor="b" anchorCtr="0" compatLnSpc="1">
            <a:prstTxWarp prst="textNoShape">
              <a:avLst/>
            </a:prstTxWarp>
          </a:bodyPr>
          <a:lstStyle>
            <a:lvl1pPr defTabSz="931863">
              <a:defRPr sz="1200" b="0"/>
            </a:lvl1pPr>
          </a:lstStyle>
          <a:p>
            <a:pPr>
              <a:defRPr/>
            </a:pPr>
            <a:endParaRPr lang="en-US"/>
          </a:p>
        </p:txBody>
      </p:sp>
      <p:sp>
        <p:nvSpPr>
          <p:cNvPr id="28677" name="Rectangle 5"/>
          <p:cNvSpPr>
            <a:spLocks noGrp="1" noChangeArrowheads="1"/>
          </p:cNvSpPr>
          <p:nvPr>
            <p:ph type="sldNum" sz="quarter" idx="3"/>
          </p:nvPr>
        </p:nvSpPr>
        <p:spPr bwMode="auto">
          <a:xfrm>
            <a:off x="4009702" y="8599021"/>
            <a:ext cx="3067374" cy="452905"/>
          </a:xfrm>
          <a:prstGeom prst="rect">
            <a:avLst/>
          </a:prstGeom>
          <a:noFill/>
          <a:ln w="9525">
            <a:noFill/>
            <a:miter lim="800000"/>
            <a:headEnd/>
            <a:tailEnd/>
          </a:ln>
          <a:effectLst/>
        </p:spPr>
        <p:txBody>
          <a:bodyPr vert="horz" wrap="square" lIns="93200" tIns="46601" rIns="93200" bIns="46601" numCol="1" anchor="b" anchorCtr="0" compatLnSpc="1">
            <a:prstTxWarp prst="textNoShape">
              <a:avLst/>
            </a:prstTxWarp>
          </a:bodyPr>
          <a:lstStyle>
            <a:lvl1pPr algn="r" defTabSz="931863">
              <a:defRPr sz="1200" b="0"/>
            </a:lvl1pPr>
          </a:lstStyle>
          <a:p>
            <a:pPr>
              <a:defRPr/>
            </a:pPr>
            <a:fld id="{D485F440-7FDE-4089-AB46-705A0564CFB9}" type="slidenum">
              <a:rPr lang="en-US"/>
              <a:pPr>
                <a:defRPr/>
              </a:pPr>
              <a:t>‹#›</a:t>
            </a:fld>
            <a:endParaRPr lang="en-US"/>
          </a:p>
        </p:txBody>
      </p:sp>
    </p:spTree>
    <p:extLst>
      <p:ext uri="{BB962C8B-B14F-4D97-AF65-F5344CB8AC3E}">
        <p14:creationId xmlns:p14="http://schemas.microsoft.com/office/powerpoint/2010/main" val="19959480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3067374" cy="452906"/>
          </a:xfrm>
          <a:prstGeom prst="rect">
            <a:avLst/>
          </a:prstGeom>
          <a:noFill/>
          <a:ln w="9525">
            <a:noFill/>
            <a:miter lim="800000"/>
            <a:headEnd/>
            <a:tailEnd/>
          </a:ln>
          <a:effectLst/>
        </p:spPr>
        <p:txBody>
          <a:bodyPr vert="horz" wrap="square" lIns="93200" tIns="46601" rIns="93200" bIns="46601" numCol="1" anchor="t" anchorCtr="0" compatLnSpc="1">
            <a:prstTxWarp prst="textNoShape">
              <a:avLst/>
            </a:prstTxWarp>
          </a:bodyPr>
          <a:lstStyle>
            <a:lvl1pPr defTabSz="931863">
              <a:defRPr sz="1200" b="0"/>
            </a:lvl1pPr>
          </a:lstStyle>
          <a:p>
            <a:pPr>
              <a:defRPr/>
            </a:pPr>
            <a:endParaRPr lang="en-US"/>
          </a:p>
        </p:txBody>
      </p:sp>
      <p:sp>
        <p:nvSpPr>
          <p:cNvPr id="50179" name="Rectangle 3"/>
          <p:cNvSpPr>
            <a:spLocks noGrp="1" noChangeArrowheads="1"/>
          </p:cNvSpPr>
          <p:nvPr>
            <p:ph type="dt" idx="1"/>
          </p:nvPr>
        </p:nvSpPr>
        <p:spPr bwMode="auto">
          <a:xfrm>
            <a:off x="4009702" y="0"/>
            <a:ext cx="3067374" cy="452906"/>
          </a:xfrm>
          <a:prstGeom prst="rect">
            <a:avLst/>
          </a:prstGeom>
          <a:noFill/>
          <a:ln w="9525">
            <a:noFill/>
            <a:miter lim="800000"/>
            <a:headEnd/>
            <a:tailEnd/>
          </a:ln>
          <a:effectLst/>
        </p:spPr>
        <p:txBody>
          <a:bodyPr vert="horz" wrap="square" lIns="93200" tIns="46601" rIns="93200" bIns="46601" numCol="1" anchor="t" anchorCtr="0" compatLnSpc="1">
            <a:prstTxWarp prst="textNoShape">
              <a:avLst/>
            </a:prstTxWarp>
          </a:bodyPr>
          <a:lstStyle>
            <a:lvl1pPr algn="r" defTabSz="931863">
              <a:defRPr sz="1200" b="0"/>
            </a:lvl1pPr>
          </a:lstStyle>
          <a:p>
            <a:pPr>
              <a:defRPr/>
            </a:pPr>
            <a:fld id="{8B687FF7-8B28-4D44-B9EB-92D690886D99}" type="datetime1">
              <a:rPr lang="en-US"/>
              <a:pPr>
                <a:defRPr/>
              </a:pPr>
              <a:t>2/17/2019</a:t>
            </a:fld>
            <a:endParaRPr lang="en-US"/>
          </a:p>
        </p:txBody>
      </p:sp>
      <p:sp>
        <p:nvSpPr>
          <p:cNvPr id="15364" name="Rectangle 4"/>
          <p:cNvSpPr>
            <a:spLocks noGrp="1" noRot="1" noChangeAspect="1" noChangeArrowheads="1" noTextEdit="1"/>
          </p:cNvSpPr>
          <p:nvPr>
            <p:ph type="sldImg" idx="2"/>
          </p:nvPr>
        </p:nvSpPr>
        <p:spPr bwMode="auto">
          <a:xfrm>
            <a:off x="1277938" y="679450"/>
            <a:ext cx="4524375" cy="3394075"/>
          </a:xfrm>
          <a:prstGeom prst="rect">
            <a:avLst/>
          </a:prstGeom>
          <a:noFill/>
          <a:ln w="9525">
            <a:solidFill>
              <a:srgbClr val="000000"/>
            </a:solidFill>
            <a:miter lim="800000"/>
            <a:headEnd/>
            <a:tailEnd/>
          </a:ln>
        </p:spPr>
      </p:sp>
      <p:sp>
        <p:nvSpPr>
          <p:cNvPr id="50181" name="Rectangle 5"/>
          <p:cNvSpPr>
            <a:spLocks noGrp="1" noChangeArrowheads="1"/>
          </p:cNvSpPr>
          <p:nvPr>
            <p:ph type="body" sz="quarter" idx="3"/>
          </p:nvPr>
        </p:nvSpPr>
        <p:spPr bwMode="auto">
          <a:xfrm>
            <a:off x="943932" y="4298737"/>
            <a:ext cx="5189214" cy="4073057"/>
          </a:xfrm>
          <a:prstGeom prst="rect">
            <a:avLst/>
          </a:prstGeom>
          <a:noFill/>
          <a:ln w="9525">
            <a:noFill/>
            <a:miter lim="800000"/>
            <a:headEnd/>
            <a:tailEnd/>
          </a:ln>
          <a:effectLst/>
        </p:spPr>
        <p:txBody>
          <a:bodyPr vert="horz" wrap="square" lIns="93200" tIns="46601" rIns="93200" bIns="4660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0182" name="Rectangle 6"/>
          <p:cNvSpPr>
            <a:spLocks noGrp="1" noChangeArrowheads="1"/>
          </p:cNvSpPr>
          <p:nvPr>
            <p:ph type="ftr" sz="quarter" idx="4"/>
          </p:nvPr>
        </p:nvSpPr>
        <p:spPr bwMode="auto">
          <a:xfrm>
            <a:off x="0" y="8599021"/>
            <a:ext cx="3067374" cy="452905"/>
          </a:xfrm>
          <a:prstGeom prst="rect">
            <a:avLst/>
          </a:prstGeom>
          <a:noFill/>
          <a:ln w="9525">
            <a:noFill/>
            <a:miter lim="800000"/>
            <a:headEnd/>
            <a:tailEnd/>
          </a:ln>
          <a:effectLst/>
        </p:spPr>
        <p:txBody>
          <a:bodyPr vert="horz" wrap="square" lIns="93200" tIns="46601" rIns="93200" bIns="46601" numCol="1" anchor="b" anchorCtr="0" compatLnSpc="1">
            <a:prstTxWarp prst="textNoShape">
              <a:avLst/>
            </a:prstTxWarp>
          </a:bodyPr>
          <a:lstStyle>
            <a:lvl1pPr defTabSz="931863">
              <a:defRPr sz="1200" b="0"/>
            </a:lvl1pPr>
          </a:lstStyle>
          <a:p>
            <a:pPr>
              <a:defRPr/>
            </a:pPr>
            <a:endParaRPr lang="en-US"/>
          </a:p>
        </p:txBody>
      </p:sp>
      <p:sp>
        <p:nvSpPr>
          <p:cNvPr id="50183" name="Rectangle 7"/>
          <p:cNvSpPr>
            <a:spLocks noGrp="1" noChangeArrowheads="1"/>
          </p:cNvSpPr>
          <p:nvPr>
            <p:ph type="sldNum" sz="quarter" idx="5"/>
          </p:nvPr>
        </p:nvSpPr>
        <p:spPr bwMode="auto">
          <a:xfrm>
            <a:off x="4009702" y="8599021"/>
            <a:ext cx="3067374" cy="452905"/>
          </a:xfrm>
          <a:prstGeom prst="rect">
            <a:avLst/>
          </a:prstGeom>
          <a:noFill/>
          <a:ln w="9525">
            <a:noFill/>
            <a:miter lim="800000"/>
            <a:headEnd/>
            <a:tailEnd/>
          </a:ln>
          <a:effectLst/>
        </p:spPr>
        <p:txBody>
          <a:bodyPr vert="horz" wrap="square" lIns="93200" tIns="46601" rIns="93200" bIns="46601" numCol="1" anchor="b" anchorCtr="0" compatLnSpc="1">
            <a:prstTxWarp prst="textNoShape">
              <a:avLst/>
            </a:prstTxWarp>
          </a:bodyPr>
          <a:lstStyle>
            <a:lvl1pPr algn="r" defTabSz="931863">
              <a:defRPr sz="1200" b="0"/>
            </a:lvl1pPr>
          </a:lstStyle>
          <a:p>
            <a:pPr>
              <a:defRPr/>
            </a:pPr>
            <a:fld id="{D429B3A4-17DC-41F9-8880-097D48CE5741}" type="slidenum">
              <a:rPr lang="en-US"/>
              <a:pPr>
                <a:defRPr/>
              </a:pPr>
              <a:t>‹#›</a:t>
            </a:fld>
            <a:endParaRPr lang="en-US"/>
          </a:p>
        </p:txBody>
      </p:sp>
    </p:spTree>
    <p:extLst>
      <p:ext uri="{BB962C8B-B14F-4D97-AF65-F5344CB8AC3E}">
        <p14:creationId xmlns:p14="http://schemas.microsoft.com/office/powerpoint/2010/main" val="2659311156"/>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7938" y="679450"/>
            <a:ext cx="4524375" cy="3394075"/>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fld id="{8B687FF7-8B28-4D44-B9EB-92D690886D99}" type="datetime1">
              <a:rPr lang="en-US" smtClean="0"/>
              <a:pPr>
                <a:defRPr/>
              </a:pPr>
              <a:t>2/17/2019</a:t>
            </a:fld>
            <a:endParaRPr lang="en-US"/>
          </a:p>
        </p:txBody>
      </p:sp>
      <p:sp>
        <p:nvSpPr>
          <p:cNvPr id="5" name="Slide Number Placeholder 4"/>
          <p:cNvSpPr>
            <a:spLocks noGrp="1"/>
          </p:cNvSpPr>
          <p:nvPr>
            <p:ph type="sldNum" sz="quarter" idx="11"/>
          </p:nvPr>
        </p:nvSpPr>
        <p:spPr/>
        <p:txBody>
          <a:bodyPr/>
          <a:lstStyle/>
          <a:p>
            <a:pPr>
              <a:defRPr/>
            </a:pPr>
            <a:fld id="{D429B3A4-17DC-41F9-8880-097D48CE5741}" type="slidenum">
              <a:rPr lang="en-US" smtClean="0"/>
              <a:pPr>
                <a:defRPr/>
              </a:pPr>
              <a:t>1</a:t>
            </a:fld>
            <a:endParaRPr lang="en-US"/>
          </a:p>
        </p:txBody>
      </p:sp>
    </p:spTree>
    <p:extLst>
      <p:ext uri="{BB962C8B-B14F-4D97-AF65-F5344CB8AC3E}">
        <p14:creationId xmlns:p14="http://schemas.microsoft.com/office/powerpoint/2010/main" val="2534674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Most AI work in Image </a:t>
            </a:r>
            <a:r>
              <a:rPr lang="en-CA" dirty="0" err="1" smtClean="0"/>
              <a:t>recognition,breakthroughs</a:t>
            </a:r>
            <a:r>
              <a:rPr lang="en-CA" dirty="0" smtClean="0"/>
              <a:t> by Geoffrey Hinton-U of T and Youssef </a:t>
            </a:r>
            <a:r>
              <a:rPr lang="en-CA" dirty="0" err="1" smtClean="0"/>
              <a:t>Beggio</a:t>
            </a:r>
            <a:r>
              <a:rPr lang="en-CA" dirty="0" smtClean="0"/>
              <a:t>-U of </a:t>
            </a:r>
            <a:r>
              <a:rPr lang="en-CA" dirty="0" err="1" smtClean="0"/>
              <a:t>M,etc</a:t>
            </a:r>
            <a:r>
              <a:rPr lang="en-CA" dirty="0" smtClean="0"/>
              <a:t>. Much of the more R&amp;D work in feature engineering is being done on images-applications-insurance claims-health –transportation-think of others</a:t>
            </a:r>
          </a:p>
          <a:p>
            <a:endParaRPr lang="en-CA" dirty="0"/>
          </a:p>
        </p:txBody>
      </p:sp>
      <p:sp>
        <p:nvSpPr>
          <p:cNvPr id="4" name="Slide Number Placeholder 3"/>
          <p:cNvSpPr>
            <a:spLocks noGrp="1"/>
          </p:cNvSpPr>
          <p:nvPr>
            <p:ph type="sldNum" sz="quarter" idx="10"/>
          </p:nvPr>
        </p:nvSpPr>
        <p:spPr/>
        <p:txBody>
          <a:bodyPr/>
          <a:lstStyle/>
          <a:p>
            <a:fld id="{459CBB93-B165-469C-9893-49DC580CE6CC}" type="slidenum">
              <a:rPr lang="en-CA" smtClean="0"/>
              <a:t>20</a:t>
            </a:fld>
            <a:endParaRPr lang="en-CA"/>
          </a:p>
        </p:txBody>
      </p:sp>
    </p:spTree>
    <p:extLst>
      <p:ext uri="{BB962C8B-B14F-4D97-AF65-F5344CB8AC3E}">
        <p14:creationId xmlns:p14="http://schemas.microsoft.com/office/powerpoint/2010/main" val="3973166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An iterative process</a:t>
            </a:r>
          </a:p>
          <a:p>
            <a:r>
              <a:rPr lang="en-CA" dirty="0" smtClean="0"/>
              <a:t>When the computer is learning, there is an iteration going on.</a:t>
            </a:r>
            <a:r>
              <a:rPr lang="en-CA" baseline="0" dirty="0" smtClean="0"/>
              <a:t> </a:t>
            </a:r>
            <a:endParaRPr lang="en-CA" dirty="0"/>
          </a:p>
        </p:txBody>
      </p:sp>
      <p:sp>
        <p:nvSpPr>
          <p:cNvPr id="4" name="Slide Number Placeholder 3"/>
          <p:cNvSpPr>
            <a:spLocks noGrp="1"/>
          </p:cNvSpPr>
          <p:nvPr>
            <p:ph type="sldNum" sz="quarter" idx="10"/>
          </p:nvPr>
        </p:nvSpPr>
        <p:spPr/>
        <p:txBody>
          <a:bodyPr/>
          <a:lstStyle/>
          <a:p>
            <a:fld id="{459CBB93-B165-469C-9893-49DC580CE6CC}" type="slidenum">
              <a:rPr lang="en-CA" smtClean="0"/>
              <a:t>21</a:t>
            </a:fld>
            <a:endParaRPr lang="en-CA"/>
          </a:p>
        </p:txBody>
      </p:sp>
    </p:spTree>
    <p:extLst>
      <p:ext uri="{BB962C8B-B14F-4D97-AF65-F5344CB8AC3E}">
        <p14:creationId xmlns:p14="http://schemas.microsoft.com/office/powerpoint/2010/main" val="3115886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Basic concept-more  pixels-more image definition-better prediction-more accurate prediction of more pixels</a:t>
            </a:r>
            <a:endParaRPr lang="en-CA" dirty="0"/>
          </a:p>
        </p:txBody>
      </p:sp>
      <p:sp>
        <p:nvSpPr>
          <p:cNvPr id="4" name="Slide Number Placeholder 3"/>
          <p:cNvSpPr>
            <a:spLocks noGrp="1"/>
          </p:cNvSpPr>
          <p:nvPr>
            <p:ph type="sldNum" sz="quarter" idx="10"/>
          </p:nvPr>
        </p:nvSpPr>
        <p:spPr/>
        <p:txBody>
          <a:bodyPr/>
          <a:lstStyle/>
          <a:p>
            <a:fld id="{459CBB93-B165-469C-9893-49DC580CE6CC}" type="slidenum">
              <a:rPr lang="en-CA" smtClean="0"/>
              <a:t>22</a:t>
            </a:fld>
            <a:endParaRPr lang="en-CA"/>
          </a:p>
        </p:txBody>
      </p:sp>
    </p:spTree>
    <p:extLst>
      <p:ext uri="{BB962C8B-B14F-4D97-AF65-F5344CB8AC3E}">
        <p14:creationId xmlns:p14="http://schemas.microsoft.com/office/powerpoint/2010/main" val="4250015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59CBB93-B165-469C-9893-49DC580CE6CC}" type="slidenum">
              <a:rPr lang="en-CA" smtClean="0"/>
              <a:t>24</a:t>
            </a:fld>
            <a:endParaRPr lang="en-CA"/>
          </a:p>
        </p:txBody>
      </p:sp>
    </p:spTree>
    <p:extLst>
      <p:ext uri="{BB962C8B-B14F-4D97-AF65-F5344CB8AC3E}">
        <p14:creationId xmlns:p14="http://schemas.microsoft.com/office/powerpoint/2010/main" val="3474964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1184275" y="698500"/>
            <a:ext cx="4645025" cy="3484563"/>
          </a:xfrm>
          <a:ln/>
        </p:spPr>
      </p:sp>
      <p:sp>
        <p:nvSpPr>
          <p:cNvPr id="368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686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imes" charset="0"/>
                <a:ea typeface="MS PGothic" pitchFamily="34" charset="-128"/>
              </a:defRPr>
            </a:lvl1pPr>
            <a:lvl2pPr marL="757066" indent="-291179" eaLnBrk="0" hangingPunct="0">
              <a:defRPr sz="2000">
                <a:solidFill>
                  <a:schemeClr val="tx1"/>
                </a:solidFill>
                <a:latin typeface="Times" charset="0"/>
                <a:ea typeface="MS PGothic" pitchFamily="34" charset="-128"/>
              </a:defRPr>
            </a:lvl2pPr>
            <a:lvl3pPr marL="1164717" indent="-232943" eaLnBrk="0" hangingPunct="0">
              <a:defRPr sz="2000">
                <a:solidFill>
                  <a:schemeClr val="tx1"/>
                </a:solidFill>
                <a:latin typeface="Times" charset="0"/>
                <a:ea typeface="MS PGothic" pitchFamily="34" charset="-128"/>
              </a:defRPr>
            </a:lvl3pPr>
            <a:lvl4pPr marL="1630604" indent="-232943" eaLnBrk="0" hangingPunct="0">
              <a:defRPr sz="2000">
                <a:solidFill>
                  <a:schemeClr val="tx1"/>
                </a:solidFill>
                <a:latin typeface="Times" charset="0"/>
                <a:ea typeface="MS PGothic" pitchFamily="34" charset="-128"/>
              </a:defRPr>
            </a:lvl4pPr>
            <a:lvl5pPr marL="2096491" indent="-232943" eaLnBrk="0" hangingPunct="0">
              <a:defRPr sz="2000">
                <a:solidFill>
                  <a:schemeClr val="tx1"/>
                </a:solidFill>
                <a:latin typeface="Times" charset="0"/>
                <a:ea typeface="MS PGothic" pitchFamily="34" charset="-128"/>
              </a:defRPr>
            </a:lvl5pPr>
            <a:lvl6pPr marL="2562377" indent="-232943" eaLnBrk="0" fontAlgn="base" hangingPunct="0">
              <a:spcBef>
                <a:spcPct val="0"/>
              </a:spcBef>
              <a:spcAft>
                <a:spcPct val="0"/>
              </a:spcAft>
              <a:defRPr sz="2000">
                <a:solidFill>
                  <a:schemeClr val="tx1"/>
                </a:solidFill>
                <a:latin typeface="Times" charset="0"/>
                <a:ea typeface="MS PGothic" pitchFamily="34" charset="-128"/>
              </a:defRPr>
            </a:lvl6pPr>
            <a:lvl7pPr marL="3028264" indent="-232943" eaLnBrk="0" fontAlgn="base" hangingPunct="0">
              <a:spcBef>
                <a:spcPct val="0"/>
              </a:spcBef>
              <a:spcAft>
                <a:spcPct val="0"/>
              </a:spcAft>
              <a:defRPr sz="2000">
                <a:solidFill>
                  <a:schemeClr val="tx1"/>
                </a:solidFill>
                <a:latin typeface="Times" charset="0"/>
                <a:ea typeface="MS PGothic" pitchFamily="34" charset="-128"/>
              </a:defRPr>
            </a:lvl7pPr>
            <a:lvl8pPr marL="3494151" indent="-232943" eaLnBrk="0" fontAlgn="base" hangingPunct="0">
              <a:spcBef>
                <a:spcPct val="0"/>
              </a:spcBef>
              <a:spcAft>
                <a:spcPct val="0"/>
              </a:spcAft>
              <a:defRPr sz="2000">
                <a:solidFill>
                  <a:schemeClr val="tx1"/>
                </a:solidFill>
                <a:latin typeface="Times" charset="0"/>
                <a:ea typeface="MS PGothic" pitchFamily="34" charset="-128"/>
              </a:defRPr>
            </a:lvl8pPr>
            <a:lvl9pPr marL="3960038" indent="-232943" eaLnBrk="0" fontAlgn="base" hangingPunct="0">
              <a:spcBef>
                <a:spcPct val="0"/>
              </a:spcBef>
              <a:spcAft>
                <a:spcPct val="0"/>
              </a:spcAft>
              <a:defRPr sz="2000">
                <a:solidFill>
                  <a:schemeClr val="tx1"/>
                </a:solidFill>
                <a:latin typeface="Times" charset="0"/>
                <a:ea typeface="MS PGothic" pitchFamily="34" charset="-128"/>
              </a:defRPr>
            </a:lvl9pPr>
          </a:lstStyle>
          <a:p>
            <a:fld id="{8E523552-10AA-4B69-83B9-9533F61D8AB3}" type="slidenum">
              <a:rPr lang="en-US" sz="1200"/>
              <a:pPr/>
              <a:t>28</a:t>
            </a:fld>
            <a:endParaRPr lang="en-US" sz="1200"/>
          </a:p>
        </p:txBody>
      </p:sp>
    </p:spTree>
    <p:extLst>
      <p:ext uri="{BB962C8B-B14F-4D97-AF65-F5344CB8AC3E}">
        <p14:creationId xmlns:p14="http://schemas.microsoft.com/office/powerpoint/2010/main" val="3455053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JUST</a:t>
            </a:r>
            <a:r>
              <a:rPr lang="en-CA" baseline="0" dirty="0" smtClean="0"/>
              <a:t> BECAUSE THESE NEW SOURCES OF DATA ARE AVAILABLE, DOESN’T MEAN THEY WILL ADD VALUE FOR OUR PURPOSE.</a:t>
            </a:r>
          </a:p>
          <a:p>
            <a:endParaRPr lang="en-CA" baseline="0" dirty="0" smtClean="0"/>
          </a:p>
          <a:p>
            <a:r>
              <a:rPr lang="en-CA" baseline="0" dirty="0" smtClean="0"/>
              <a:t>THE BUSINESS MIGHT HAVE THIS TYPE OF DATA AND DATA SCIENTISTS WILL HAVE A NATURAL CURIOSITY TO EXPLORE THIS DATA FOR POTENTIAL INSIGHTS.  However, consider objective of this initiative… predicting loss costs (loss vs. premium) for auto insurance.  value proposition</a:t>
            </a:r>
            <a:endParaRPr lang="en-CA" dirty="0" smtClean="0"/>
          </a:p>
          <a:p>
            <a:endParaRPr lang="en-CA" dirty="0"/>
          </a:p>
        </p:txBody>
      </p:sp>
      <p:sp>
        <p:nvSpPr>
          <p:cNvPr id="4" name="Slide Number Placeholder 3"/>
          <p:cNvSpPr>
            <a:spLocks noGrp="1"/>
          </p:cNvSpPr>
          <p:nvPr>
            <p:ph type="sldNum" sz="quarter" idx="10"/>
          </p:nvPr>
        </p:nvSpPr>
        <p:spPr/>
        <p:txBody>
          <a:bodyPr/>
          <a:lstStyle/>
          <a:p>
            <a:fld id="{9A367CC2-19FD-4B02-84D4-489C8FAB2DE5}"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10356861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26A8D0D-0745-4F83-97D5-B91A2CA8531A}" type="slidenum">
              <a:rPr lang="en-US" smtClean="0"/>
              <a:t>42</a:t>
            </a:fld>
            <a:endParaRPr lang="en-US"/>
          </a:p>
        </p:txBody>
      </p:sp>
    </p:spTree>
    <p:extLst>
      <p:ext uri="{BB962C8B-B14F-4D97-AF65-F5344CB8AC3E}">
        <p14:creationId xmlns:p14="http://schemas.microsoft.com/office/powerpoint/2010/main" val="3739754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7288" y="692150"/>
            <a:ext cx="4606925" cy="3454400"/>
          </a:xfrm>
        </p:spPr>
      </p:sp>
      <p:sp>
        <p:nvSpPr>
          <p:cNvPr id="3" name="Notes Placeholder 2"/>
          <p:cNvSpPr>
            <a:spLocks noGrp="1"/>
          </p:cNvSpPr>
          <p:nvPr>
            <p:ph type="body" idx="1"/>
          </p:nvPr>
        </p:nvSpPr>
        <p:spPr/>
        <p:txBody>
          <a:bodyPr/>
          <a:lstStyle/>
          <a:p>
            <a:r>
              <a:rPr lang="en-US" baseline="0" dirty="0" smtClean="0"/>
              <a:t>- Business has a pretty good handle on reporting what has happened</a:t>
            </a:r>
          </a:p>
          <a:p>
            <a:endParaRPr lang="en-US" baseline="0" dirty="0" smtClean="0"/>
          </a:p>
          <a:p>
            <a:r>
              <a:rPr lang="en-US" baseline="0" dirty="0" smtClean="0"/>
              <a:t>- Some organizations are getting very good at predictive analytics, but others have only just begun</a:t>
            </a:r>
          </a:p>
          <a:p>
            <a:endParaRPr lang="en-US" baseline="0" dirty="0" smtClean="0"/>
          </a:p>
          <a:p>
            <a:r>
              <a:rPr lang="en-US" baseline="0" dirty="0" smtClean="0"/>
              <a:t>- Very few are at the point of having ‘next best action’ capability across their organization</a:t>
            </a:r>
          </a:p>
          <a:p>
            <a:endParaRPr lang="en-US" baseline="0" dirty="0" smtClean="0"/>
          </a:p>
          <a:p>
            <a:r>
              <a:rPr lang="en-US" baseline="0" dirty="0" smtClean="0"/>
              <a:t>- </a:t>
            </a:r>
            <a:r>
              <a:rPr lang="en-US" baseline="0" dirty="0" err="1" smtClean="0"/>
              <a:t>OneView</a:t>
            </a:r>
            <a:r>
              <a:rPr lang="en-US" baseline="0" dirty="0" smtClean="0"/>
              <a:t> of the Customer is more challenging than it sounds… a single piece of software won’t get you there (despite vendor claims).</a:t>
            </a:r>
          </a:p>
          <a:p>
            <a:endParaRPr lang="en-US" baseline="0" dirty="0" smtClean="0"/>
          </a:p>
          <a:p>
            <a:r>
              <a:rPr lang="en-US" baseline="0" dirty="0" smtClean="0"/>
              <a:t>- Relatively few organizations have aligned on data-driven decision-making as its strategy/culture.</a:t>
            </a:r>
          </a:p>
        </p:txBody>
      </p:sp>
      <p:sp>
        <p:nvSpPr>
          <p:cNvPr id="4" name="Slide Number Placeholder 3"/>
          <p:cNvSpPr>
            <a:spLocks noGrp="1"/>
          </p:cNvSpPr>
          <p:nvPr>
            <p:ph type="sldNum" sz="quarter" idx="10"/>
          </p:nvPr>
        </p:nvSpPr>
        <p:spPr/>
        <p:txBody>
          <a:bodyPr/>
          <a:lstStyle/>
          <a:p>
            <a:fld id="{459CBB93-B165-469C-9893-49DC580CE6CC}" type="slidenum">
              <a:rPr lang="en-CA" smtClean="0"/>
              <a:t>3</a:t>
            </a:fld>
            <a:endParaRPr lang="en-CA"/>
          </a:p>
        </p:txBody>
      </p:sp>
    </p:spTree>
    <p:extLst>
      <p:ext uri="{BB962C8B-B14F-4D97-AF65-F5344CB8AC3E}">
        <p14:creationId xmlns:p14="http://schemas.microsoft.com/office/powerpoint/2010/main" val="94698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latin typeface="Times New Roman" pitchFamily="18" charset="0"/>
              </a:rPr>
              <a:t>Discovery – understanding the available data has become a more significant step (not just customer, product, transaction anymore).</a:t>
            </a:r>
          </a:p>
          <a:p>
            <a:pPr lvl="0"/>
            <a:endParaRPr lang="en-US" dirty="0">
              <a:latin typeface="Times New Roman" pitchFamily="18" charset="0"/>
            </a:endParaRPr>
          </a:p>
          <a:p>
            <a:pPr lvl="0"/>
            <a:r>
              <a:rPr lang="en-US" dirty="0">
                <a:latin typeface="Times New Roman" pitchFamily="18" charset="0"/>
              </a:rPr>
              <a:t>Creation of the analytical file can now involve much more preparation (although the data scientist may not be directly responsible for this, he/she may direct it).</a:t>
            </a:r>
          </a:p>
          <a:p>
            <a:pPr defTabSz="922172"/>
            <a:endParaRPr lang="en-CA" dirty="0" smtClean="0"/>
          </a:p>
        </p:txBody>
      </p:sp>
      <p:sp>
        <p:nvSpPr>
          <p:cNvPr id="4" name="Slide Number Placeholder 3"/>
          <p:cNvSpPr>
            <a:spLocks noGrp="1"/>
          </p:cNvSpPr>
          <p:nvPr>
            <p:ph type="sldNum" sz="quarter" idx="10"/>
          </p:nvPr>
        </p:nvSpPr>
        <p:spPr/>
        <p:txBody>
          <a:bodyPr/>
          <a:lstStyle/>
          <a:p>
            <a:fld id="{9A367CC2-19FD-4B02-84D4-489C8FAB2DE5}"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4200071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ADB50DF-4E97-4411-85FD-E743C8914C39}" type="slidenum">
              <a:rPr lang="en-US" smtClean="0"/>
              <a:pPr>
                <a:defRPr/>
              </a:pPr>
              <a:t>8</a:t>
            </a:fld>
            <a:endParaRPr lang="en-US"/>
          </a:p>
        </p:txBody>
      </p:sp>
    </p:spTree>
    <p:extLst>
      <p:ext uri="{BB962C8B-B14F-4D97-AF65-F5344CB8AC3E}">
        <p14:creationId xmlns:p14="http://schemas.microsoft.com/office/powerpoint/2010/main" val="1348171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172"/>
            <a:r>
              <a:rPr lang="en-CA" dirty="0" smtClean="0"/>
              <a:t>Depending on your role, this will have different impacts</a:t>
            </a:r>
            <a:r>
              <a:rPr lang="en-CA" baseline="0" dirty="0" smtClean="0"/>
              <a:t> for you.</a:t>
            </a:r>
            <a:endParaRPr lang="en-CA" dirty="0" smtClean="0"/>
          </a:p>
        </p:txBody>
      </p:sp>
      <p:sp>
        <p:nvSpPr>
          <p:cNvPr id="4" name="Slide Number Placeholder 3"/>
          <p:cNvSpPr>
            <a:spLocks noGrp="1"/>
          </p:cNvSpPr>
          <p:nvPr>
            <p:ph type="sldNum" sz="quarter" idx="10"/>
          </p:nvPr>
        </p:nvSpPr>
        <p:spPr/>
        <p:txBody>
          <a:bodyPr/>
          <a:lstStyle/>
          <a:p>
            <a:fld id="{9A367CC2-19FD-4B02-84D4-489C8FAB2DE5}"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398173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9CBB93-B165-469C-9893-49DC580CE6CC}" type="slidenum">
              <a:rPr lang="en-CA" smtClean="0"/>
              <a:t>11</a:t>
            </a:fld>
            <a:endParaRPr lang="en-CA"/>
          </a:p>
        </p:txBody>
      </p:sp>
    </p:spTree>
    <p:extLst>
      <p:ext uri="{BB962C8B-B14F-4D97-AF65-F5344CB8AC3E}">
        <p14:creationId xmlns:p14="http://schemas.microsoft.com/office/powerpoint/2010/main" val="661015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7288" y="692150"/>
            <a:ext cx="4606925" cy="3454400"/>
          </a:xfrm>
        </p:spPr>
      </p:sp>
      <p:sp>
        <p:nvSpPr>
          <p:cNvPr id="3" name="Notes Placeholder 2"/>
          <p:cNvSpPr>
            <a:spLocks noGrp="1"/>
          </p:cNvSpPr>
          <p:nvPr>
            <p:ph type="body" idx="1"/>
          </p:nvPr>
        </p:nvSpPr>
        <p:spPr/>
        <p:txBody>
          <a:bodyPr/>
          <a:lstStyle/>
          <a:p>
            <a:r>
              <a:rPr lang="en-US" baseline="0" dirty="0" smtClean="0"/>
              <a:t>- </a:t>
            </a:r>
            <a:r>
              <a:rPr lang="en-US" dirty="0" smtClean="0"/>
              <a:t>At the peak of hype/expectations</a:t>
            </a:r>
            <a:r>
              <a:rPr lang="en-US" baseline="0" dirty="0" smtClean="0"/>
              <a:t>, </a:t>
            </a:r>
            <a:r>
              <a:rPr lang="en-US" dirty="0" smtClean="0"/>
              <a:t>adoption is quite low.</a:t>
            </a:r>
          </a:p>
          <a:p>
            <a:endParaRPr lang="en-US" dirty="0" smtClean="0"/>
          </a:p>
          <a:p>
            <a:r>
              <a:rPr lang="en-US" dirty="0" smtClean="0"/>
              <a:t>- As the hype fades, adoption actually</a:t>
            </a:r>
            <a:r>
              <a:rPr lang="en-US" baseline="0" dirty="0" smtClean="0"/>
              <a:t> begins to increase.</a:t>
            </a:r>
          </a:p>
          <a:p>
            <a:endParaRPr lang="en-US" baseline="0" dirty="0" smtClean="0"/>
          </a:p>
          <a:p>
            <a:r>
              <a:rPr lang="en-US" baseline="0" dirty="0" smtClean="0"/>
              <a:t>- Not all technologies get past the Trough of Disillusionment.  Those that do survive and reach the Plateau of Productivity get to 20-30% adoption and beyond.</a:t>
            </a:r>
          </a:p>
          <a:p>
            <a:endParaRPr lang="en-US" dirty="0" smtClean="0"/>
          </a:p>
          <a:p>
            <a:pPr marL="0" lvl="1" defTabSz="922172"/>
            <a:r>
              <a:rPr lang="en-US" dirty="0" smtClean="0"/>
              <a:t>- </a:t>
            </a:r>
            <a:r>
              <a:rPr lang="en-CA" sz="2400" dirty="0">
                <a:latin typeface="Calibri" panose="020F0502020204030204" pitchFamily="34" charset="0"/>
              </a:rPr>
              <a:t>“Hype Cycles consider any adoption trend that goes beyond 20% of the wider IT market to be past hype and entering into early market definition.”</a:t>
            </a:r>
          </a:p>
        </p:txBody>
      </p:sp>
      <p:sp>
        <p:nvSpPr>
          <p:cNvPr id="4" name="Slide Number Placeholder 3"/>
          <p:cNvSpPr>
            <a:spLocks noGrp="1"/>
          </p:cNvSpPr>
          <p:nvPr>
            <p:ph type="sldNum" sz="quarter" idx="10"/>
          </p:nvPr>
        </p:nvSpPr>
        <p:spPr/>
        <p:txBody>
          <a:bodyPr/>
          <a:lstStyle/>
          <a:p>
            <a:fld id="{459CBB93-B165-469C-9893-49DC580CE6CC}" type="slidenum">
              <a:rPr lang="en-CA" smtClean="0">
                <a:solidFill>
                  <a:prstClr val="black"/>
                </a:solidFill>
              </a:rPr>
              <a:pPr/>
              <a:t>13</a:t>
            </a:fld>
            <a:endParaRPr lang="en-CA">
              <a:solidFill>
                <a:prstClr val="black"/>
              </a:solidFill>
            </a:endParaRPr>
          </a:p>
        </p:txBody>
      </p:sp>
    </p:spTree>
    <p:extLst>
      <p:ext uri="{BB962C8B-B14F-4D97-AF65-F5344CB8AC3E}">
        <p14:creationId xmlns:p14="http://schemas.microsoft.com/office/powerpoint/2010/main" val="3351158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7288" y="692150"/>
            <a:ext cx="4606925" cy="3454400"/>
          </a:xfrm>
        </p:spPr>
      </p:sp>
      <p:sp>
        <p:nvSpPr>
          <p:cNvPr id="3" name="Notes Placeholder 2"/>
          <p:cNvSpPr>
            <a:spLocks noGrp="1"/>
          </p:cNvSpPr>
          <p:nvPr>
            <p:ph type="body" idx="1"/>
          </p:nvPr>
        </p:nvSpPr>
        <p:spPr/>
        <p:txBody>
          <a:bodyPr/>
          <a:lstStyle/>
          <a:p>
            <a:pPr defTabSz="922172">
              <a:defRPr/>
            </a:pPr>
            <a:r>
              <a:rPr lang="en-CA" dirty="0"/>
              <a:t>Some software vendors will claim to be able to solve all your analytics needs.  This is VERY unlikely.</a:t>
            </a:r>
          </a:p>
          <a:p>
            <a:pPr defTabSz="922172">
              <a:defRPr/>
            </a:pPr>
            <a:endParaRPr lang="en-CA" dirty="0"/>
          </a:p>
          <a:p>
            <a:pPr defTabSz="922172">
              <a:defRPr/>
            </a:pPr>
            <a:r>
              <a:rPr lang="en-CA" dirty="0"/>
              <a:t>Whether hype or not, and whether you like the term Big Data or not, there are over 600 companies that are invested in this ecosystem.</a:t>
            </a:r>
          </a:p>
          <a:p>
            <a:endParaRPr lang="en-US" dirty="0"/>
          </a:p>
        </p:txBody>
      </p:sp>
      <p:sp>
        <p:nvSpPr>
          <p:cNvPr id="4" name="Slide Number Placeholder 3"/>
          <p:cNvSpPr>
            <a:spLocks noGrp="1"/>
          </p:cNvSpPr>
          <p:nvPr>
            <p:ph type="sldNum" sz="quarter" idx="10"/>
          </p:nvPr>
        </p:nvSpPr>
        <p:spPr/>
        <p:txBody>
          <a:bodyPr/>
          <a:lstStyle/>
          <a:p>
            <a:fld id="{459CBB93-B165-469C-9893-49DC580CE6CC}" type="slidenum">
              <a:rPr lang="en-CA" smtClean="0">
                <a:solidFill>
                  <a:prstClr val="black"/>
                </a:solidFill>
              </a:rPr>
              <a:pPr/>
              <a:t>14</a:t>
            </a:fld>
            <a:endParaRPr lang="en-CA">
              <a:solidFill>
                <a:prstClr val="black"/>
              </a:solidFill>
            </a:endParaRPr>
          </a:p>
        </p:txBody>
      </p:sp>
    </p:spTree>
    <p:extLst>
      <p:ext uri="{BB962C8B-B14F-4D97-AF65-F5344CB8AC3E}">
        <p14:creationId xmlns:p14="http://schemas.microsoft.com/office/powerpoint/2010/main" val="4179842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smtClean="0"/>
              <a:t>How does it differ than machine learning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smtClean="0"/>
              <a:t>Fundamentally AI uses neural net technologies</a:t>
            </a:r>
            <a:br>
              <a:rPr lang="en-CA" sz="1200" dirty="0" smtClean="0"/>
            </a:br>
            <a:r>
              <a:rPr lang="en-CA" sz="1200" dirty="0" smtClean="0"/>
              <a:t>How does it differ than machine learning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smtClean="0"/>
              <a:t>So why the hype now on AI and neural nets?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595959"/>
                </a:solidFill>
                <a:latin typeface="Calibri" panose="020F0502020204030204" pitchFamily="34" charset="0"/>
              </a:rPr>
              <a:t>Picture credit: http://medicalfuturist.com/10-things-how-artificial-intelligence-could-make-me-a-better-doctor/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smtClean="0"/>
          </a:p>
          <a:p>
            <a:endParaRPr lang="en-CA" dirty="0"/>
          </a:p>
        </p:txBody>
      </p:sp>
      <p:sp>
        <p:nvSpPr>
          <p:cNvPr id="4" name="Slide Number Placeholder 3"/>
          <p:cNvSpPr>
            <a:spLocks noGrp="1"/>
          </p:cNvSpPr>
          <p:nvPr>
            <p:ph type="sldNum" sz="quarter" idx="10"/>
          </p:nvPr>
        </p:nvSpPr>
        <p:spPr/>
        <p:txBody>
          <a:bodyPr/>
          <a:lstStyle/>
          <a:p>
            <a:fld id="{459CBB93-B165-469C-9893-49DC580CE6CC}" type="slidenum">
              <a:rPr lang="en-CA" smtClean="0"/>
              <a:t>19</a:t>
            </a:fld>
            <a:endParaRPr lang="en-CA"/>
          </a:p>
        </p:txBody>
      </p:sp>
    </p:spTree>
    <p:extLst>
      <p:ext uri="{BB962C8B-B14F-4D97-AF65-F5344CB8AC3E}">
        <p14:creationId xmlns:p14="http://schemas.microsoft.com/office/powerpoint/2010/main" val="4690213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elancethemes.com/13/boire-analytics/" TargetMode="Externa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9" name="Rectangle 35"/>
          <p:cNvSpPr>
            <a:spLocks noChangeArrowheads="1"/>
          </p:cNvSpPr>
          <p:nvPr userDrawn="1"/>
        </p:nvSpPr>
        <p:spPr bwMode="auto">
          <a:xfrm>
            <a:off x="0" y="6372225"/>
            <a:ext cx="9144000" cy="485775"/>
          </a:xfrm>
          <a:prstGeom prst="rect">
            <a:avLst/>
          </a:prstGeom>
          <a:solidFill>
            <a:schemeClr val="bg2">
              <a:lumMod val="50000"/>
            </a:schemeClr>
          </a:solidFill>
          <a:ln w="9525">
            <a:solidFill>
              <a:schemeClr val="bg2">
                <a:lumMod val="50000"/>
              </a:schemeClr>
            </a:solidFill>
            <a:miter lim="800000"/>
            <a:headEnd/>
            <a:tailEnd/>
          </a:ln>
          <a:effectLst/>
        </p:spPr>
        <p:txBody>
          <a:bodyPr wrap="none" anchor="ctr"/>
          <a:lstStyle/>
          <a:p>
            <a:pPr>
              <a:defRPr/>
            </a:pPr>
            <a:endParaRPr lang="en-US"/>
          </a:p>
        </p:txBody>
      </p:sp>
      <p:sp>
        <p:nvSpPr>
          <p:cNvPr id="334858" name="Rectangle 3082"/>
          <p:cNvSpPr>
            <a:spLocks noGrp="1" noChangeArrowheads="1"/>
          </p:cNvSpPr>
          <p:nvPr>
            <p:ph type="ctrTitle"/>
          </p:nvPr>
        </p:nvSpPr>
        <p:spPr>
          <a:xfrm>
            <a:off x="683513" y="1983363"/>
            <a:ext cx="7772400" cy="1644650"/>
          </a:xfrm>
        </p:spPr>
        <p:txBody>
          <a:bodyPr anchor="ctr"/>
          <a:lstStyle>
            <a:lvl1pPr algn="ctr">
              <a:defRPr sz="3600">
                <a:latin typeface="Calibri" pitchFamily="34" charset="0"/>
                <a:cs typeface="Calibri" pitchFamily="34" charset="0"/>
              </a:defRPr>
            </a:lvl1pPr>
          </a:lstStyle>
          <a:p>
            <a:r>
              <a:rPr lang="en-US" dirty="0"/>
              <a:t>Click to edit Master title style</a:t>
            </a:r>
          </a:p>
        </p:txBody>
      </p:sp>
      <p:cxnSp>
        <p:nvCxnSpPr>
          <p:cNvPr id="25" name="Straight Connector 24"/>
          <p:cNvCxnSpPr/>
          <p:nvPr userDrawn="1"/>
        </p:nvCxnSpPr>
        <p:spPr bwMode="auto">
          <a:xfrm>
            <a:off x="842088" y="3238500"/>
            <a:ext cx="7459823" cy="0"/>
          </a:xfrm>
          <a:prstGeom prst="line">
            <a:avLst/>
          </a:prstGeom>
          <a:solidFill>
            <a:schemeClr val="accent1"/>
          </a:solidFill>
          <a:ln w="76200" cap="flat" cmpd="sng" algn="ctr">
            <a:solidFill>
              <a:srgbClr val="B0327A"/>
            </a:solidFill>
            <a:prstDash val="solid"/>
            <a:round/>
            <a:headEnd type="none" w="med" len="med"/>
            <a:tailEnd type="none" w="med" len="med"/>
          </a:ln>
          <a:effectLst/>
        </p:spPr>
      </p:cxnSp>
      <p:sp>
        <p:nvSpPr>
          <p:cNvPr id="7" name="Rectangle 24"/>
          <p:cNvSpPr>
            <a:spLocks noGrp="1" noChangeArrowheads="1"/>
          </p:cNvSpPr>
          <p:nvPr>
            <p:ph type="sldNum" sz="quarter" idx="4"/>
          </p:nvPr>
        </p:nvSpPr>
        <p:spPr bwMode="auto">
          <a:xfrm>
            <a:off x="7239000" y="6565900"/>
            <a:ext cx="1905000" cy="2921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bg1"/>
                </a:solidFill>
                <a:latin typeface="Calibri" pitchFamily="34" charset="0"/>
                <a:cs typeface="Calibri" pitchFamily="34" charset="0"/>
              </a:defRPr>
            </a:lvl1pPr>
          </a:lstStyle>
          <a:p>
            <a:pPr>
              <a:defRPr/>
            </a:pPr>
            <a:fld id="{8E772AAD-9348-402A-B8A0-9A86DA2ACEEA}" type="slidenum">
              <a:rPr lang="en-US" smtClean="0"/>
              <a:pPr>
                <a:defRPr/>
              </a:pPr>
              <a:t>‹#›</a:t>
            </a:fld>
            <a:endParaRPr lang="en-US" dirty="0"/>
          </a:p>
        </p:txBody>
      </p:sp>
      <p:pic>
        <p:nvPicPr>
          <p:cNvPr id="8" name="Picture 7" descr="http://elancethemes.com/13/boire-analytics/assets/images/logo.png">
            <a:hlinkClick r:id="rId2"/>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515703" y="275018"/>
            <a:ext cx="2371725" cy="1104900"/>
          </a:xfrm>
          <a:prstGeom prst="rect">
            <a:avLst/>
          </a:prstGeom>
          <a:noFill/>
          <a:ln>
            <a:noFill/>
          </a:ln>
        </p:spPr>
      </p:pic>
    </p:spTree>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2"/>
          <p:cNvSpPr>
            <a:spLocks noGrp="1" noChangeArrowheads="1"/>
          </p:cNvSpPr>
          <p:nvPr>
            <p:ph type="dt" sz="half" idx="10"/>
          </p:nvPr>
        </p:nvSpPr>
        <p:spPr>
          <a:xfrm>
            <a:off x="0" y="6565900"/>
            <a:ext cx="1905000" cy="292100"/>
          </a:xfrm>
          <a:prstGeom prst="rect">
            <a:avLst/>
          </a:prstGeom>
          <a:ln/>
        </p:spPr>
        <p:txBody>
          <a:bodyPr/>
          <a:lstStyle>
            <a:lvl1pPr>
              <a:defRPr/>
            </a:lvl1pPr>
          </a:lstStyle>
          <a:p>
            <a:pPr>
              <a:defRPr/>
            </a:pPr>
            <a:endParaRPr lang="en-US"/>
          </a:p>
        </p:txBody>
      </p:sp>
      <p:sp>
        <p:nvSpPr>
          <p:cNvPr id="5" name="Rectangle 23"/>
          <p:cNvSpPr>
            <a:spLocks noGrp="1" noChangeArrowheads="1"/>
          </p:cNvSpPr>
          <p:nvPr>
            <p:ph type="ftr" sz="quarter" idx="11"/>
          </p:nvPr>
        </p:nvSpPr>
        <p:spPr>
          <a:xfrm>
            <a:off x="3314700" y="6565900"/>
            <a:ext cx="2895600" cy="292100"/>
          </a:xfrm>
          <a:prstGeom prst="rect">
            <a:avLst/>
          </a:prstGeom>
          <a:ln/>
        </p:spPr>
        <p:txBody>
          <a:bodyPr/>
          <a:lstStyle>
            <a:lvl1pPr>
              <a:defRPr/>
            </a:lvl1pPr>
          </a:lstStyle>
          <a:p>
            <a:pPr>
              <a:defRPr/>
            </a:pPr>
            <a:endParaRPr lang="en-US"/>
          </a:p>
        </p:txBody>
      </p:sp>
      <p:sp>
        <p:nvSpPr>
          <p:cNvPr id="6" name="Rectangle 24"/>
          <p:cNvSpPr>
            <a:spLocks noGrp="1" noChangeArrowheads="1"/>
          </p:cNvSpPr>
          <p:nvPr>
            <p:ph type="sldNum" sz="quarter" idx="12"/>
          </p:nvPr>
        </p:nvSpPr>
        <p:spPr>
          <a:ln/>
        </p:spPr>
        <p:txBody>
          <a:bodyPr/>
          <a:lstStyle>
            <a:lvl1pPr>
              <a:defRPr/>
            </a:lvl1pPr>
          </a:lstStyle>
          <a:p>
            <a:pPr>
              <a:defRPr/>
            </a:pPr>
            <a:fld id="{B2ECC72B-2113-44C2-9674-EDFAC727DF54}"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5613" y="307975"/>
            <a:ext cx="2232025" cy="6294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363" y="307975"/>
            <a:ext cx="6546850" cy="6294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2"/>
          <p:cNvSpPr>
            <a:spLocks noGrp="1" noChangeArrowheads="1"/>
          </p:cNvSpPr>
          <p:nvPr>
            <p:ph type="dt" sz="half" idx="10"/>
          </p:nvPr>
        </p:nvSpPr>
        <p:spPr>
          <a:xfrm>
            <a:off x="0" y="6565900"/>
            <a:ext cx="1905000" cy="292100"/>
          </a:xfrm>
          <a:prstGeom prst="rect">
            <a:avLst/>
          </a:prstGeom>
          <a:ln/>
        </p:spPr>
        <p:txBody>
          <a:bodyPr/>
          <a:lstStyle>
            <a:lvl1pPr>
              <a:defRPr/>
            </a:lvl1pPr>
          </a:lstStyle>
          <a:p>
            <a:pPr>
              <a:defRPr/>
            </a:pPr>
            <a:endParaRPr lang="en-US"/>
          </a:p>
        </p:txBody>
      </p:sp>
      <p:sp>
        <p:nvSpPr>
          <p:cNvPr id="5" name="Rectangle 23"/>
          <p:cNvSpPr>
            <a:spLocks noGrp="1" noChangeArrowheads="1"/>
          </p:cNvSpPr>
          <p:nvPr>
            <p:ph type="ftr" sz="quarter" idx="11"/>
          </p:nvPr>
        </p:nvSpPr>
        <p:spPr>
          <a:xfrm>
            <a:off x="3314700" y="6565900"/>
            <a:ext cx="2895600" cy="292100"/>
          </a:xfrm>
          <a:prstGeom prst="rect">
            <a:avLst/>
          </a:prstGeom>
          <a:ln/>
        </p:spPr>
        <p:txBody>
          <a:bodyPr/>
          <a:lstStyle>
            <a:lvl1pPr>
              <a:defRPr/>
            </a:lvl1pPr>
          </a:lstStyle>
          <a:p>
            <a:pPr>
              <a:defRPr/>
            </a:pPr>
            <a:endParaRPr lang="en-US"/>
          </a:p>
        </p:txBody>
      </p:sp>
      <p:sp>
        <p:nvSpPr>
          <p:cNvPr id="6" name="Rectangle 24"/>
          <p:cNvSpPr>
            <a:spLocks noGrp="1" noChangeArrowheads="1"/>
          </p:cNvSpPr>
          <p:nvPr>
            <p:ph type="sldNum" sz="quarter" idx="12"/>
          </p:nvPr>
        </p:nvSpPr>
        <p:spPr>
          <a:ln/>
        </p:spPr>
        <p:txBody>
          <a:bodyPr/>
          <a:lstStyle>
            <a:lvl1pPr>
              <a:defRPr/>
            </a:lvl1pPr>
          </a:lstStyle>
          <a:p>
            <a:pPr>
              <a:defRPr/>
            </a:pPr>
            <a:fld id="{D7402B1D-9767-4889-ACAA-25A64A82A1FE}" type="slidenum">
              <a:rPr lang="en-US"/>
              <a:pPr>
                <a:defRPr/>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363" y="307975"/>
            <a:ext cx="7775575" cy="8302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9538" y="1322388"/>
            <a:ext cx="4387850" cy="528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9788" y="1322388"/>
            <a:ext cx="4387850" cy="528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2"/>
          <p:cNvSpPr>
            <a:spLocks noGrp="1" noChangeArrowheads="1"/>
          </p:cNvSpPr>
          <p:nvPr>
            <p:ph type="dt" sz="half" idx="10"/>
          </p:nvPr>
        </p:nvSpPr>
        <p:spPr>
          <a:xfrm>
            <a:off x="0" y="6565900"/>
            <a:ext cx="1905000" cy="292100"/>
          </a:xfrm>
          <a:prstGeom prst="rect">
            <a:avLst/>
          </a:prstGeom>
          <a:ln/>
        </p:spPr>
        <p:txBody>
          <a:bodyPr/>
          <a:lstStyle>
            <a:lvl1pPr>
              <a:defRPr/>
            </a:lvl1pPr>
          </a:lstStyle>
          <a:p>
            <a:pPr>
              <a:defRPr/>
            </a:pPr>
            <a:endParaRPr lang="en-US"/>
          </a:p>
        </p:txBody>
      </p:sp>
      <p:sp>
        <p:nvSpPr>
          <p:cNvPr id="6" name="Rectangle 23"/>
          <p:cNvSpPr>
            <a:spLocks noGrp="1" noChangeArrowheads="1"/>
          </p:cNvSpPr>
          <p:nvPr>
            <p:ph type="ftr" sz="quarter" idx="11"/>
          </p:nvPr>
        </p:nvSpPr>
        <p:spPr>
          <a:xfrm>
            <a:off x="3314700" y="6565900"/>
            <a:ext cx="2895600" cy="292100"/>
          </a:xfrm>
          <a:prstGeom prst="rect">
            <a:avLst/>
          </a:prstGeom>
          <a:ln/>
        </p:spPr>
        <p:txBody>
          <a:bodyPr/>
          <a:lstStyle>
            <a:lvl1pPr>
              <a:defRPr/>
            </a:lvl1pPr>
          </a:lstStyle>
          <a:p>
            <a:pPr>
              <a:defRPr/>
            </a:pPr>
            <a:endParaRPr lang="en-US"/>
          </a:p>
        </p:txBody>
      </p:sp>
      <p:sp>
        <p:nvSpPr>
          <p:cNvPr id="7" name="Rectangle 24"/>
          <p:cNvSpPr>
            <a:spLocks noGrp="1" noChangeArrowheads="1"/>
          </p:cNvSpPr>
          <p:nvPr>
            <p:ph type="sldNum" sz="quarter" idx="12"/>
          </p:nvPr>
        </p:nvSpPr>
        <p:spPr>
          <a:ln/>
        </p:spPr>
        <p:txBody>
          <a:bodyPr/>
          <a:lstStyle>
            <a:lvl1pPr>
              <a:defRPr/>
            </a:lvl1pPr>
          </a:lstStyle>
          <a:p>
            <a:pPr>
              <a:defRPr/>
            </a:pPr>
            <a:fld id="{5D1F8925-DF3C-4D25-8A80-EEE90DAB5EA2}" type="slidenum">
              <a:rPr lang="en-US"/>
              <a:pPr>
                <a:defRPr/>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06363" y="307975"/>
            <a:ext cx="7775575" cy="830263"/>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09538" y="1322388"/>
            <a:ext cx="8928100" cy="5280025"/>
          </a:xfrm>
        </p:spPr>
        <p:txBody>
          <a:bodyPr/>
          <a:lstStyle/>
          <a:p>
            <a:pPr lvl="0"/>
            <a:endParaRPr lang="en-US" noProof="0"/>
          </a:p>
        </p:txBody>
      </p:sp>
      <p:sp>
        <p:nvSpPr>
          <p:cNvPr id="4" name="Rectangle 22"/>
          <p:cNvSpPr>
            <a:spLocks noGrp="1" noChangeArrowheads="1"/>
          </p:cNvSpPr>
          <p:nvPr>
            <p:ph type="dt" sz="half" idx="10"/>
          </p:nvPr>
        </p:nvSpPr>
        <p:spPr>
          <a:xfrm>
            <a:off x="0" y="6565900"/>
            <a:ext cx="1905000" cy="292100"/>
          </a:xfrm>
          <a:prstGeom prst="rect">
            <a:avLst/>
          </a:prstGeom>
          <a:ln/>
        </p:spPr>
        <p:txBody>
          <a:bodyPr/>
          <a:lstStyle>
            <a:lvl1pPr>
              <a:defRPr/>
            </a:lvl1pPr>
          </a:lstStyle>
          <a:p>
            <a:pPr>
              <a:defRPr/>
            </a:pPr>
            <a:endParaRPr lang="en-US"/>
          </a:p>
        </p:txBody>
      </p:sp>
      <p:sp>
        <p:nvSpPr>
          <p:cNvPr id="5" name="Rectangle 23"/>
          <p:cNvSpPr>
            <a:spLocks noGrp="1" noChangeArrowheads="1"/>
          </p:cNvSpPr>
          <p:nvPr>
            <p:ph type="ftr" sz="quarter" idx="11"/>
          </p:nvPr>
        </p:nvSpPr>
        <p:spPr>
          <a:xfrm>
            <a:off x="3314700" y="6565900"/>
            <a:ext cx="2895600" cy="292100"/>
          </a:xfrm>
          <a:prstGeom prst="rect">
            <a:avLst/>
          </a:prstGeom>
          <a:ln/>
        </p:spPr>
        <p:txBody>
          <a:bodyPr/>
          <a:lstStyle>
            <a:lvl1pPr>
              <a:defRPr/>
            </a:lvl1pPr>
          </a:lstStyle>
          <a:p>
            <a:pPr>
              <a:defRPr/>
            </a:pPr>
            <a:endParaRPr lang="en-US"/>
          </a:p>
        </p:txBody>
      </p:sp>
      <p:sp>
        <p:nvSpPr>
          <p:cNvPr id="6" name="Rectangle 24"/>
          <p:cNvSpPr>
            <a:spLocks noGrp="1" noChangeArrowheads="1"/>
          </p:cNvSpPr>
          <p:nvPr>
            <p:ph type="sldNum" sz="quarter" idx="12"/>
          </p:nvPr>
        </p:nvSpPr>
        <p:spPr>
          <a:ln/>
        </p:spPr>
        <p:txBody>
          <a:bodyPr/>
          <a:lstStyle>
            <a:lvl1pPr>
              <a:defRPr/>
            </a:lvl1pPr>
          </a:lstStyle>
          <a:p>
            <a:pPr>
              <a:defRPr/>
            </a:pPr>
            <a:fld id="{4130EBA9-DB78-4B9C-8834-26C084721D51}" type="slidenum">
              <a:rPr lang="en-US"/>
              <a:pPr>
                <a:defRPr/>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2"/>
          <p:cNvSpPr>
            <a:spLocks noGrp="1" noChangeArrowheads="1"/>
          </p:cNvSpPr>
          <p:nvPr>
            <p:ph type="dt" sz="half" idx="10"/>
          </p:nvPr>
        </p:nvSpPr>
        <p:spPr>
          <a:xfrm>
            <a:off x="0" y="6565900"/>
            <a:ext cx="1905000" cy="292100"/>
          </a:xfrm>
          <a:prstGeom prst="rect">
            <a:avLst/>
          </a:prstGeom>
          <a:ln/>
        </p:spPr>
        <p:txBody>
          <a:bodyPr/>
          <a:lstStyle>
            <a:lvl1pPr>
              <a:defRPr/>
            </a:lvl1pPr>
          </a:lstStyle>
          <a:p>
            <a:pPr>
              <a:defRPr/>
            </a:pPr>
            <a:endParaRPr lang="en-US"/>
          </a:p>
        </p:txBody>
      </p:sp>
      <p:sp>
        <p:nvSpPr>
          <p:cNvPr id="5" name="Rectangle 23"/>
          <p:cNvSpPr>
            <a:spLocks noGrp="1" noChangeArrowheads="1"/>
          </p:cNvSpPr>
          <p:nvPr>
            <p:ph type="ftr" sz="quarter" idx="11"/>
          </p:nvPr>
        </p:nvSpPr>
        <p:spPr>
          <a:xfrm>
            <a:off x="3314700" y="6565900"/>
            <a:ext cx="2895600" cy="292100"/>
          </a:xfrm>
          <a:prstGeom prst="rect">
            <a:avLst/>
          </a:prstGeom>
          <a:ln/>
        </p:spPr>
        <p:txBody>
          <a:bodyPr/>
          <a:lstStyle>
            <a:lvl1pPr>
              <a:defRPr/>
            </a:lvl1pPr>
          </a:lstStyle>
          <a:p>
            <a:pPr>
              <a:defRPr/>
            </a:pPr>
            <a:endParaRPr lang="en-US"/>
          </a:p>
        </p:txBody>
      </p:sp>
      <p:sp>
        <p:nvSpPr>
          <p:cNvPr id="6" name="Rectangle 24"/>
          <p:cNvSpPr>
            <a:spLocks noGrp="1" noChangeArrowheads="1"/>
          </p:cNvSpPr>
          <p:nvPr>
            <p:ph type="sldNum" sz="quarter" idx="12"/>
          </p:nvPr>
        </p:nvSpPr>
        <p:spPr>
          <a:ln/>
        </p:spPr>
        <p:txBody>
          <a:bodyPr/>
          <a:lstStyle>
            <a:lvl1pPr>
              <a:defRPr/>
            </a:lvl1pPr>
          </a:lstStyle>
          <a:p>
            <a:pPr>
              <a:defRPr/>
            </a:pPr>
            <a:fld id="{6B0E1B1E-B1EB-4861-8910-3338CB1C8BAA}" type="slidenum">
              <a:rPr lang="en-US"/>
              <a:pPr>
                <a:defRPr/>
              </a:pPr>
              <a:t>‹#›</a:t>
            </a:fld>
            <a:endParaRPr lang="en-US"/>
          </a:p>
        </p:txBody>
      </p:sp>
    </p:spTree>
    <p:extLst>
      <p:ext uri="{BB962C8B-B14F-4D97-AF65-F5344CB8AC3E}">
        <p14:creationId xmlns:p14="http://schemas.microsoft.com/office/powerpoint/2010/main" val="257832434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756" y="2"/>
            <a:ext cx="7644894" cy="755009"/>
          </a:xfrm>
        </p:spPr>
        <p:txBody>
          <a:bodyPr/>
          <a:lstStyle/>
          <a:p>
            <a:r>
              <a:rPr lang="en-US" dirty="0" smtClean="0"/>
              <a:t>Click to edit Master title style</a:t>
            </a:r>
            <a:endParaRPr lang="en-CA" dirty="0"/>
          </a:p>
        </p:txBody>
      </p:sp>
      <p:sp>
        <p:nvSpPr>
          <p:cNvPr id="4" name="Footer Placeholder 3"/>
          <p:cNvSpPr>
            <a:spLocks noGrp="1"/>
          </p:cNvSpPr>
          <p:nvPr>
            <p:ph type="ftr" sz="quarter" idx="11"/>
          </p:nvPr>
        </p:nvSpPr>
        <p:spPr>
          <a:xfrm>
            <a:off x="1726848" y="6611122"/>
            <a:ext cx="5690304" cy="180000"/>
          </a:xfrm>
          <a:prstGeom prst="rect">
            <a:avLst/>
          </a:prstGeom>
        </p:spPr>
        <p:txBody>
          <a:bodyPr/>
          <a:lstStyle/>
          <a:p>
            <a:endParaRPr lang="en-CA" dirty="0">
              <a:solidFill>
                <a:prstClr val="white"/>
              </a:solidFill>
            </a:endParaRPr>
          </a:p>
        </p:txBody>
      </p:sp>
      <p:sp>
        <p:nvSpPr>
          <p:cNvPr id="5" name="Slide Number Placeholder 4"/>
          <p:cNvSpPr>
            <a:spLocks noGrp="1"/>
          </p:cNvSpPr>
          <p:nvPr>
            <p:ph type="sldNum" sz="quarter" idx="12"/>
          </p:nvPr>
        </p:nvSpPr>
        <p:spPr/>
        <p:txBody>
          <a:bodyPr/>
          <a:lstStyle/>
          <a:p>
            <a:fld id="{14175318-BD12-4E48-815B-3F230439B803}" type="slidenum">
              <a:rPr lang="en-CA" smtClean="0">
                <a:solidFill>
                  <a:prstClr val="white"/>
                </a:solidFill>
              </a:rPr>
              <a:pPr/>
              <a:t>‹#›</a:t>
            </a:fld>
            <a:endParaRPr lang="en-CA" dirty="0">
              <a:solidFill>
                <a:prstClr val="white"/>
              </a:solidFill>
            </a:endParaRPr>
          </a:p>
        </p:txBody>
      </p:sp>
      <p:sp>
        <p:nvSpPr>
          <p:cNvPr id="9" name="Content Placeholder 8"/>
          <p:cNvSpPr>
            <a:spLocks noGrp="1"/>
          </p:cNvSpPr>
          <p:nvPr>
            <p:ph sz="quarter" idx="13"/>
          </p:nvPr>
        </p:nvSpPr>
        <p:spPr>
          <a:xfrm>
            <a:off x="92076" y="1291907"/>
            <a:ext cx="8976424" cy="518509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3" name="Subtitle 2"/>
          <p:cNvSpPr>
            <a:spLocks noGrp="1"/>
          </p:cNvSpPr>
          <p:nvPr>
            <p:ph type="subTitle" idx="1"/>
          </p:nvPr>
        </p:nvSpPr>
        <p:spPr>
          <a:xfrm>
            <a:off x="98145" y="773884"/>
            <a:ext cx="7448872" cy="425741"/>
          </a:xfrm>
        </p:spPr>
        <p:txBody>
          <a:bodyPr anchor="ctr">
            <a:noAutofit/>
          </a:bodyPr>
          <a:lstStyle>
            <a:lvl1pPr marL="0" indent="0" algn="l">
              <a:buNone/>
              <a:defRPr sz="2100">
                <a:solidFill>
                  <a:srgbClr val="917FB4"/>
                </a:solidFill>
                <a:latin typeface="Bebas Neue Regular" panose="00000500000000000000" pitchFamily="2"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 subtitle style</a:t>
            </a:r>
            <a:endParaRPr lang="en-CA" dirty="0"/>
          </a:p>
        </p:txBody>
      </p:sp>
    </p:spTree>
    <p:extLst>
      <p:ext uri="{BB962C8B-B14F-4D97-AF65-F5344CB8AC3E}">
        <p14:creationId xmlns:p14="http://schemas.microsoft.com/office/powerpoint/2010/main" val="1887652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494" y="317231"/>
            <a:ext cx="8382327" cy="830263"/>
          </a:xfrm>
        </p:spPr>
        <p:txBody>
          <a:bodyPr/>
          <a:lstStyle>
            <a:lvl1pPr>
              <a:defRPr sz="3600" b="0"/>
            </a:lvl1pPr>
          </a:lstStyle>
          <a:p>
            <a:r>
              <a:rPr lang="en-US" dirty="0" smtClean="0"/>
              <a:t>Click to edit Master title style</a:t>
            </a:r>
            <a:endParaRPr lang="en-US" dirty="0"/>
          </a:p>
        </p:txBody>
      </p:sp>
      <p:sp>
        <p:nvSpPr>
          <p:cNvPr id="3" name="Content Placeholder 2"/>
          <p:cNvSpPr>
            <a:spLocks noGrp="1"/>
          </p:cNvSpPr>
          <p:nvPr>
            <p:ph idx="1"/>
          </p:nvPr>
        </p:nvSpPr>
        <p:spPr>
          <a:xfrm>
            <a:off x="430898" y="1676401"/>
            <a:ext cx="8380924" cy="4581525"/>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24"/>
          <p:cNvSpPr>
            <a:spLocks noGrp="1" noChangeArrowheads="1"/>
          </p:cNvSpPr>
          <p:nvPr>
            <p:ph type="sldNum" sz="quarter" idx="12"/>
          </p:nvPr>
        </p:nvSpPr>
        <p:spPr>
          <a:ln/>
        </p:spPr>
        <p:txBody>
          <a:bodyPr/>
          <a:lstStyle>
            <a:lvl1pPr>
              <a:defRPr/>
            </a:lvl1pPr>
          </a:lstStyle>
          <a:p>
            <a:pPr>
              <a:defRPr/>
            </a:pPr>
            <a:fld id="{C4CA861E-F2DD-4111-B711-19D272733BDC}" type="slidenum">
              <a:rPr lang="en-US">
                <a:solidFill>
                  <a:srgbClr val="FFFFFF"/>
                </a:solidFill>
              </a:rPr>
              <a:pPr>
                <a:defRPr/>
              </a:pPr>
              <a:t>‹#›</a:t>
            </a:fld>
            <a:endParaRPr lang="en-US" dirty="0">
              <a:solidFill>
                <a:srgbClr val="FFFFFF"/>
              </a:solidFill>
            </a:endParaRPr>
          </a:p>
        </p:txBody>
      </p:sp>
      <p:sp>
        <p:nvSpPr>
          <p:cNvPr id="5" name="Subtitle 2"/>
          <p:cNvSpPr>
            <a:spLocks noGrp="1"/>
          </p:cNvSpPr>
          <p:nvPr>
            <p:ph type="subTitle" idx="13"/>
          </p:nvPr>
        </p:nvSpPr>
        <p:spPr>
          <a:xfrm>
            <a:off x="429494" y="1083994"/>
            <a:ext cx="8394104" cy="425741"/>
          </a:xfrm>
        </p:spPr>
        <p:txBody>
          <a:bodyPr anchor="ctr">
            <a:noAutofit/>
          </a:bodyPr>
          <a:lstStyle>
            <a:lvl1pPr marL="0" indent="0" algn="l">
              <a:buNone/>
              <a:defRPr sz="2100">
                <a:solidFill>
                  <a:srgbClr val="917FB4"/>
                </a:solidFill>
                <a:latin typeface="Bebas Neue Regular" panose="00000500000000000000" pitchFamily="2"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 subtitle style</a:t>
            </a:r>
            <a:endParaRPr lang="en-CA" dirty="0"/>
          </a:p>
        </p:txBody>
      </p:sp>
    </p:spTree>
    <p:extLst>
      <p:ext uri="{BB962C8B-B14F-4D97-AF65-F5344CB8AC3E}">
        <p14:creationId xmlns:p14="http://schemas.microsoft.com/office/powerpoint/2010/main" val="3651843530"/>
      </p:ext>
    </p:extLst>
  </p:cSld>
  <p:clrMapOvr>
    <a:masterClrMapping/>
  </p:clrMapOvr>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8" name="Shape 8"/>
          <p:cNvSpPr>
            <a:spLocks noGrp="1"/>
          </p:cNvSpPr>
          <p:nvPr>
            <p:ph type="title"/>
          </p:nvPr>
        </p:nvSpPr>
        <p:spPr>
          <a:xfrm>
            <a:off x="685800" y="2130427"/>
            <a:ext cx="7772400" cy="1755775"/>
          </a:xfrm>
          <a:prstGeom prst="rect">
            <a:avLst/>
          </a:prstGeom>
        </p:spPr>
        <p:txBody>
          <a:bodyPr/>
          <a:lstStyle/>
          <a:p>
            <a:pPr lvl="0">
              <a:defRPr sz="1800">
                <a:solidFill>
                  <a:srgbClr val="000000"/>
                </a:solidFill>
              </a:defRPr>
            </a:pPr>
            <a:r>
              <a:rPr sz="3300">
                <a:solidFill>
                  <a:srgbClr val="464648"/>
                </a:solidFill>
              </a:rPr>
              <a:t>Click to edit Master title style</a:t>
            </a:r>
          </a:p>
        </p:txBody>
      </p:sp>
      <p:sp>
        <p:nvSpPr>
          <p:cNvPr id="9" name="Shape 9"/>
          <p:cNvSpPr>
            <a:spLocks noGrp="1"/>
          </p:cNvSpPr>
          <p:nvPr>
            <p:ph type="body" idx="1"/>
          </p:nvPr>
        </p:nvSpPr>
        <p:spPr>
          <a:xfrm>
            <a:off x="1371600" y="3886200"/>
            <a:ext cx="6400800" cy="2971800"/>
          </a:xfrm>
          <a:prstGeom prst="rect">
            <a:avLst/>
          </a:prstGeom>
        </p:spPr>
        <p:txBody>
          <a:bodyPr/>
          <a:lstStyle>
            <a:lvl1pPr marL="0" indent="0" algn="ctr">
              <a:buSzTx/>
              <a:buFontTx/>
              <a:buNone/>
              <a:defRPr>
                <a:solidFill>
                  <a:srgbClr val="929293"/>
                </a:solidFill>
              </a:defRPr>
            </a:lvl1pPr>
          </a:lstStyle>
          <a:p>
            <a:pPr lvl="0">
              <a:defRPr sz="1800">
                <a:solidFill>
                  <a:srgbClr val="000000"/>
                </a:solidFill>
              </a:defRPr>
            </a:pPr>
            <a:r>
              <a:rPr sz="2400">
                <a:solidFill>
                  <a:srgbClr val="929293"/>
                </a:solidFill>
              </a:rPr>
              <a:t>Click to edit Master subtitle style</a:t>
            </a:r>
          </a:p>
        </p:txBody>
      </p:sp>
      <p:sp>
        <p:nvSpPr>
          <p:cNvPr id="10" name="Shape 10"/>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1710554393"/>
      </p:ext>
    </p:extLst>
  </p:cSld>
  <p:clrMapOvr>
    <a:masterClrMapping/>
  </p:clrMapOvr>
  <p:transition spd="med"/>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756" y="2"/>
            <a:ext cx="8937746" cy="755009"/>
          </a:xfrm>
        </p:spPr>
        <p:txBody>
          <a:bodyPr/>
          <a:lstStyle/>
          <a:p>
            <a:r>
              <a:rPr lang="en-US" dirty="0" smtClean="0"/>
              <a:t>Click to edit Master title style</a:t>
            </a:r>
            <a:endParaRPr lang="en-CA" dirty="0"/>
          </a:p>
        </p:txBody>
      </p:sp>
      <p:sp>
        <p:nvSpPr>
          <p:cNvPr id="5" name="Slide Number Placeholder 4"/>
          <p:cNvSpPr>
            <a:spLocks noGrp="1"/>
          </p:cNvSpPr>
          <p:nvPr>
            <p:ph type="sldNum" sz="quarter" idx="12"/>
          </p:nvPr>
        </p:nvSpPr>
        <p:spPr/>
        <p:txBody>
          <a:bodyPr/>
          <a:lstStyle/>
          <a:p>
            <a:fld id="{14175318-BD12-4E48-815B-3F230439B803}" type="slidenum">
              <a:rPr lang="en-CA" smtClean="0"/>
              <a:pPr/>
              <a:t>‹#›</a:t>
            </a:fld>
            <a:endParaRPr lang="en-CA" dirty="0"/>
          </a:p>
        </p:txBody>
      </p:sp>
      <p:sp>
        <p:nvSpPr>
          <p:cNvPr id="9" name="Content Placeholder 8"/>
          <p:cNvSpPr>
            <a:spLocks noGrp="1"/>
          </p:cNvSpPr>
          <p:nvPr>
            <p:ph sz="quarter" idx="13"/>
          </p:nvPr>
        </p:nvSpPr>
        <p:spPr>
          <a:xfrm>
            <a:off x="428625" y="1291907"/>
            <a:ext cx="8345941" cy="483130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extLst>
      <p:ext uri="{BB962C8B-B14F-4D97-AF65-F5344CB8AC3E}">
        <p14:creationId xmlns:p14="http://schemas.microsoft.com/office/powerpoint/2010/main" val="119489042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493" y="212725"/>
            <a:ext cx="6996544" cy="830263"/>
          </a:xfrm>
        </p:spPr>
        <p:txBody>
          <a:bodyPr/>
          <a:lstStyle>
            <a:lvl1pPr>
              <a:defRPr b="0"/>
            </a:lvl1pPr>
          </a:lstStyle>
          <a:p>
            <a:r>
              <a:rPr lang="en-US" dirty="0" smtClean="0"/>
              <a:t>Click to edit Master title style</a:t>
            </a:r>
            <a:endParaRPr lang="en-US" dirty="0"/>
          </a:p>
        </p:txBody>
      </p:sp>
      <p:sp>
        <p:nvSpPr>
          <p:cNvPr id="3" name="Content Placeholder 2"/>
          <p:cNvSpPr>
            <a:spLocks noGrp="1"/>
          </p:cNvSpPr>
          <p:nvPr>
            <p:ph idx="1"/>
          </p:nvPr>
        </p:nvSpPr>
        <p:spPr>
          <a:xfrm>
            <a:off x="430897" y="1482811"/>
            <a:ext cx="8380924" cy="4775114"/>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24"/>
          <p:cNvSpPr>
            <a:spLocks noGrp="1" noChangeArrowheads="1"/>
          </p:cNvSpPr>
          <p:nvPr>
            <p:ph type="sldNum" sz="quarter" idx="12"/>
          </p:nvPr>
        </p:nvSpPr>
        <p:spPr>
          <a:ln/>
        </p:spPr>
        <p:txBody>
          <a:bodyPr/>
          <a:lstStyle>
            <a:lvl1pPr>
              <a:defRPr/>
            </a:lvl1pPr>
          </a:lstStyle>
          <a:p>
            <a:pPr>
              <a:defRPr/>
            </a:pPr>
            <a:fld id="{C4CA861E-F2DD-4111-B711-19D272733BDC}" type="slidenum">
              <a:rPr lang="en-US"/>
              <a:pPr>
                <a:defRPr/>
              </a:pPr>
              <a:t>‹#›</a:t>
            </a:fld>
            <a:endParaRPr lang="en-US"/>
          </a:p>
        </p:txBody>
      </p:sp>
    </p:spTree>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22313" y="2906713"/>
            <a:ext cx="7772400" cy="1500187"/>
          </a:xfrm>
        </p:spPr>
        <p:txBody>
          <a:bodyPr anchor="b"/>
          <a:lstStyle>
            <a:lvl1pPr marL="0" indent="0" algn="ctr">
              <a:buNone/>
              <a:defRPr sz="3200" b="1">
                <a:solidFill>
                  <a:schemeClr val="tx1">
                    <a:lumMod val="65000"/>
                    <a:lumOff val="35000"/>
                  </a:schemeClr>
                </a:solidFill>
                <a:latin typeface="Calibri" pitchFamily="34" charset="0"/>
                <a:cs typeface="Calibri"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title style</a:t>
            </a:r>
          </a:p>
        </p:txBody>
      </p:sp>
      <p:sp>
        <p:nvSpPr>
          <p:cNvPr id="4" name="Rectangle 22"/>
          <p:cNvSpPr>
            <a:spLocks noGrp="1" noChangeArrowheads="1"/>
          </p:cNvSpPr>
          <p:nvPr>
            <p:ph type="dt" sz="half" idx="10"/>
          </p:nvPr>
        </p:nvSpPr>
        <p:spPr>
          <a:xfrm>
            <a:off x="0" y="6565900"/>
            <a:ext cx="1905000" cy="292100"/>
          </a:xfrm>
          <a:prstGeom prst="rect">
            <a:avLst/>
          </a:prstGeom>
          <a:ln/>
        </p:spPr>
        <p:txBody>
          <a:bodyPr/>
          <a:lstStyle>
            <a:lvl1pPr>
              <a:defRPr/>
            </a:lvl1pPr>
          </a:lstStyle>
          <a:p>
            <a:pPr>
              <a:defRPr/>
            </a:pPr>
            <a:endParaRPr lang="en-US"/>
          </a:p>
        </p:txBody>
      </p:sp>
      <p:sp>
        <p:nvSpPr>
          <p:cNvPr id="5" name="Rectangle 23"/>
          <p:cNvSpPr>
            <a:spLocks noGrp="1" noChangeArrowheads="1"/>
          </p:cNvSpPr>
          <p:nvPr>
            <p:ph type="ftr" sz="quarter" idx="11"/>
          </p:nvPr>
        </p:nvSpPr>
        <p:spPr>
          <a:xfrm>
            <a:off x="3314700" y="6565900"/>
            <a:ext cx="2895600" cy="292100"/>
          </a:xfrm>
          <a:prstGeom prst="rect">
            <a:avLst/>
          </a:prstGeom>
          <a:ln/>
        </p:spPr>
        <p:txBody>
          <a:bodyPr/>
          <a:lstStyle>
            <a:lvl1pPr>
              <a:defRPr/>
            </a:lvl1pPr>
          </a:lstStyle>
          <a:p>
            <a:pPr>
              <a:defRPr/>
            </a:pPr>
            <a:endParaRPr lang="en-US"/>
          </a:p>
        </p:txBody>
      </p:sp>
      <p:sp>
        <p:nvSpPr>
          <p:cNvPr id="6" name="Rectangle 24"/>
          <p:cNvSpPr>
            <a:spLocks noGrp="1" noChangeArrowheads="1"/>
          </p:cNvSpPr>
          <p:nvPr>
            <p:ph type="sldNum" sz="quarter" idx="12"/>
          </p:nvPr>
        </p:nvSpPr>
        <p:spPr>
          <a:ln/>
        </p:spPr>
        <p:txBody>
          <a:bodyPr/>
          <a:lstStyle>
            <a:lvl1pPr>
              <a:defRPr/>
            </a:lvl1pPr>
          </a:lstStyle>
          <a:p>
            <a:pPr>
              <a:defRPr/>
            </a:pPr>
            <a:fld id="{6B0E1B1E-B1EB-4861-8910-3338CB1C8BAA}" type="slidenum">
              <a:rPr lang="en-US"/>
              <a:pPr>
                <a:defRPr/>
              </a:pPr>
              <a:t>‹#›</a:t>
            </a:fld>
            <a:endParaRPr lang="en-US"/>
          </a:p>
        </p:txBody>
      </p:sp>
    </p:spTree>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109538" y="1322388"/>
            <a:ext cx="4387850" cy="5280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9788" y="1322388"/>
            <a:ext cx="4387850" cy="5280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2"/>
          <p:cNvSpPr>
            <a:spLocks noGrp="1" noChangeArrowheads="1"/>
          </p:cNvSpPr>
          <p:nvPr>
            <p:ph type="dt" sz="half" idx="10"/>
          </p:nvPr>
        </p:nvSpPr>
        <p:spPr>
          <a:xfrm>
            <a:off x="0" y="6565900"/>
            <a:ext cx="1905000" cy="292100"/>
          </a:xfrm>
          <a:prstGeom prst="rect">
            <a:avLst/>
          </a:prstGeom>
          <a:ln/>
        </p:spPr>
        <p:txBody>
          <a:bodyPr/>
          <a:lstStyle>
            <a:lvl1pPr>
              <a:defRPr/>
            </a:lvl1pPr>
          </a:lstStyle>
          <a:p>
            <a:pPr>
              <a:defRPr/>
            </a:pPr>
            <a:endParaRPr lang="en-US"/>
          </a:p>
        </p:txBody>
      </p:sp>
      <p:sp>
        <p:nvSpPr>
          <p:cNvPr id="6" name="Rectangle 23"/>
          <p:cNvSpPr>
            <a:spLocks noGrp="1" noChangeArrowheads="1"/>
          </p:cNvSpPr>
          <p:nvPr>
            <p:ph type="ftr" sz="quarter" idx="11"/>
          </p:nvPr>
        </p:nvSpPr>
        <p:spPr>
          <a:xfrm>
            <a:off x="3314700" y="6565900"/>
            <a:ext cx="2895600" cy="292100"/>
          </a:xfrm>
          <a:prstGeom prst="rect">
            <a:avLst/>
          </a:prstGeom>
          <a:ln/>
        </p:spPr>
        <p:txBody>
          <a:bodyPr/>
          <a:lstStyle>
            <a:lvl1pPr>
              <a:defRPr/>
            </a:lvl1pPr>
          </a:lstStyle>
          <a:p>
            <a:pPr>
              <a:defRPr/>
            </a:pPr>
            <a:endParaRPr lang="en-US"/>
          </a:p>
        </p:txBody>
      </p:sp>
      <p:sp>
        <p:nvSpPr>
          <p:cNvPr id="7" name="Rectangle 24"/>
          <p:cNvSpPr>
            <a:spLocks noGrp="1" noChangeArrowheads="1"/>
          </p:cNvSpPr>
          <p:nvPr>
            <p:ph type="sldNum" sz="quarter" idx="12"/>
          </p:nvPr>
        </p:nvSpPr>
        <p:spPr>
          <a:ln/>
        </p:spPr>
        <p:txBody>
          <a:bodyPr/>
          <a:lstStyle>
            <a:lvl1pPr>
              <a:defRPr/>
            </a:lvl1pPr>
          </a:lstStyle>
          <a:p>
            <a:pPr>
              <a:defRPr/>
            </a:pPr>
            <a:fld id="{144DCF38-CC2C-45B6-9800-4A1EF5162C24}" type="slidenum">
              <a:rPr lang="en-US"/>
              <a:pPr>
                <a:defRPr/>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5393"/>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2"/>
          <p:cNvSpPr>
            <a:spLocks noGrp="1" noChangeArrowheads="1"/>
          </p:cNvSpPr>
          <p:nvPr>
            <p:ph type="dt" sz="half" idx="10"/>
          </p:nvPr>
        </p:nvSpPr>
        <p:spPr>
          <a:xfrm>
            <a:off x="0" y="6565900"/>
            <a:ext cx="1905000" cy="292100"/>
          </a:xfrm>
          <a:prstGeom prst="rect">
            <a:avLst/>
          </a:prstGeom>
          <a:ln/>
        </p:spPr>
        <p:txBody>
          <a:bodyPr/>
          <a:lstStyle>
            <a:lvl1pPr>
              <a:defRPr/>
            </a:lvl1pPr>
          </a:lstStyle>
          <a:p>
            <a:pPr>
              <a:defRPr/>
            </a:pPr>
            <a:endParaRPr lang="en-US"/>
          </a:p>
        </p:txBody>
      </p:sp>
      <p:sp>
        <p:nvSpPr>
          <p:cNvPr id="8" name="Rectangle 23"/>
          <p:cNvSpPr>
            <a:spLocks noGrp="1" noChangeArrowheads="1"/>
          </p:cNvSpPr>
          <p:nvPr>
            <p:ph type="ftr" sz="quarter" idx="11"/>
          </p:nvPr>
        </p:nvSpPr>
        <p:spPr>
          <a:xfrm>
            <a:off x="3314700" y="6565900"/>
            <a:ext cx="2895600" cy="292100"/>
          </a:xfrm>
          <a:prstGeom prst="rect">
            <a:avLst/>
          </a:prstGeom>
          <a:ln/>
        </p:spPr>
        <p:txBody>
          <a:bodyPr/>
          <a:lstStyle>
            <a:lvl1pPr>
              <a:defRPr/>
            </a:lvl1pPr>
          </a:lstStyle>
          <a:p>
            <a:pPr>
              <a:defRPr/>
            </a:pPr>
            <a:endParaRPr lang="en-US"/>
          </a:p>
        </p:txBody>
      </p:sp>
      <p:sp>
        <p:nvSpPr>
          <p:cNvPr id="9" name="Rectangle 24"/>
          <p:cNvSpPr>
            <a:spLocks noGrp="1" noChangeArrowheads="1"/>
          </p:cNvSpPr>
          <p:nvPr>
            <p:ph type="sldNum" sz="quarter" idx="12"/>
          </p:nvPr>
        </p:nvSpPr>
        <p:spPr>
          <a:ln/>
        </p:spPr>
        <p:txBody>
          <a:bodyPr/>
          <a:lstStyle>
            <a:lvl1pPr>
              <a:defRPr/>
            </a:lvl1pPr>
          </a:lstStyle>
          <a:p>
            <a:pPr>
              <a:defRPr/>
            </a:pPr>
            <a:fld id="{2288246C-A7FB-44B0-BCF1-1650DE88280A}" type="slidenum">
              <a:rPr lang="en-US"/>
              <a:pPr>
                <a:defRPr/>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2"/>
          <p:cNvSpPr>
            <a:spLocks noGrp="1" noChangeArrowheads="1"/>
          </p:cNvSpPr>
          <p:nvPr>
            <p:ph type="dt" sz="half" idx="10"/>
          </p:nvPr>
        </p:nvSpPr>
        <p:spPr>
          <a:xfrm>
            <a:off x="0" y="6565900"/>
            <a:ext cx="1905000" cy="292100"/>
          </a:xfrm>
          <a:prstGeom prst="rect">
            <a:avLst/>
          </a:prstGeom>
          <a:ln/>
        </p:spPr>
        <p:txBody>
          <a:bodyPr/>
          <a:lstStyle>
            <a:lvl1pPr>
              <a:defRPr/>
            </a:lvl1pPr>
          </a:lstStyle>
          <a:p>
            <a:pPr>
              <a:defRPr/>
            </a:pPr>
            <a:endParaRPr lang="en-US" dirty="0"/>
          </a:p>
        </p:txBody>
      </p:sp>
      <p:sp>
        <p:nvSpPr>
          <p:cNvPr id="5" name="Rectangle 24"/>
          <p:cNvSpPr>
            <a:spLocks noGrp="1" noChangeArrowheads="1"/>
          </p:cNvSpPr>
          <p:nvPr>
            <p:ph type="sldNum" sz="quarter" idx="12"/>
          </p:nvPr>
        </p:nvSpPr>
        <p:spPr>
          <a:ln/>
        </p:spPr>
        <p:txBody>
          <a:bodyPr/>
          <a:lstStyle>
            <a:lvl1pPr>
              <a:defRPr/>
            </a:lvl1pPr>
          </a:lstStyle>
          <a:p>
            <a:pPr>
              <a:defRPr/>
            </a:pPr>
            <a:fld id="{82C6E1C7-DEC1-4349-8BC1-1E011BAFDB0F}" type="slidenum">
              <a:rPr lang="en-US"/>
              <a:pPr>
                <a:defRPr/>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2"/>
          <p:cNvSpPr>
            <a:spLocks noGrp="1" noChangeArrowheads="1"/>
          </p:cNvSpPr>
          <p:nvPr>
            <p:ph type="dt" sz="half" idx="10"/>
          </p:nvPr>
        </p:nvSpPr>
        <p:spPr>
          <a:xfrm>
            <a:off x="0" y="6565900"/>
            <a:ext cx="1905000" cy="292100"/>
          </a:xfrm>
          <a:prstGeom prst="rect">
            <a:avLst/>
          </a:prstGeom>
          <a:ln/>
        </p:spPr>
        <p:txBody>
          <a:bodyPr/>
          <a:lstStyle>
            <a:lvl1pPr>
              <a:defRPr/>
            </a:lvl1pPr>
          </a:lstStyle>
          <a:p>
            <a:pPr>
              <a:defRPr/>
            </a:pPr>
            <a:endParaRPr lang="en-US"/>
          </a:p>
        </p:txBody>
      </p:sp>
      <p:sp>
        <p:nvSpPr>
          <p:cNvPr id="3" name="Rectangle 23"/>
          <p:cNvSpPr>
            <a:spLocks noGrp="1" noChangeArrowheads="1"/>
          </p:cNvSpPr>
          <p:nvPr>
            <p:ph type="ftr" sz="quarter" idx="11"/>
          </p:nvPr>
        </p:nvSpPr>
        <p:spPr>
          <a:xfrm>
            <a:off x="3314700" y="6565900"/>
            <a:ext cx="2895600" cy="292100"/>
          </a:xfrm>
          <a:prstGeom prst="rect">
            <a:avLst/>
          </a:prstGeom>
          <a:ln/>
        </p:spPr>
        <p:txBody>
          <a:bodyPr/>
          <a:lstStyle>
            <a:lvl1pPr>
              <a:defRPr/>
            </a:lvl1pPr>
          </a:lstStyle>
          <a:p>
            <a:pPr>
              <a:defRPr/>
            </a:pPr>
            <a:endParaRPr lang="en-US"/>
          </a:p>
        </p:txBody>
      </p:sp>
      <p:sp>
        <p:nvSpPr>
          <p:cNvPr id="4" name="Rectangle 24"/>
          <p:cNvSpPr>
            <a:spLocks noGrp="1" noChangeArrowheads="1"/>
          </p:cNvSpPr>
          <p:nvPr>
            <p:ph type="sldNum" sz="quarter" idx="12"/>
          </p:nvPr>
        </p:nvSpPr>
        <p:spPr>
          <a:ln/>
        </p:spPr>
        <p:txBody>
          <a:bodyPr/>
          <a:lstStyle>
            <a:lvl1pPr>
              <a:defRPr/>
            </a:lvl1pPr>
          </a:lstStyle>
          <a:p>
            <a:pPr>
              <a:defRPr/>
            </a:pPr>
            <a:fld id="{C5DD6F59-CEF9-4D82-BA63-6F4B999A6E49}" type="slidenum">
              <a:rPr lang="en-US"/>
              <a:pPr>
                <a:defRPr/>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132"/>
            <a:ext cx="3008313" cy="1161968"/>
          </a:xfrm>
        </p:spPr>
        <p:txBody>
          <a:bodyPr/>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2"/>
          <p:cNvSpPr>
            <a:spLocks noGrp="1" noChangeArrowheads="1"/>
          </p:cNvSpPr>
          <p:nvPr>
            <p:ph type="dt" sz="half" idx="10"/>
          </p:nvPr>
        </p:nvSpPr>
        <p:spPr>
          <a:xfrm>
            <a:off x="0" y="6565900"/>
            <a:ext cx="1905000" cy="292100"/>
          </a:xfrm>
          <a:prstGeom prst="rect">
            <a:avLst/>
          </a:prstGeom>
          <a:ln/>
        </p:spPr>
        <p:txBody>
          <a:bodyPr/>
          <a:lstStyle>
            <a:lvl1pPr>
              <a:defRPr/>
            </a:lvl1pPr>
          </a:lstStyle>
          <a:p>
            <a:pPr>
              <a:defRPr/>
            </a:pPr>
            <a:endParaRPr lang="en-US"/>
          </a:p>
        </p:txBody>
      </p:sp>
      <p:sp>
        <p:nvSpPr>
          <p:cNvPr id="6" name="Rectangle 23"/>
          <p:cNvSpPr>
            <a:spLocks noGrp="1" noChangeArrowheads="1"/>
          </p:cNvSpPr>
          <p:nvPr>
            <p:ph type="ftr" sz="quarter" idx="11"/>
          </p:nvPr>
        </p:nvSpPr>
        <p:spPr>
          <a:xfrm>
            <a:off x="3314700" y="6565900"/>
            <a:ext cx="2895600" cy="292100"/>
          </a:xfrm>
          <a:prstGeom prst="rect">
            <a:avLst/>
          </a:prstGeom>
          <a:ln/>
        </p:spPr>
        <p:txBody>
          <a:bodyPr/>
          <a:lstStyle>
            <a:lvl1pPr>
              <a:defRPr/>
            </a:lvl1pPr>
          </a:lstStyle>
          <a:p>
            <a:pPr>
              <a:defRPr/>
            </a:pPr>
            <a:endParaRPr lang="en-US"/>
          </a:p>
        </p:txBody>
      </p:sp>
      <p:sp>
        <p:nvSpPr>
          <p:cNvPr id="7" name="Rectangle 24"/>
          <p:cNvSpPr>
            <a:spLocks noGrp="1" noChangeArrowheads="1"/>
          </p:cNvSpPr>
          <p:nvPr>
            <p:ph type="sldNum" sz="quarter" idx="12"/>
          </p:nvPr>
        </p:nvSpPr>
        <p:spPr>
          <a:ln/>
        </p:spPr>
        <p:txBody>
          <a:bodyPr/>
          <a:lstStyle>
            <a:lvl1pPr>
              <a:defRPr/>
            </a:lvl1pPr>
          </a:lstStyle>
          <a:p>
            <a:pPr>
              <a:defRPr/>
            </a:pPr>
            <a:fld id="{C83A485D-E43E-4C92-89D3-8462F29B1819}" type="slidenum">
              <a:rPr lang="en-US"/>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282535"/>
            <a:ext cx="5486400" cy="34450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Rectangle 24"/>
          <p:cNvSpPr>
            <a:spLocks noGrp="1" noChangeArrowheads="1"/>
          </p:cNvSpPr>
          <p:nvPr>
            <p:ph type="sldNum" sz="quarter" idx="12"/>
          </p:nvPr>
        </p:nvSpPr>
        <p:spPr>
          <a:ln/>
        </p:spPr>
        <p:txBody>
          <a:bodyPr/>
          <a:lstStyle>
            <a:lvl1pPr>
              <a:defRPr/>
            </a:lvl1pPr>
          </a:lstStyle>
          <a:p>
            <a:pPr>
              <a:defRPr/>
            </a:pPr>
            <a:fld id="{F9D6815F-DE9E-48E6-BB30-8C1EF87E871D}"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hyperlink" Target="http://elancethemes.com/13/boire-analytics/"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9" name="Rectangle 35"/>
          <p:cNvSpPr>
            <a:spLocks noChangeArrowheads="1"/>
          </p:cNvSpPr>
          <p:nvPr/>
        </p:nvSpPr>
        <p:spPr bwMode="auto">
          <a:xfrm>
            <a:off x="0" y="6372225"/>
            <a:ext cx="9144000" cy="485775"/>
          </a:xfrm>
          <a:prstGeom prst="rect">
            <a:avLst/>
          </a:prstGeom>
          <a:solidFill>
            <a:schemeClr val="bg2">
              <a:lumMod val="50000"/>
            </a:schemeClr>
          </a:solidFill>
          <a:ln w="9525">
            <a:solidFill>
              <a:schemeClr val="bg2">
                <a:lumMod val="50000"/>
              </a:schemeClr>
            </a:solidFill>
            <a:miter lim="800000"/>
            <a:headEnd/>
            <a:tailEnd/>
          </a:ln>
          <a:effectLst/>
        </p:spPr>
        <p:txBody>
          <a:bodyPr wrap="none" anchor="ctr"/>
          <a:lstStyle/>
          <a:p>
            <a:pPr>
              <a:defRPr/>
            </a:pPr>
            <a:endParaRPr lang="en-US"/>
          </a:p>
        </p:txBody>
      </p:sp>
      <p:sp>
        <p:nvSpPr>
          <p:cNvPr id="1034" name="Rectangle 10"/>
          <p:cNvSpPr>
            <a:spLocks noChangeArrowheads="1"/>
          </p:cNvSpPr>
          <p:nvPr/>
        </p:nvSpPr>
        <p:spPr bwMode="auto">
          <a:xfrm>
            <a:off x="914400" y="1828800"/>
            <a:ext cx="8001000" cy="4267200"/>
          </a:xfrm>
          <a:prstGeom prst="rect">
            <a:avLst/>
          </a:prstGeom>
          <a:noFill/>
          <a:ln w="9525">
            <a:noFill/>
            <a:miter lim="800000"/>
            <a:headEnd/>
            <a:tailEnd/>
          </a:ln>
          <a:effectLst/>
        </p:spPr>
        <p:txBody>
          <a:bodyPr/>
          <a:lstStyle/>
          <a:p>
            <a:pPr marL="342900" indent="-342900">
              <a:spcBef>
                <a:spcPct val="20000"/>
              </a:spcBef>
              <a:buFontTx/>
              <a:buChar char="•"/>
              <a:defRPr/>
            </a:pPr>
            <a:endParaRPr lang="en-CA" sz="2000" b="0"/>
          </a:p>
        </p:txBody>
      </p:sp>
      <p:sp>
        <p:nvSpPr>
          <p:cNvPr id="1048" name="Rectangle 24"/>
          <p:cNvSpPr>
            <a:spLocks noGrp="1" noChangeArrowheads="1"/>
          </p:cNvSpPr>
          <p:nvPr>
            <p:ph type="sldNum" sz="quarter" idx="4"/>
          </p:nvPr>
        </p:nvSpPr>
        <p:spPr bwMode="auto">
          <a:xfrm>
            <a:off x="7239000" y="6565900"/>
            <a:ext cx="1905000" cy="2921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bg1"/>
                </a:solidFill>
                <a:latin typeface="Calibri" pitchFamily="34" charset="0"/>
                <a:cs typeface="Calibri" pitchFamily="34" charset="0"/>
              </a:defRPr>
            </a:lvl1pPr>
          </a:lstStyle>
          <a:p>
            <a:pPr>
              <a:defRPr/>
            </a:pPr>
            <a:fld id="{8E772AAD-9348-402A-B8A0-9A86DA2ACEEA}" type="slidenum">
              <a:rPr lang="en-US" smtClean="0"/>
              <a:pPr>
                <a:defRPr/>
              </a:pPr>
              <a:t>‹#›</a:t>
            </a:fld>
            <a:endParaRPr lang="en-US" dirty="0"/>
          </a:p>
        </p:txBody>
      </p:sp>
      <p:sp>
        <p:nvSpPr>
          <p:cNvPr id="1033" name="Rectangle 27"/>
          <p:cNvSpPr>
            <a:spLocks noGrp="1" noChangeArrowheads="1"/>
          </p:cNvSpPr>
          <p:nvPr>
            <p:ph type="body" idx="1"/>
          </p:nvPr>
        </p:nvSpPr>
        <p:spPr bwMode="auto">
          <a:xfrm>
            <a:off x="444843" y="1482811"/>
            <a:ext cx="8365526" cy="476558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 name="Rectangle 20"/>
          <p:cNvSpPr>
            <a:spLocks noGrp="1" noChangeArrowheads="1"/>
          </p:cNvSpPr>
          <p:nvPr>
            <p:ph type="title"/>
          </p:nvPr>
        </p:nvSpPr>
        <p:spPr bwMode="auto">
          <a:xfrm>
            <a:off x="457200" y="222250"/>
            <a:ext cx="7002623" cy="83026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smtClean="0"/>
              <a:t>Click to edit Master title style</a:t>
            </a:r>
          </a:p>
        </p:txBody>
      </p:sp>
      <p:cxnSp>
        <p:nvCxnSpPr>
          <p:cNvPr id="5" name="Straight Connector 4"/>
          <p:cNvCxnSpPr/>
          <p:nvPr userDrawn="1"/>
        </p:nvCxnSpPr>
        <p:spPr bwMode="auto">
          <a:xfrm>
            <a:off x="0" y="1209675"/>
            <a:ext cx="7459823" cy="0"/>
          </a:xfrm>
          <a:prstGeom prst="line">
            <a:avLst/>
          </a:prstGeom>
          <a:solidFill>
            <a:schemeClr val="accent1"/>
          </a:solidFill>
          <a:ln w="76200" cap="flat" cmpd="sng" algn="ctr">
            <a:solidFill>
              <a:srgbClr val="B0327A"/>
            </a:solidFill>
            <a:prstDash val="solid"/>
            <a:round/>
            <a:headEnd type="none" w="med" len="med"/>
            <a:tailEnd type="none" w="med" len="med"/>
          </a:ln>
          <a:effectLst/>
        </p:spPr>
      </p:cxnSp>
      <p:pic>
        <p:nvPicPr>
          <p:cNvPr id="9" name="Picture 8" descr="http://elancethemes.com/13/boire-analytics/assets/images/logo.png">
            <a:hlinkClick r:id="rId20"/>
          </p:cNvPr>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7469746" y="249261"/>
            <a:ext cx="1674254" cy="819686"/>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83662" r:id="rId1"/>
    <p:sldLayoutId id="2147483661" r:id="rId2"/>
    <p:sldLayoutId id="2147483660" r:id="rId3"/>
    <p:sldLayoutId id="2147483659" r:id="rId4"/>
    <p:sldLayoutId id="2147483658" r:id="rId5"/>
    <p:sldLayoutId id="2147483657" r:id="rId6"/>
    <p:sldLayoutId id="2147483656" r:id="rId7"/>
    <p:sldLayoutId id="2147483655" r:id="rId8"/>
    <p:sldLayoutId id="2147483654" r:id="rId9"/>
    <p:sldLayoutId id="2147483653" r:id="rId10"/>
    <p:sldLayoutId id="2147483652" r:id="rId11"/>
    <p:sldLayoutId id="2147483651" r:id="rId12"/>
    <p:sldLayoutId id="2147483650" r:id="rId13"/>
    <p:sldLayoutId id="2147483664" r:id="rId14"/>
    <p:sldLayoutId id="2147483666" r:id="rId15"/>
    <p:sldLayoutId id="2147483667" r:id="rId16"/>
    <p:sldLayoutId id="2147483669" r:id="rId17"/>
    <p:sldLayoutId id="2147483670" r:id="rId18"/>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3200" b="0">
          <a:solidFill>
            <a:schemeClr val="tx2"/>
          </a:solidFill>
          <a:latin typeface="Calibri" pitchFamily="34" charset="0"/>
          <a:ea typeface="+mj-ea"/>
          <a:cs typeface="Calibri" pitchFamily="34" charset="0"/>
        </a:defRPr>
      </a:lvl1pPr>
      <a:lvl2pPr algn="l" rtl="0" eaLnBrk="0" fontAlgn="base" hangingPunct="0">
        <a:spcBef>
          <a:spcPct val="0"/>
        </a:spcBef>
        <a:spcAft>
          <a:spcPct val="0"/>
        </a:spcAft>
        <a:defRPr sz="2600" b="1">
          <a:solidFill>
            <a:schemeClr val="tx2"/>
          </a:solidFill>
          <a:latin typeface="Arial" charset="0"/>
        </a:defRPr>
      </a:lvl2pPr>
      <a:lvl3pPr algn="l" rtl="0" eaLnBrk="0" fontAlgn="base" hangingPunct="0">
        <a:spcBef>
          <a:spcPct val="0"/>
        </a:spcBef>
        <a:spcAft>
          <a:spcPct val="0"/>
        </a:spcAft>
        <a:defRPr sz="2600" b="1">
          <a:solidFill>
            <a:schemeClr val="tx2"/>
          </a:solidFill>
          <a:latin typeface="Arial" charset="0"/>
        </a:defRPr>
      </a:lvl3pPr>
      <a:lvl4pPr algn="l" rtl="0" eaLnBrk="0" fontAlgn="base" hangingPunct="0">
        <a:spcBef>
          <a:spcPct val="0"/>
        </a:spcBef>
        <a:spcAft>
          <a:spcPct val="0"/>
        </a:spcAft>
        <a:defRPr sz="2600" b="1">
          <a:solidFill>
            <a:schemeClr val="tx2"/>
          </a:solidFill>
          <a:latin typeface="Arial" charset="0"/>
        </a:defRPr>
      </a:lvl4pPr>
      <a:lvl5pPr algn="l" rtl="0" eaLnBrk="0" fontAlgn="base" hangingPunct="0">
        <a:spcBef>
          <a:spcPct val="0"/>
        </a:spcBef>
        <a:spcAft>
          <a:spcPct val="0"/>
        </a:spcAft>
        <a:defRPr sz="2600" b="1">
          <a:solidFill>
            <a:schemeClr val="tx2"/>
          </a:solidFill>
          <a:latin typeface="Arial" charset="0"/>
        </a:defRPr>
      </a:lvl5pPr>
      <a:lvl6pPr marL="457200" algn="l" rtl="0" fontAlgn="base">
        <a:spcBef>
          <a:spcPct val="0"/>
        </a:spcBef>
        <a:spcAft>
          <a:spcPct val="0"/>
        </a:spcAft>
        <a:defRPr sz="2600" b="1">
          <a:solidFill>
            <a:schemeClr val="tx2"/>
          </a:solidFill>
          <a:latin typeface="Arial" charset="0"/>
        </a:defRPr>
      </a:lvl6pPr>
      <a:lvl7pPr marL="914400" algn="l" rtl="0" fontAlgn="base">
        <a:spcBef>
          <a:spcPct val="0"/>
        </a:spcBef>
        <a:spcAft>
          <a:spcPct val="0"/>
        </a:spcAft>
        <a:defRPr sz="2600" b="1">
          <a:solidFill>
            <a:schemeClr val="tx2"/>
          </a:solidFill>
          <a:latin typeface="Arial" charset="0"/>
        </a:defRPr>
      </a:lvl7pPr>
      <a:lvl8pPr marL="1371600" algn="l" rtl="0" fontAlgn="base">
        <a:spcBef>
          <a:spcPct val="0"/>
        </a:spcBef>
        <a:spcAft>
          <a:spcPct val="0"/>
        </a:spcAft>
        <a:defRPr sz="2600" b="1">
          <a:solidFill>
            <a:schemeClr val="tx2"/>
          </a:solidFill>
          <a:latin typeface="Arial" charset="0"/>
        </a:defRPr>
      </a:lvl8pPr>
      <a:lvl9pPr marL="1828800" algn="l" rtl="0" fontAlgn="base">
        <a:spcBef>
          <a:spcPct val="0"/>
        </a:spcBef>
        <a:spcAft>
          <a:spcPct val="0"/>
        </a:spcAft>
        <a:defRPr sz="2600" b="1">
          <a:solidFill>
            <a:schemeClr val="tx2"/>
          </a:solidFill>
          <a:latin typeface="Arial" charset="0"/>
        </a:defRPr>
      </a:lvl9pPr>
    </p:titleStyle>
    <p:bodyStyle>
      <a:lvl1pPr marL="228600" indent="-228600" algn="l" rtl="0" eaLnBrk="0" fontAlgn="base" hangingPunct="0">
        <a:spcBef>
          <a:spcPct val="20000"/>
        </a:spcBef>
        <a:spcAft>
          <a:spcPct val="0"/>
        </a:spcAft>
        <a:buChar char="•"/>
        <a:defRPr sz="2400">
          <a:solidFill>
            <a:schemeClr val="bg1">
              <a:lumMod val="50000"/>
            </a:schemeClr>
          </a:solidFill>
          <a:latin typeface="Calibri" pitchFamily="34" charset="0"/>
          <a:ea typeface="+mn-ea"/>
          <a:cs typeface="Calibri" pitchFamily="34" charset="0"/>
        </a:defRPr>
      </a:lvl1pPr>
      <a:lvl2pPr marL="576263" indent="-233363" algn="l" rtl="0" eaLnBrk="0" fontAlgn="base" hangingPunct="0">
        <a:spcBef>
          <a:spcPct val="20000"/>
        </a:spcBef>
        <a:spcAft>
          <a:spcPct val="0"/>
        </a:spcAft>
        <a:buChar char="–"/>
        <a:defRPr sz="2000">
          <a:solidFill>
            <a:schemeClr val="bg1">
              <a:lumMod val="50000"/>
            </a:schemeClr>
          </a:solidFill>
          <a:latin typeface="Calibri" pitchFamily="34" charset="0"/>
          <a:cs typeface="Calibri" pitchFamily="34" charset="0"/>
        </a:defRPr>
      </a:lvl2pPr>
      <a:lvl3pPr marL="914400" indent="-223838" algn="l" rtl="0" eaLnBrk="0" fontAlgn="base" hangingPunct="0">
        <a:spcBef>
          <a:spcPct val="20000"/>
        </a:spcBef>
        <a:spcAft>
          <a:spcPct val="0"/>
        </a:spcAft>
        <a:buChar char="•"/>
        <a:defRPr>
          <a:solidFill>
            <a:schemeClr val="bg1">
              <a:lumMod val="50000"/>
            </a:schemeClr>
          </a:solidFill>
          <a:latin typeface="Calibri" pitchFamily="34" charset="0"/>
          <a:cs typeface="Calibri" pitchFamily="34" charset="0"/>
        </a:defRPr>
      </a:lvl3pPr>
      <a:lvl4pPr marL="1257300" indent="-228600" algn="l" rtl="0" eaLnBrk="0" fontAlgn="base" hangingPunct="0">
        <a:spcBef>
          <a:spcPct val="20000"/>
        </a:spcBef>
        <a:spcAft>
          <a:spcPct val="0"/>
        </a:spcAft>
        <a:buChar char="–"/>
        <a:defRPr sz="1600">
          <a:solidFill>
            <a:schemeClr val="bg1">
              <a:lumMod val="50000"/>
            </a:schemeClr>
          </a:solidFill>
          <a:latin typeface="Calibri" pitchFamily="34" charset="0"/>
          <a:cs typeface="Calibri" pitchFamily="34" charset="0"/>
        </a:defRPr>
      </a:lvl4pPr>
      <a:lvl5pPr marL="1600200" indent="-228600" algn="l" rtl="0" eaLnBrk="0" fontAlgn="base" hangingPunct="0">
        <a:spcBef>
          <a:spcPct val="20000"/>
        </a:spcBef>
        <a:spcAft>
          <a:spcPct val="0"/>
        </a:spcAft>
        <a:buChar char="»"/>
        <a:defRPr sz="1400">
          <a:solidFill>
            <a:schemeClr val="bg1">
              <a:lumMod val="50000"/>
            </a:schemeClr>
          </a:solidFill>
          <a:latin typeface="Calibri" pitchFamily="34" charset="0"/>
          <a:cs typeface="Calibri" pitchFamily="34" charset="0"/>
        </a:defRPr>
      </a:lvl5pPr>
      <a:lvl6pPr marL="2057400" indent="-228600" algn="l" rtl="0" fontAlgn="base">
        <a:spcBef>
          <a:spcPct val="20000"/>
        </a:spcBef>
        <a:spcAft>
          <a:spcPct val="0"/>
        </a:spcAft>
        <a:buChar char="»"/>
        <a:defRPr sz="1600">
          <a:solidFill>
            <a:schemeClr val="tx1"/>
          </a:solidFill>
          <a:latin typeface="+mn-lt"/>
        </a:defRPr>
      </a:lvl6pPr>
      <a:lvl7pPr marL="2514600" indent="-228600" algn="l" rtl="0" fontAlgn="base">
        <a:spcBef>
          <a:spcPct val="20000"/>
        </a:spcBef>
        <a:spcAft>
          <a:spcPct val="0"/>
        </a:spcAft>
        <a:buChar char="»"/>
        <a:defRPr sz="1600">
          <a:solidFill>
            <a:schemeClr val="tx1"/>
          </a:solidFill>
          <a:latin typeface="+mn-lt"/>
        </a:defRPr>
      </a:lvl7pPr>
      <a:lvl8pPr marL="2971800" indent="-228600" algn="l" rtl="0" fontAlgn="base">
        <a:spcBef>
          <a:spcPct val="20000"/>
        </a:spcBef>
        <a:spcAft>
          <a:spcPct val="0"/>
        </a:spcAft>
        <a:buChar char="»"/>
        <a:defRPr sz="1600">
          <a:solidFill>
            <a:schemeClr val="tx1"/>
          </a:solidFill>
          <a:latin typeface="+mn-lt"/>
        </a:defRPr>
      </a:lvl8pPr>
      <a:lvl9pPr marL="34290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hyperlink" Target="https://www.google.ca/url?sa=i&amp;rct=j&amp;q=&amp;esrc=s&amp;source=images&amp;cd=&amp;cad=rja&amp;uact=8&amp;ved=0ahUKEwjg4sWilMvVAhXGr1QKHSzDAHUQjRwIBw&amp;url=https://www.centerlinesolutions.com/service-map-icons/&amp;psig=AFQjCNEuzfj9yAZOh9gEUFlWTikMc_FrWg&amp;ust=1502402674850080" TargetMode="External"/><Relationship Id="rId4" Type="http://schemas.openxmlformats.org/officeDocument/2006/relationships/image" Target="../media/image4.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png"/><Relationship Id="rId1" Type="http://schemas.openxmlformats.org/officeDocument/2006/relationships/slideLayout" Target="../slideLayouts/slideLayout18.xml"/><Relationship Id="rId6" Type="http://schemas.openxmlformats.org/officeDocument/2006/relationships/image" Target="../media/image56.jpeg"/><Relationship Id="rId5" Type="http://schemas.openxmlformats.org/officeDocument/2006/relationships/image" Target="../media/image55.jpeg"/><Relationship Id="rId10" Type="http://schemas.openxmlformats.org/officeDocument/2006/relationships/image" Target="../media/image60.jpeg"/><Relationship Id="rId4" Type="http://schemas.openxmlformats.org/officeDocument/2006/relationships/image" Target="../media/image54.jpeg"/><Relationship Id="rId9" Type="http://schemas.openxmlformats.org/officeDocument/2006/relationships/image" Target="../media/image59.jpeg"/></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2.png"/><Relationship Id="rId1" Type="http://schemas.openxmlformats.org/officeDocument/2006/relationships/slideLayout" Target="../slideLayouts/slideLayout15.xml"/><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 Id="rId9" Type="http://schemas.openxmlformats.org/officeDocument/2006/relationships/image" Target="../media/image7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jpeg"/><Relationship Id="rId7" Type="http://schemas.openxmlformats.org/officeDocument/2006/relationships/image" Target="../media/image68.jpeg"/><Relationship Id="rId12"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76.jpeg"/><Relationship Id="rId11" Type="http://schemas.openxmlformats.org/officeDocument/2006/relationships/image" Target="../media/image78.png"/><Relationship Id="rId5" Type="http://schemas.openxmlformats.org/officeDocument/2006/relationships/image" Target="../media/image75.jpeg"/><Relationship Id="rId10" Type="http://schemas.openxmlformats.org/officeDocument/2006/relationships/image" Target="../media/image77.jpeg"/><Relationship Id="rId4" Type="http://schemas.openxmlformats.org/officeDocument/2006/relationships/image" Target="../media/image65.jpeg"/><Relationship Id="rId9" Type="http://schemas.openxmlformats.org/officeDocument/2006/relationships/image" Target="../media/image70.jpeg"/></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43.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wmf"/><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wmf"/><Relationship Id="rId4" Type="http://schemas.openxmlformats.org/officeDocument/2006/relationships/image" Target="../media/image13.wmf"/><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800" dirty="0" smtClean="0"/>
              <a:t> </a:t>
            </a:r>
            <a:r>
              <a:rPr lang="en-US" sz="4800" b="1" dirty="0" smtClean="0">
                <a:solidFill>
                  <a:schemeClr val="tx1">
                    <a:lumMod val="50000"/>
                    <a:lumOff val="50000"/>
                  </a:schemeClr>
                </a:solidFill>
              </a:rPr>
              <a:t>Data </a:t>
            </a:r>
            <a:r>
              <a:rPr lang="en-CA" sz="4800" b="1" dirty="0" smtClean="0">
                <a:solidFill>
                  <a:schemeClr val="tx1">
                    <a:lumMod val="50000"/>
                    <a:lumOff val="50000"/>
                  </a:schemeClr>
                </a:solidFill>
              </a:rPr>
              <a:t> Science Today Amidst </a:t>
            </a:r>
            <a:r>
              <a:rPr lang="en-CA" sz="4800" b="1" dirty="0">
                <a:solidFill>
                  <a:schemeClr val="tx1">
                    <a:lumMod val="50000"/>
                    <a:lumOff val="50000"/>
                  </a:schemeClr>
                </a:solidFill>
              </a:rPr>
              <a:t>Disruptive </a:t>
            </a:r>
            <a:r>
              <a:rPr lang="en-CA" sz="4800" b="1" dirty="0" smtClean="0">
                <a:solidFill>
                  <a:schemeClr val="tx1">
                    <a:lumMod val="50000"/>
                    <a:lumOff val="50000"/>
                  </a:schemeClr>
                </a:solidFill>
              </a:rPr>
              <a:t>Technologies </a:t>
            </a:r>
            <a:r>
              <a:rPr lang="en-CA" sz="4800" dirty="0"/>
              <a:t/>
            </a:r>
            <a:br>
              <a:rPr lang="en-CA" sz="4800" dirty="0"/>
            </a:br>
            <a:endParaRPr lang="en-US" sz="4800" dirty="0">
              <a:solidFill>
                <a:schemeClr val="accent6">
                  <a:lumMod val="50000"/>
                </a:schemeClr>
              </a:solidFill>
            </a:endParaRPr>
          </a:p>
        </p:txBody>
      </p:sp>
    </p:spTree>
    <p:extLst>
      <p:ext uri="{BB962C8B-B14F-4D97-AF65-F5344CB8AC3E}">
        <p14:creationId xmlns:p14="http://schemas.microsoft.com/office/powerpoint/2010/main" val="1234617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solidFill>
                  <a:schemeClr val="tx1">
                    <a:lumMod val="50000"/>
                    <a:lumOff val="50000"/>
                  </a:schemeClr>
                </a:solidFill>
              </a:rPr>
              <a:t>What are these disruptions? </a:t>
            </a:r>
            <a:endParaRPr lang="en-CA" dirty="0">
              <a:solidFill>
                <a:schemeClr val="tx1">
                  <a:lumMod val="50000"/>
                  <a:lumOff val="50000"/>
                </a:schemeClr>
              </a:solidFill>
            </a:endParaRPr>
          </a:p>
        </p:txBody>
      </p:sp>
      <p:sp>
        <p:nvSpPr>
          <p:cNvPr id="3" name="Content Placeholder 2"/>
          <p:cNvSpPr>
            <a:spLocks noGrp="1"/>
          </p:cNvSpPr>
          <p:nvPr>
            <p:ph idx="1"/>
          </p:nvPr>
        </p:nvSpPr>
        <p:spPr/>
        <p:txBody>
          <a:bodyPr/>
          <a:lstStyle/>
          <a:p>
            <a:r>
              <a:rPr lang="en-CA" dirty="0" smtClean="0"/>
              <a:t>Big Data</a:t>
            </a:r>
          </a:p>
          <a:p>
            <a:endParaRPr lang="en-CA" dirty="0"/>
          </a:p>
          <a:p>
            <a:endParaRPr lang="en-CA" dirty="0" smtClean="0"/>
          </a:p>
          <a:p>
            <a:r>
              <a:rPr lang="en-CA" dirty="0" smtClean="0"/>
              <a:t>Increased Automation of Tools</a:t>
            </a:r>
          </a:p>
          <a:p>
            <a:endParaRPr lang="en-CA" dirty="0"/>
          </a:p>
          <a:p>
            <a:endParaRPr lang="en-CA" dirty="0" smtClean="0"/>
          </a:p>
          <a:p>
            <a:endParaRPr lang="en-CA" dirty="0"/>
          </a:p>
          <a:p>
            <a:endParaRPr lang="en-CA" dirty="0" smtClean="0"/>
          </a:p>
          <a:p>
            <a:r>
              <a:rPr lang="en-CA" dirty="0" smtClean="0"/>
              <a:t>Artificial Intelligence</a:t>
            </a:r>
            <a:endParaRPr lang="en-CA" dirty="0"/>
          </a:p>
        </p:txBody>
      </p:sp>
      <p:sp>
        <p:nvSpPr>
          <p:cNvPr id="4" name="Slide Number Placeholder 3"/>
          <p:cNvSpPr>
            <a:spLocks noGrp="1"/>
          </p:cNvSpPr>
          <p:nvPr>
            <p:ph type="sldNum" sz="quarter" idx="12"/>
          </p:nvPr>
        </p:nvSpPr>
        <p:spPr/>
        <p:txBody>
          <a:bodyPr/>
          <a:lstStyle/>
          <a:p>
            <a:fld id="{14175318-BD12-4E48-815B-3F230439B803}" type="slidenum">
              <a:rPr lang="en-CA" smtClean="0"/>
              <a:t>10</a:t>
            </a:fld>
            <a:endParaRPr lang="en-CA"/>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3566" y="1415926"/>
            <a:ext cx="2722190" cy="113424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2256" y="2591734"/>
            <a:ext cx="3418024" cy="202696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6350" y="4755207"/>
            <a:ext cx="2420471" cy="1613648"/>
          </a:xfrm>
          <a:prstGeom prst="rect">
            <a:avLst/>
          </a:prstGeom>
        </p:spPr>
      </p:pic>
    </p:spTree>
    <p:extLst>
      <p:ext uri="{BB962C8B-B14F-4D97-AF65-F5344CB8AC3E}">
        <p14:creationId xmlns:p14="http://schemas.microsoft.com/office/powerpoint/2010/main" val="414230618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p:txBody>
          <a:bodyPr/>
          <a:lstStyle/>
          <a:p>
            <a:fld id="{14175318-BD12-4E48-815B-3F230439B803}" type="slidenum">
              <a:rPr lang="en-CA" smtClean="0"/>
              <a:pPr/>
              <a:t>11</a:t>
            </a:fld>
            <a:endParaRPr lang="en-CA" dirty="0"/>
          </a:p>
        </p:txBody>
      </p:sp>
      <p:sp>
        <p:nvSpPr>
          <p:cNvPr id="5" name="Right Arrow 4"/>
          <p:cNvSpPr/>
          <p:nvPr/>
        </p:nvSpPr>
        <p:spPr>
          <a:xfrm>
            <a:off x="1221451" y="5319453"/>
            <a:ext cx="7140497" cy="34289"/>
          </a:xfrm>
          <a:prstGeom prst="rightArrow">
            <a:avLst/>
          </a:prstGeom>
          <a:ln>
            <a:solidFill>
              <a:srgbClr val="582C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Box 2"/>
          <p:cNvSpPr txBox="1"/>
          <p:nvPr/>
        </p:nvSpPr>
        <p:spPr>
          <a:xfrm>
            <a:off x="3285409" y="5192984"/>
            <a:ext cx="867335" cy="300082"/>
          </a:xfrm>
          <a:prstGeom prst="rect">
            <a:avLst/>
          </a:prstGeom>
          <a:solidFill>
            <a:schemeClr val="bg1"/>
          </a:solidFill>
        </p:spPr>
        <p:txBody>
          <a:bodyPr wrap="square" rtlCol="0">
            <a:spAutoFit/>
          </a:bodyPr>
          <a:lstStyle/>
          <a:p>
            <a:r>
              <a:rPr lang="en-US" sz="1350" dirty="0">
                <a:solidFill>
                  <a:schemeClr val="bg1">
                    <a:lumMod val="50000"/>
                  </a:schemeClr>
                </a:solidFill>
              </a:rPr>
              <a:t>2011</a:t>
            </a:r>
          </a:p>
        </p:txBody>
      </p:sp>
      <p:sp>
        <p:nvSpPr>
          <p:cNvPr id="9" name="TextBox 8"/>
          <p:cNvSpPr txBox="1"/>
          <p:nvPr/>
        </p:nvSpPr>
        <p:spPr>
          <a:xfrm>
            <a:off x="799815" y="5180953"/>
            <a:ext cx="867335" cy="300082"/>
          </a:xfrm>
          <a:prstGeom prst="rect">
            <a:avLst/>
          </a:prstGeom>
          <a:solidFill>
            <a:schemeClr val="bg1"/>
          </a:solidFill>
        </p:spPr>
        <p:txBody>
          <a:bodyPr wrap="square" rtlCol="0">
            <a:spAutoFit/>
          </a:bodyPr>
          <a:lstStyle/>
          <a:p>
            <a:r>
              <a:rPr lang="en-US" sz="1350" dirty="0">
                <a:solidFill>
                  <a:schemeClr val="bg1">
                    <a:lumMod val="50000"/>
                  </a:schemeClr>
                </a:solidFill>
              </a:rPr>
              <a:t>2006</a:t>
            </a:r>
          </a:p>
        </p:txBody>
      </p:sp>
      <p:sp>
        <p:nvSpPr>
          <p:cNvPr id="11" name="TextBox 10"/>
          <p:cNvSpPr txBox="1"/>
          <p:nvPr/>
        </p:nvSpPr>
        <p:spPr>
          <a:xfrm>
            <a:off x="6183646" y="5192984"/>
            <a:ext cx="867335" cy="300082"/>
          </a:xfrm>
          <a:prstGeom prst="rect">
            <a:avLst/>
          </a:prstGeom>
          <a:solidFill>
            <a:schemeClr val="bg1"/>
          </a:solidFill>
        </p:spPr>
        <p:txBody>
          <a:bodyPr wrap="square" rtlCol="0">
            <a:spAutoFit/>
          </a:bodyPr>
          <a:lstStyle/>
          <a:p>
            <a:r>
              <a:rPr lang="en-US" sz="1350" dirty="0">
                <a:solidFill>
                  <a:schemeClr val="bg1">
                    <a:lumMod val="50000"/>
                  </a:schemeClr>
                </a:solidFill>
              </a:rPr>
              <a:t>2017</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170" y="2087719"/>
            <a:ext cx="2563610" cy="3093235"/>
          </a:xfrm>
          <a:prstGeom prst="rect">
            <a:avLst/>
          </a:prstGeom>
          <a:ln>
            <a:solidFill>
              <a:schemeClr val="accent1"/>
            </a:solidFill>
          </a:ln>
        </p:spPr>
      </p:pic>
      <p:pic>
        <p:nvPicPr>
          <p:cNvPr id="7" name="Picture 2" descr="Cover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417" y="2051991"/>
            <a:ext cx="2143125" cy="3128963"/>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7170" name="Picture 2" descr="Image result for data is the new oil economi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3646" y="2087718"/>
            <a:ext cx="2352270" cy="3093235"/>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a:spLocks noGrp="1"/>
          </p:cNvSpPr>
          <p:nvPr>
            <p:ph type="title"/>
          </p:nvPr>
        </p:nvSpPr>
        <p:spPr>
          <a:xfrm>
            <a:off x="44439" y="406859"/>
            <a:ext cx="7644894" cy="567906"/>
          </a:xfrm>
        </p:spPr>
        <p:txBody>
          <a:bodyPr>
            <a:normAutofit fontScale="90000"/>
          </a:bodyPr>
          <a:lstStyle/>
          <a:p>
            <a:r>
              <a:rPr lang="en-CA" dirty="0">
                <a:solidFill>
                  <a:schemeClr val="tx1">
                    <a:lumMod val="50000"/>
                    <a:lumOff val="50000"/>
                  </a:schemeClr>
                </a:solidFill>
              </a:rPr>
              <a:t>Big Data</a:t>
            </a:r>
            <a:br>
              <a:rPr lang="en-CA" dirty="0">
                <a:solidFill>
                  <a:schemeClr val="tx1">
                    <a:lumMod val="50000"/>
                    <a:lumOff val="50000"/>
                  </a:schemeClr>
                </a:solidFill>
              </a:rPr>
            </a:br>
            <a:endParaRPr lang="en-CA" dirty="0">
              <a:solidFill>
                <a:schemeClr val="tx1">
                  <a:lumMod val="50000"/>
                  <a:lumOff val="50000"/>
                </a:schemeClr>
              </a:solidFill>
              <a:latin typeface="Bebas Neue Regular" panose="00000500000000000000" pitchFamily="2" charset="0"/>
            </a:endParaRPr>
          </a:p>
        </p:txBody>
      </p:sp>
      <p:sp>
        <p:nvSpPr>
          <p:cNvPr id="4" name="TextBox 3"/>
          <p:cNvSpPr txBox="1"/>
          <p:nvPr/>
        </p:nvSpPr>
        <p:spPr>
          <a:xfrm>
            <a:off x="1065144" y="1167135"/>
            <a:ext cx="5307863" cy="584775"/>
          </a:xfrm>
          <a:prstGeom prst="rect">
            <a:avLst/>
          </a:prstGeom>
          <a:noFill/>
        </p:spPr>
        <p:txBody>
          <a:bodyPr wrap="none" rtlCol="0">
            <a:spAutoFit/>
          </a:bodyPr>
          <a:lstStyle/>
          <a:p>
            <a:r>
              <a:rPr lang="en-CA" sz="3200" dirty="0">
                <a:solidFill>
                  <a:schemeClr val="tx1">
                    <a:lumMod val="50000"/>
                    <a:lumOff val="50000"/>
                  </a:schemeClr>
                </a:solidFill>
                <a:latin typeface="Bebas Neue Regular" panose="00000500000000000000" pitchFamily="2" charset="0"/>
              </a:rPr>
              <a:t>Lots of books, white papers and press</a:t>
            </a:r>
            <a:endParaRPr lang="en-CA" sz="3200" dirty="0">
              <a:solidFill>
                <a:schemeClr val="tx1">
                  <a:lumMod val="50000"/>
                  <a:lumOff val="50000"/>
                </a:schemeClr>
              </a:solidFill>
            </a:endParaRPr>
          </a:p>
        </p:txBody>
      </p:sp>
    </p:spTree>
    <p:extLst>
      <p:ext uri="{BB962C8B-B14F-4D97-AF65-F5344CB8AC3E}">
        <p14:creationId xmlns:p14="http://schemas.microsoft.com/office/powerpoint/2010/main" val="40891559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4CA861E-F2DD-4111-B711-19D272733BDC}" type="slidenum">
              <a:rPr lang="en-US" smtClean="0">
                <a:solidFill>
                  <a:srgbClr val="FFFFFF"/>
                </a:solidFill>
              </a:rPr>
              <a:pPr>
                <a:defRPr/>
              </a:pPr>
              <a:t>12</a:t>
            </a:fld>
            <a:endParaRPr lang="en-US">
              <a:solidFill>
                <a:srgbClr val="FFFFFF"/>
              </a:solidFill>
            </a:endParaRPr>
          </a:p>
        </p:txBody>
      </p:sp>
      <p:pic>
        <p:nvPicPr>
          <p:cNvPr id="614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0389" t="5071" r="10389" b="5338"/>
          <a:stretch/>
        </p:blipFill>
        <p:spPr bwMode="auto">
          <a:xfrm>
            <a:off x="-13809" y="1385047"/>
            <a:ext cx="5345899" cy="4644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Group 16"/>
          <p:cNvGrpSpPr/>
          <p:nvPr/>
        </p:nvGrpSpPr>
        <p:grpSpPr>
          <a:xfrm>
            <a:off x="6207106" y="2686861"/>
            <a:ext cx="2936894" cy="1005904"/>
            <a:chOff x="6158501" y="1943687"/>
            <a:chExt cx="5221144" cy="1788274"/>
          </a:xfrm>
        </p:grpSpPr>
        <p:sp>
          <p:nvSpPr>
            <p:cNvPr id="6" name="TextBox 5"/>
            <p:cNvSpPr txBox="1"/>
            <p:nvPr/>
          </p:nvSpPr>
          <p:spPr>
            <a:xfrm>
              <a:off x="6158501" y="1943687"/>
              <a:ext cx="5221144" cy="1025922"/>
            </a:xfrm>
            <a:prstGeom prst="rect">
              <a:avLst/>
            </a:prstGeom>
            <a:noFill/>
          </p:spPr>
          <p:txBody>
            <a:bodyPr wrap="none" rtlCol="0">
              <a:spAutoFit/>
            </a:bodyPr>
            <a:lstStyle/>
            <a:p>
              <a:pPr algn="ctr"/>
              <a:r>
                <a:rPr lang="en-US" sz="1575" dirty="0">
                  <a:solidFill>
                    <a:srgbClr val="595959"/>
                  </a:solidFill>
                  <a:latin typeface="Calibri" panose="020F0502020204030204" pitchFamily="34" charset="0"/>
                </a:rPr>
                <a:t>What does this really mean for </a:t>
              </a:r>
            </a:p>
            <a:p>
              <a:pPr algn="ctr"/>
              <a:r>
                <a:rPr lang="en-US" sz="1575" dirty="0">
                  <a:solidFill>
                    <a:srgbClr val="595959"/>
                  </a:solidFill>
                  <a:latin typeface="Calibri" panose="020F0502020204030204" pitchFamily="34" charset="0"/>
                </a:rPr>
                <a:t>predictive analytics practitioners?</a:t>
              </a:r>
            </a:p>
          </p:txBody>
        </p:sp>
        <p:sp>
          <p:nvSpPr>
            <p:cNvPr id="8" name="TextBox 7"/>
            <p:cNvSpPr txBox="1"/>
            <p:nvPr/>
          </p:nvSpPr>
          <p:spPr>
            <a:xfrm>
              <a:off x="7270456" y="2890706"/>
              <a:ext cx="3141943" cy="841255"/>
            </a:xfrm>
            <a:prstGeom prst="rect">
              <a:avLst/>
            </a:prstGeom>
            <a:noFill/>
          </p:spPr>
          <p:txBody>
            <a:bodyPr wrap="none" rtlCol="0">
              <a:spAutoFit/>
            </a:bodyPr>
            <a:lstStyle/>
            <a:p>
              <a:r>
                <a:rPr lang="en-US" sz="2475" b="1" dirty="0">
                  <a:solidFill>
                    <a:srgbClr val="582C83"/>
                  </a:solidFill>
                  <a:latin typeface="Calibri" panose="020F0502020204030204" pitchFamily="34" charset="0"/>
                </a:rPr>
                <a:t>MORE DATA</a:t>
              </a:r>
            </a:p>
          </p:txBody>
        </p:sp>
      </p:grpSp>
      <p:sp>
        <p:nvSpPr>
          <p:cNvPr id="10" name="Title 2"/>
          <p:cNvSpPr>
            <a:spLocks noGrp="1"/>
          </p:cNvSpPr>
          <p:nvPr>
            <p:ph type="title"/>
          </p:nvPr>
        </p:nvSpPr>
        <p:spPr>
          <a:xfrm>
            <a:off x="167190" y="1073219"/>
            <a:ext cx="5247408" cy="467023"/>
          </a:xfrm>
        </p:spPr>
        <p:txBody>
          <a:bodyPr>
            <a:noAutofit/>
          </a:bodyPr>
          <a:lstStyle/>
          <a:p>
            <a:r>
              <a:rPr lang="en-CA" sz="4400" dirty="0">
                <a:solidFill>
                  <a:schemeClr val="tx1">
                    <a:lumMod val="50000"/>
                    <a:lumOff val="50000"/>
                  </a:schemeClr>
                </a:solidFill>
              </a:rPr>
              <a:t>Big Data</a:t>
            </a:r>
            <a:br>
              <a:rPr lang="en-CA" sz="4400" dirty="0">
                <a:solidFill>
                  <a:schemeClr val="tx1">
                    <a:lumMod val="50000"/>
                    <a:lumOff val="50000"/>
                  </a:schemeClr>
                </a:solidFill>
              </a:rPr>
            </a:br>
            <a:endParaRPr lang="en-US" sz="4400" dirty="0">
              <a:solidFill>
                <a:schemeClr val="tx1">
                  <a:lumMod val="50000"/>
                  <a:lumOff val="50000"/>
                </a:schemeClr>
              </a:solidFill>
            </a:endParaRPr>
          </a:p>
        </p:txBody>
      </p:sp>
      <p:grpSp>
        <p:nvGrpSpPr>
          <p:cNvPr id="16" name="Group 15"/>
          <p:cNvGrpSpPr/>
          <p:nvPr/>
        </p:nvGrpSpPr>
        <p:grpSpPr>
          <a:xfrm>
            <a:off x="5426698" y="2361170"/>
            <a:ext cx="685800" cy="2149105"/>
            <a:chOff x="5486400" y="1524000"/>
            <a:chExt cx="1219200" cy="3820630"/>
          </a:xfrm>
        </p:grpSpPr>
        <p:sp>
          <p:nvSpPr>
            <p:cNvPr id="11" name="Isosceles Triangle 10"/>
            <p:cNvSpPr/>
            <p:nvPr/>
          </p:nvSpPr>
          <p:spPr bwMode="auto">
            <a:xfrm rot="5400000">
              <a:off x="4305300" y="2809597"/>
              <a:ext cx="3581400" cy="1219200"/>
            </a:xfrm>
            <a:prstGeom prst="triangle">
              <a:avLst/>
            </a:prstGeom>
            <a:noFill/>
            <a:ln w="38100" cap="flat" cmpd="sng" algn="ctr">
              <a:solidFill>
                <a:srgbClr val="A5BB29"/>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defTabSz="514350" fontAlgn="base">
                <a:spcBef>
                  <a:spcPct val="0"/>
                </a:spcBef>
                <a:spcAft>
                  <a:spcPct val="0"/>
                </a:spcAft>
              </a:pPr>
              <a:endParaRPr lang="en-US" sz="1350" b="1">
                <a:latin typeface="Times New Roman" pitchFamily="18" charset="0"/>
              </a:endParaRPr>
            </a:p>
          </p:txBody>
        </p:sp>
        <p:cxnSp>
          <p:nvCxnSpPr>
            <p:cNvPr id="13" name="Straight Connector 12"/>
            <p:cNvCxnSpPr/>
            <p:nvPr/>
          </p:nvCxnSpPr>
          <p:spPr bwMode="auto">
            <a:xfrm>
              <a:off x="5486400" y="1524000"/>
              <a:ext cx="0" cy="3820630"/>
            </a:xfrm>
            <a:prstGeom prst="line">
              <a:avLst/>
            </a:prstGeom>
            <a:solidFill>
              <a:schemeClr val="accent1"/>
            </a:solidFill>
            <a:ln w="44450" cap="flat" cmpd="sng" algn="ctr">
              <a:solidFill>
                <a:schemeClr val="bg1"/>
              </a:solidFill>
              <a:prstDash val="solid"/>
              <a:round/>
              <a:headEnd type="none" w="med" len="med"/>
              <a:tailEnd type="none" w="med" len="med"/>
            </a:ln>
            <a:effectLst/>
          </p:spPr>
        </p:cxnSp>
      </p:grpSp>
    </p:spTree>
    <p:extLst>
      <p:ext uri="{BB962C8B-B14F-4D97-AF65-F5344CB8AC3E}">
        <p14:creationId xmlns:p14="http://schemas.microsoft.com/office/powerpoint/2010/main" val="2405940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p:txBody>
          <a:bodyPr/>
          <a:lstStyle/>
          <a:p>
            <a:fld id="{14175318-BD12-4E48-815B-3F230439B803}" type="slidenum">
              <a:rPr lang="en-CA" smtClean="0">
                <a:solidFill>
                  <a:prstClr val="white"/>
                </a:solidFill>
              </a:rPr>
              <a:pPr/>
              <a:t>13</a:t>
            </a:fld>
            <a:endParaRPr lang="en-CA" dirty="0">
              <a:solidFill>
                <a:prstClr val="white"/>
              </a:solidFill>
            </a:endParaRPr>
          </a:p>
        </p:txBody>
      </p:sp>
      <p:sp>
        <p:nvSpPr>
          <p:cNvPr id="5" name="Title 7"/>
          <p:cNvSpPr>
            <a:spLocks noGrp="1"/>
          </p:cNvSpPr>
          <p:nvPr>
            <p:ph type="title"/>
          </p:nvPr>
        </p:nvSpPr>
        <p:spPr>
          <a:xfrm>
            <a:off x="335482" y="45859"/>
            <a:ext cx="5739359" cy="630563"/>
          </a:xfrm>
        </p:spPr>
        <p:txBody>
          <a:bodyPr anchor="t">
            <a:normAutofit fontScale="90000"/>
          </a:bodyPr>
          <a:lstStyle/>
          <a:p>
            <a:r>
              <a:rPr lang="en-CA" dirty="0" smtClean="0">
                <a:solidFill>
                  <a:schemeClr val="tx1">
                    <a:lumMod val="50000"/>
                    <a:lumOff val="50000"/>
                  </a:schemeClr>
                </a:solidFill>
              </a:rPr>
              <a:t>Big Data :Hype to productivity (early maturity)</a:t>
            </a:r>
            <a:endParaRPr lang="en-CA" dirty="0">
              <a:solidFill>
                <a:schemeClr val="tx1">
                  <a:lumMod val="50000"/>
                  <a:lumOff val="50000"/>
                </a:schemeClr>
              </a:solidFill>
            </a:endParaRPr>
          </a:p>
        </p:txBody>
      </p:sp>
      <p:sp>
        <p:nvSpPr>
          <p:cNvPr id="3" name="TextBox 2"/>
          <p:cNvSpPr txBox="1"/>
          <p:nvPr/>
        </p:nvSpPr>
        <p:spPr>
          <a:xfrm>
            <a:off x="284172" y="5425269"/>
            <a:ext cx="3818883" cy="207749"/>
          </a:xfrm>
          <a:prstGeom prst="rect">
            <a:avLst/>
          </a:prstGeom>
          <a:noFill/>
        </p:spPr>
        <p:txBody>
          <a:bodyPr wrap="square" rtlCol="0">
            <a:spAutoFit/>
          </a:bodyPr>
          <a:lstStyle/>
          <a:p>
            <a:r>
              <a:rPr lang="en-US" sz="750" dirty="0">
                <a:solidFill>
                  <a:prstClr val="black"/>
                </a:solidFill>
              </a:rPr>
              <a:t>Source: Gartner, Hype Cycle for Business Intelligence and Analytics 2015</a:t>
            </a:r>
          </a:p>
        </p:txBody>
      </p:sp>
      <p:cxnSp>
        <p:nvCxnSpPr>
          <p:cNvPr id="24" name="Straight Connector 23"/>
          <p:cNvCxnSpPr/>
          <p:nvPr/>
        </p:nvCxnSpPr>
        <p:spPr>
          <a:xfrm>
            <a:off x="238891" y="5303834"/>
            <a:ext cx="620117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37280" y="4906198"/>
            <a:ext cx="620117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35482" y="4917467"/>
            <a:ext cx="1014212" cy="415498"/>
          </a:xfrm>
          <a:prstGeom prst="rect">
            <a:avLst/>
          </a:prstGeom>
          <a:noFill/>
        </p:spPr>
        <p:txBody>
          <a:bodyPr wrap="square" rtlCol="0">
            <a:spAutoFit/>
          </a:bodyPr>
          <a:lstStyle/>
          <a:p>
            <a:pPr algn="ctr"/>
            <a:r>
              <a:rPr lang="en-US" sz="1050" b="1" dirty="0">
                <a:solidFill>
                  <a:prstClr val="black"/>
                </a:solidFill>
              </a:rPr>
              <a:t>Innovation Trigger</a:t>
            </a:r>
          </a:p>
        </p:txBody>
      </p:sp>
      <p:sp>
        <p:nvSpPr>
          <p:cNvPr id="28" name="TextBox 27"/>
          <p:cNvSpPr txBox="1"/>
          <p:nvPr/>
        </p:nvSpPr>
        <p:spPr>
          <a:xfrm>
            <a:off x="1386720" y="4925515"/>
            <a:ext cx="1149445" cy="415498"/>
          </a:xfrm>
          <a:prstGeom prst="rect">
            <a:avLst/>
          </a:prstGeom>
          <a:noFill/>
        </p:spPr>
        <p:txBody>
          <a:bodyPr wrap="square" rtlCol="0">
            <a:spAutoFit/>
          </a:bodyPr>
          <a:lstStyle/>
          <a:p>
            <a:pPr algn="ctr"/>
            <a:r>
              <a:rPr lang="en-US" sz="1050" b="1" dirty="0">
                <a:solidFill>
                  <a:prstClr val="black"/>
                </a:solidFill>
              </a:rPr>
              <a:t>Peak of Inflated</a:t>
            </a:r>
            <a:br>
              <a:rPr lang="en-US" sz="1050" b="1" dirty="0">
                <a:solidFill>
                  <a:prstClr val="black"/>
                </a:solidFill>
              </a:rPr>
            </a:br>
            <a:r>
              <a:rPr lang="en-US" sz="1050" b="1" dirty="0">
                <a:solidFill>
                  <a:prstClr val="black"/>
                </a:solidFill>
              </a:rPr>
              <a:t>Expectations</a:t>
            </a:r>
          </a:p>
        </p:txBody>
      </p:sp>
      <p:sp>
        <p:nvSpPr>
          <p:cNvPr id="29" name="TextBox 28"/>
          <p:cNvSpPr txBox="1"/>
          <p:nvPr/>
        </p:nvSpPr>
        <p:spPr>
          <a:xfrm>
            <a:off x="2536164" y="4915856"/>
            <a:ext cx="1224908" cy="415498"/>
          </a:xfrm>
          <a:prstGeom prst="rect">
            <a:avLst/>
          </a:prstGeom>
          <a:noFill/>
        </p:spPr>
        <p:txBody>
          <a:bodyPr wrap="square" rtlCol="0">
            <a:spAutoFit/>
          </a:bodyPr>
          <a:lstStyle/>
          <a:p>
            <a:pPr algn="ctr"/>
            <a:r>
              <a:rPr lang="en-US" sz="1050" b="1" dirty="0">
                <a:solidFill>
                  <a:prstClr val="black"/>
                </a:solidFill>
              </a:rPr>
              <a:t>Trough of </a:t>
            </a:r>
            <a:br>
              <a:rPr lang="en-US" sz="1050" b="1" dirty="0">
                <a:solidFill>
                  <a:prstClr val="black"/>
                </a:solidFill>
              </a:rPr>
            </a:br>
            <a:r>
              <a:rPr lang="en-US" sz="1050" b="1" dirty="0">
                <a:solidFill>
                  <a:prstClr val="black"/>
                </a:solidFill>
              </a:rPr>
              <a:t>Disillusionment</a:t>
            </a:r>
          </a:p>
        </p:txBody>
      </p:sp>
      <p:sp>
        <p:nvSpPr>
          <p:cNvPr id="30" name="TextBox 29"/>
          <p:cNvSpPr txBox="1"/>
          <p:nvPr/>
        </p:nvSpPr>
        <p:spPr>
          <a:xfrm>
            <a:off x="3848200" y="4914245"/>
            <a:ext cx="1113458" cy="415498"/>
          </a:xfrm>
          <a:prstGeom prst="rect">
            <a:avLst/>
          </a:prstGeom>
          <a:noFill/>
        </p:spPr>
        <p:txBody>
          <a:bodyPr wrap="square" rtlCol="0">
            <a:spAutoFit/>
          </a:bodyPr>
          <a:lstStyle/>
          <a:p>
            <a:pPr algn="ctr"/>
            <a:r>
              <a:rPr lang="en-US" sz="1050" b="1" dirty="0">
                <a:solidFill>
                  <a:prstClr val="black"/>
                </a:solidFill>
              </a:rPr>
              <a:t>Slope of</a:t>
            </a:r>
            <a:br>
              <a:rPr lang="en-US" sz="1050" b="1" dirty="0">
                <a:solidFill>
                  <a:prstClr val="black"/>
                </a:solidFill>
              </a:rPr>
            </a:br>
            <a:r>
              <a:rPr lang="en-US" sz="1050" b="1" dirty="0">
                <a:solidFill>
                  <a:prstClr val="black"/>
                </a:solidFill>
              </a:rPr>
              <a:t>Enlightenment</a:t>
            </a:r>
          </a:p>
        </p:txBody>
      </p:sp>
      <p:sp>
        <p:nvSpPr>
          <p:cNvPr id="31" name="TextBox 30"/>
          <p:cNvSpPr txBox="1"/>
          <p:nvPr/>
        </p:nvSpPr>
        <p:spPr>
          <a:xfrm>
            <a:off x="5123212" y="4914245"/>
            <a:ext cx="1014212" cy="415498"/>
          </a:xfrm>
          <a:prstGeom prst="rect">
            <a:avLst/>
          </a:prstGeom>
          <a:noFill/>
        </p:spPr>
        <p:txBody>
          <a:bodyPr wrap="square" rtlCol="0">
            <a:spAutoFit/>
          </a:bodyPr>
          <a:lstStyle/>
          <a:p>
            <a:pPr algn="ctr"/>
            <a:r>
              <a:rPr lang="en-US" sz="1050" b="1" dirty="0">
                <a:solidFill>
                  <a:prstClr val="black"/>
                </a:solidFill>
              </a:rPr>
              <a:t>Plateau of Productivity</a:t>
            </a:r>
          </a:p>
        </p:txBody>
      </p:sp>
      <p:cxnSp>
        <p:nvCxnSpPr>
          <p:cNvPr id="32" name="Straight Connector 31"/>
          <p:cNvCxnSpPr/>
          <p:nvPr/>
        </p:nvCxnSpPr>
        <p:spPr>
          <a:xfrm flipH="1">
            <a:off x="228600" y="1632798"/>
            <a:ext cx="8679" cy="3675515"/>
          </a:xfrm>
          <a:prstGeom prst="line">
            <a:avLst/>
          </a:prstGeom>
          <a:ln>
            <a:solidFill>
              <a:srgbClr val="7030A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Freeform 32"/>
          <p:cNvSpPr/>
          <p:nvPr/>
        </p:nvSpPr>
        <p:spPr>
          <a:xfrm>
            <a:off x="409537" y="1918963"/>
            <a:ext cx="5665304" cy="2794964"/>
          </a:xfrm>
          <a:custGeom>
            <a:avLst/>
            <a:gdLst>
              <a:gd name="connsiteX0" fmla="*/ 0 w 7553739"/>
              <a:gd name="connsiteY0" fmla="*/ 3726618 h 3726618"/>
              <a:gd name="connsiteX1" fmla="*/ 1060174 w 7553739"/>
              <a:gd name="connsiteY1" fmla="*/ 2361644 h 3726618"/>
              <a:gd name="connsiteX2" fmla="*/ 1696278 w 7553739"/>
              <a:gd name="connsiteY2" fmla="*/ 307557 h 3726618"/>
              <a:gd name="connsiteX3" fmla="*/ 2266122 w 7553739"/>
              <a:gd name="connsiteY3" fmla="*/ 307557 h 3726618"/>
              <a:gd name="connsiteX4" fmla="*/ 3114261 w 7553739"/>
              <a:gd name="connsiteY4" fmla="*/ 3143522 h 3726618"/>
              <a:gd name="connsiteX5" fmla="*/ 4505739 w 7553739"/>
              <a:gd name="connsiteY5" fmla="*/ 2891731 h 3726618"/>
              <a:gd name="connsiteX6" fmla="*/ 7553739 w 7553739"/>
              <a:gd name="connsiteY6" fmla="*/ 2056844 h 372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739" h="3726618">
                <a:moveTo>
                  <a:pt x="0" y="3726618"/>
                </a:moveTo>
                <a:cubicBezTo>
                  <a:pt x="388730" y="3329052"/>
                  <a:pt x="777461" y="2931487"/>
                  <a:pt x="1060174" y="2361644"/>
                </a:cubicBezTo>
                <a:cubicBezTo>
                  <a:pt x="1342887" y="1791801"/>
                  <a:pt x="1495287" y="649905"/>
                  <a:pt x="1696278" y="307557"/>
                </a:cubicBezTo>
                <a:cubicBezTo>
                  <a:pt x="1897269" y="-34791"/>
                  <a:pt x="2029792" y="-165104"/>
                  <a:pt x="2266122" y="307557"/>
                </a:cubicBezTo>
                <a:cubicBezTo>
                  <a:pt x="2502452" y="780218"/>
                  <a:pt x="2740992" y="2712826"/>
                  <a:pt x="3114261" y="3143522"/>
                </a:cubicBezTo>
                <a:cubicBezTo>
                  <a:pt x="3487530" y="3574218"/>
                  <a:pt x="3765826" y="3072844"/>
                  <a:pt x="4505739" y="2891731"/>
                </a:cubicBezTo>
                <a:cubicBezTo>
                  <a:pt x="5245652" y="2710618"/>
                  <a:pt x="6399695" y="2383731"/>
                  <a:pt x="7553739" y="2056844"/>
                </a:cubicBezTo>
              </a:path>
            </a:pathLst>
          </a:cu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4" name="Oval 33"/>
          <p:cNvSpPr/>
          <p:nvPr/>
        </p:nvSpPr>
        <p:spPr>
          <a:xfrm>
            <a:off x="2417238" y="3481474"/>
            <a:ext cx="69575" cy="695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5" name="Oval 34"/>
          <p:cNvSpPr/>
          <p:nvPr/>
        </p:nvSpPr>
        <p:spPr>
          <a:xfrm>
            <a:off x="2124039" y="2263932"/>
            <a:ext cx="69575" cy="695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6" name="Oval 35"/>
          <p:cNvSpPr/>
          <p:nvPr/>
        </p:nvSpPr>
        <p:spPr>
          <a:xfrm>
            <a:off x="1766224" y="1945881"/>
            <a:ext cx="69575" cy="695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7" name="Oval 36"/>
          <p:cNvSpPr/>
          <p:nvPr/>
        </p:nvSpPr>
        <p:spPr>
          <a:xfrm>
            <a:off x="1557500" y="2343447"/>
            <a:ext cx="69575" cy="695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8" name="Oval 37"/>
          <p:cNvSpPr/>
          <p:nvPr/>
        </p:nvSpPr>
        <p:spPr>
          <a:xfrm>
            <a:off x="1239453" y="3466567"/>
            <a:ext cx="69575" cy="695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9" name="TextBox 38"/>
          <p:cNvSpPr txBox="1"/>
          <p:nvPr/>
        </p:nvSpPr>
        <p:spPr>
          <a:xfrm>
            <a:off x="2658620" y="3338065"/>
            <a:ext cx="664028" cy="300082"/>
          </a:xfrm>
          <a:prstGeom prst="rect">
            <a:avLst/>
          </a:prstGeom>
          <a:noFill/>
        </p:spPr>
        <p:txBody>
          <a:bodyPr wrap="square" rtlCol="0">
            <a:spAutoFit/>
          </a:bodyPr>
          <a:lstStyle/>
          <a:p>
            <a:r>
              <a:rPr lang="en-US" sz="1350" b="1" dirty="0">
                <a:solidFill>
                  <a:prstClr val="black"/>
                </a:solidFill>
              </a:rPr>
              <a:t>2015</a:t>
            </a:r>
          </a:p>
        </p:txBody>
      </p:sp>
      <p:sp>
        <p:nvSpPr>
          <p:cNvPr id="40" name="TextBox 39"/>
          <p:cNvSpPr txBox="1"/>
          <p:nvPr/>
        </p:nvSpPr>
        <p:spPr>
          <a:xfrm>
            <a:off x="2266026" y="2140401"/>
            <a:ext cx="664028" cy="300082"/>
          </a:xfrm>
          <a:prstGeom prst="rect">
            <a:avLst/>
          </a:prstGeom>
          <a:noFill/>
        </p:spPr>
        <p:txBody>
          <a:bodyPr wrap="square" rtlCol="0">
            <a:spAutoFit/>
          </a:bodyPr>
          <a:lstStyle/>
          <a:p>
            <a:r>
              <a:rPr lang="en-US" sz="1350" b="1" dirty="0">
                <a:solidFill>
                  <a:prstClr val="black"/>
                </a:solidFill>
              </a:rPr>
              <a:t>2014</a:t>
            </a:r>
          </a:p>
        </p:txBody>
      </p:sp>
      <p:sp>
        <p:nvSpPr>
          <p:cNvPr id="41" name="TextBox 40"/>
          <p:cNvSpPr txBox="1"/>
          <p:nvPr/>
        </p:nvSpPr>
        <p:spPr>
          <a:xfrm>
            <a:off x="1282051" y="1693139"/>
            <a:ext cx="664028" cy="300082"/>
          </a:xfrm>
          <a:prstGeom prst="rect">
            <a:avLst/>
          </a:prstGeom>
          <a:noFill/>
        </p:spPr>
        <p:txBody>
          <a:bodyPr wrap="square" rtlCol="0">
            <a:spAutoFit/>
          </a:bodyPr>
          <a:lstStyle/>
          <a:p>
            <a:r>
              <a:rPr lang="en-US" sz="1350" b="1" dirty="0">
                <a:solidFill>
                  <a:prstClr val="black"/>
                </a:solidFill>
              </a:rPr>
              <a:t>2013</a:t>
            </a:r>
          </a:p>
        </p:txBody>
      </p:sp>
      <p:sp>
        <p:nvSpPr>
          <p:cNvPr id="42" name="TextBox 41"/>
          <p:cNvSpPr txBox="1"/>
          <p:nvPr/>
        </p:nvSpPr>
        <p:spPr>
          <a:xfrm>
            <a:off x="973936" y="2229852"/>
            <a:ext cx="664028" cy="300082"/>
          </a:xfrm>
          <a:prstGeom prst="rect">
            <a:avLst/>
          </a:prstGeom>
          <a:noFill/>
        </p:spPr>
        <p:txBody>
          <a:bodyPr wrap="square" rtlCol="0">
            <a:spAutoFit/>
          </a:bodyPr>
          <a:lstStyle/>
          <a:p>
            <a:r>
              <a:rPr lang="en-US" sz="1350" b="1" dirty="0">
                <a:solidFill>
                  <a:prstClr val="black"/>
                </a:solidFill>
              </a:rPr>
              <a:t>2012</a:t>
            </a:r>
          </a:p>
        </p:txBody>
      </p:sp>
      <p:sp>
        <p:nvSpPr>
          <p:cNvPr id="43" name="TextBox 42"/>
          <p:cNvSpPr txBox="1"/>
          <p:nvPr/>
        </p:nvSpPr>
        <p:spPr>
          <a:xfrm>
            <a:off x="681462" y="3288958"/>
            <a:ext cx="705259" cy="300082"/>
          </a:xfrm>
          <a:prstGeom prst="rect">
            <a:avLst/>
          </a:prstGeom>
          <a:noFill/>
        </p:spPr>
        <p:txBody>
          <a:bodyPr wrap="square" rtlCol="0">
            <a:spAutoFit/>
          </a:bodyPr>
          <a:lstStyle/>
          <a:p>
            <a:r>
              <a:rPr lang="en-US" sz="1350" b="1" dirty="0">
                <a:solidFill>
                  <a:prstClr val="black"/>
                </a:solidFill>
              </a:rPr>
              <a:t>2011</a:t>
            </a:r>
          </a:p>
        </p:txBody>
      </p:sp>
      <p:sp>
        <p:nvSpPr>
          <p:cNvPr id="44" name="Freeform 43"/>
          <p:cNvSpPr/>
          <p:nvPr/>
        </p:nvSpPr>
        <p:spPr>
          <a:xfrm>
            <a:off x="2456996" y="3521231"/>
            <a:ext cx="2504661" cy="266883"/>
          </a:xfrm>
          <a:custGeom>
            <a:avLst/>
            <a:gdLst>
              <a:gd name="connsiteX0" fmla="*/ 0 w 3339548"/>
              <a:gd name="connsiteY0" fmla="*/ 0 h 355844"/>
              <a:gd name="connsiteX1" fmla="*/ 1351722 w 3339548"/>
              <a:gd name="connsiteY1" fmla="*/ 331304 h 355844"/>
              <a:gd name="connsiteX2" fmla="*/ 3339548 w 3339548"/>
              <a:gd name="connsiteY2" fmla="*/ 331304 h 355844"/>
            </a:gdLst>
            <a:ahLst/>
            <a:cxnLst>
              <a:cxn ang="0">
                <a:pos x="connsiteX0" y="connsiteY0"/>
              </a:cxn>
              <a:cxn ang="0">
                <a:pos x="connsiteX1" y="connsiteY1"/>
              </a:cxn>
              <a:cxn ang="0">
                <a:pos x="connsiteX2" y="connsiteY2"/>
              </a:cxn>
            </a:cxnLst>
            <a:rect l="l" t="t" r="r" b="b"/>
            <a:pathLst>
              <a:path w="3339548" h="355844">
                <a:moveTo>
                  <a:pt x="0" y="0"/>
                </a:moveTo>
                <a:cubicBezTo>
                  <a:pt x="397565" y="138043"/>
                  <a:pt x="795131" y="276087"/>
                  <a:pt x="1351722" y="331304"/>
                </a:cubicBezTo>
                <a:cubicBezTo>
                  <a:pt x="1908313" y="386521"/>
                  <a:pt x="3339548" y="331304"/>
                  <a:pt x="3339548" y="331304"/>
                </a:cubicBezTo>
              </a:path>
            </a:pathLst>
          </a:custGeom>
          <a:noFill/>
          <a:ln w="19050">
            <a:solidFill>
              <a:srgbClr val="FF0000"/>
            </a:solidFill>
            <a:prstDash val="lg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6" name="Footer Placeholder 11"/>
          <p:cNvSpPr>
            <a:spLocks noGrp="1"/>
          </p:cNvSpPr>
          <p:nvPr>
            <p:ph type="ftr" sz="quarter" idx="11"/>
          </p:nvPr>
        </p:nvSpPr>
        <p:spPr>
          <a:xfrm>
            <a:off x="2438136" y="5815592"/>
            <a:ext cx="4267728" cy="135000"/>
          </a:xfrm>
        </p:spPr>
        <p:txBody>
          <a:bodyPr/>
          <a:lstStyle/>
          <a:p>
            <a:r>
              <a:rPr lang="en-CA" smtClean="0">
                <a:solidFill>
                  <a:prstClr val="white"/>
                </a:solidFill>
              </a:rPr>
              <a:t>© 2016 Environics Analytics</a:t>
            </a:r>
            <a:endParaRPr lang="en-CA" dirty="0">
              <a:solidFill>
                <a:prstClr val="white"/>
              </a:solidFill>
            </a:endParaRPr>
          </a:p>
        </p:txBody>
      </p:sp>
      <p:sp>
        <p:nvSpPr>
          <p:cNvPr id="2" name="TextBox 1"/>
          <p:cNvSpPr txBox="1"/>
          <p:nvPr/>
        </p:nvSpPr>
        <p:spPr>
          <a:xfrm>
            <a:off x="6619363" y="1390651"/>
            <a:ext cx="2524637" cy="4401205"/>
          </a:xfrm>
          <a:prstGeom prst="rect">
            <a:avLst/>
          </a:prstGeom>
          <a:noFill/>
        </p:spPr>
        <p:txBody>
          <a:bodyPr wrap="square" rtlCol="0">
            <a:spAutoFit/>
          </a:bodyPr>
          <a:lstStyle/>
          <a:p>
            <a:pPr marL="214313" indent="-214313">
              <a:buFont typeface="Arial" panose="020B0604020202020204" pitchFamily="34" charset="0"/>
              <a:buChar char="•"/>
            </a:pPr>
            <a:r>
              <a:rPr lang="en-CA" sz="2000" dirty="0">
                <a:solidFill>
                  <a:schemeClr val="tx1">
                    <a:lumMod val="50000"/>
                    <a:lumOff val="50000"/>
                  </a:schemeClr>
                </a:solidFill>
                <a:latin typeface="Calibri" panose="020F0502020204030204" pitchFamily="34" charset="0"/>
              </a:rPr>
              <a:t>Big Data had been a fixture on the Gartner Hype Cycle for Emerging Technologies for several years</a:t>
            </a:r>
          </a:p>
          <a:p>
            <a:pPr marL="214313" indent="-214313">
              <a:buFont typeface="Arial" panose="020B0604020202020204" pitchFamily="34" charset="0"/>
              <a:buChar char="•"/>
            </a:pPr>
            <a:endParaRPr lang="en-CA" sz="2000" dirty="0">
              <a:solidFill>
                <a:schemeClr val="tx1">
                  <a:lumMod val="50000"/>
                  <a:lumOff val="50000"/>
                </a:schemeClr>
              </a:solidFill>
              <a:latin typeface="Calibri" panose="020F0502020204030204" pitchFamily="34" charset="0"/>
            </a:endParaRPr>
          </a:p>
          <a:p>
            <a:pPr marL="214313" indent="-214313">
              <a:buFont typeface="Arial" panose="020B0604020202020204" pitchFamily="34" charset="0"/>
              <a:buChar char="•"/>
            </a:pPr>
            <a:r>
              <a:rPr lang="en-CA" sz="2000" dirty="0">
                <a:solidFill>
                  <a:schemeClr val="tx1">
                    <a:lumMod val="50000"/>
                    <a:lumOff val="50000"/>
                  </a:schemeClr>
                </a:solidFill>
                <a:latin typeface="Calibri" panose="020F0502020204030204" pitchFamily="34" charset="0"/>
              </a:rPr>
              <a:t>in 2015, Gartner eliminated the ‘Big Data’ Hype Cycle because it felt that Big Data had moved past hype and into practice.</a:t>
            </a:r>
            <a:endParaRPr lang="en-CA" sz="2000" dirty="0">
              <a:solidFill>
                <a:schemeClr val="tx1">
                  <a:lumMod val="50000"/>
                  <a:lumOff val="50000"/>
                </a:schemeClr>
              </a:solidFill>
            </a:endParaRPr>
          </a:p>
        </p:txBody>
      </p:sp>
    </p:spTree>
    <p:extLst>
      <p:ext uri="{BB962C8B-B14F-4D97-AF65-F5344CB8AC3E}">
        <p14:creationId xmlns:p14="http://schemas.microsoft.com/office/powerpoint/2010/main" val="1833880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P spid="43" grpId="0"/>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p:txBody>
          <a:bodyPr/>
          <a:lstStyle/>
          <a:p>
            <a:fld id="{14175318-BD12-4E48-815B-3F230439B803}" type="slidenum">
              <a:rPr lang="en-CA" smtClean="0">
                <a:solidFill>
                  <a:prstClr val="white"/>
                </a:solidFill>
              </a:rPr>
              <a:pPr/>
              <a:t>14</a:t>
            </a:fld>
            <a:endParaRPr lang="en-CA" dirty="0">
              <a:solidFill>
                <a:prstClr val="white"/>
              </a:solidFill>
            </a:endParaRPr>
          </a:p>
        </p:txBody>
      </p:sp>
      <p:sp>
        <p:nvSpPr>
          <p:cNvPr id="8" name="Title 7"/>
          <p:cNvSpPr>
            <a:spLocks noGrp="1"/>
          </p:cNvSpPr>
          <p:nvPr>
            <p:ph type="title"/>
          </p:nvPr>
        </p:nvSpPr>
        <p:spPr>
          <a:xfrm>
            <a:off x="322729" y="63538"/>
            <a:ext cx="8283389" cy="566257"/>
          </a:xfrm>
        </p:spPr>
        <p:txBody>
          <a:bodyPr anchor="t">
            <a:normAutofit fontScale="90000"/>
          </a:bodyPr>
          <a:lstStyle/>
          <a:p>
            <a:r>
              <a:rPr lang="en-CA" dirty="0" smtClean="0">
                <a:solidFill>
                  <a:schemeClr val="tx1">
                    <a:lumMod val="50000"/>
                    <a:lumOff val="50000"/>
                  </a:schemeClr>
                </a:solidFill>
              </a:rPr>
              <a:t>Big Data:        some of the Vendors?</a:t>
            </a:r>
            <a:endParaRPr lang="en-CA" dirty="0">
              <a:solidFill>
                <a:schemeClr val="tx1">
                  <a:lumMod val="50000"/>
                  <a:lumOff val="50000"/>
                </a:schemeClr>
              </a:solidFill>
            </a:endParaRPr>
          </a:p>
        </p:txBody>
      </p:sp>
      <p:sp>
        <p:nvSpPr>
          <p:cNvPr id="6" name="Footer Placeholder 11"/>
          <p:cNvSpPr>
            <a:spLocks noGrp="1"/>
          </p:cNvSpPr>
          <p:nvPr>
            <p:ph type="ftr" sz="quarter" idx="11"/>
          </p:nvPr>
        </p:nvSpPr>
        <p:spPr>
          <a:xfrm>
            <a:off x="2438136" y="5815592"/>
            <a:ext cx="4267728" cy="135000"/>
          </a:xfrm>
        </p:spPr>
        <p:txBody>
          <a:bodyPr/>
          <a:lstStyle/>
          <a:p>
            <a:r>
              <a:rPr lang="en-CA" dirty="0" smtClean="0">
                <a:solidFill>
                  <a:prstClr val="white"/>
                </a:solidFill>
              </a:rPr>
              <a:t>© 2016 Environics Analytics</a:t>
            </a:r>
            <a:endParaRPr lang="en-CA" dirty="0">
              <a:solidFill>
                <a:prstClr val="white"/>
              </a:solidFill>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3646"/>
          <a:stretch/>
        </p:blipFill>
        <p:spPr>
          <a:xfrm>
            <a:off x="568037" y="1304597"/>
            <a:ext cx="8077200" cy="5055474"/>
          </a:xfrm>
          <a:prstGeom prst="rect">
            <a:avLst/>
          </a:prstGeom>
        </p:spPr>
      </p:pic>
    </p:spTree>
    <p:extLst>
      <p:ext uri="{BB962C8B-B14F-4D97-AF65-F5344CB8AC3E}">
        <p14:creationId xmlns:p14="http://schemas.microsoft.com/office/powerpoint/2010/main" val="26643725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solidFill>
                  <a:schemeClr val="tx1">
                    <a:lumMod val="50000"/>
                    <a:lumOff val="50000"/>
                  </a:schemeClr>
                </a:solidFill>
              </a:rPr>
              <a:t>Big Data</a:t>
            </a:r>
            <a:endParaRPr lang="en-CA" dirty="0">
              <a:solidFill>
                <a:schemeClr val="tx1">
                  <a:lumMod val="50000"/>
                  <a:lumOff val="50000"/>
                </a:schemeClr>
              </a:solidFill>
            </a:endParaRPr>
          </a:p>
        </p:txBody>
      </p:sp>
      <p:sp>
        <p:nvSpPr>
          <p:cNvPr id="3" name="Content Placeholder 2"/>
          <p:cNvSpPr>
            <a:spLocks noGrp="1"/>
          </p:cNvSpPr>
          <p:nvPr>
            <p:ph idx="1"/>
          </p:nvPr>
        </p:nvSpPr>
        <p:spPr>
          <a:xfrm>
            <a:off x="0" y="1229234"/>
            <a:ext cx="8964488" cy="5628766"/>
          </a:xfrm>
        </p:spPr>
        <p:txBody>
          <a:bodyPr/>
          <a:lstStyle/>
          <a:p>
            <a:r>
              <a:rPr lang="en-CA" dirty="0" smtClean="0"/>
              <a:t>What is new to the data scientist?</a:t>
            </a:r>
          </a:p>
          <a:p>
            <a:pPr lvl="1"/>
            <a:r>
              <a:rPr lang="en-CA" dirty="0" smtClean="0"/>
              <a:t>Newer ETL skills </a:t>
            </a:r>
          </a:p>
          <a:p>
            <a:pPr lvl="1"/>
            <a:endParaRPr lang="en-CA" dirty="0"/>
          </a:p>
          <a:p>
            <a:pPr lvl="1"/>
            <a:endParaRPr lang="en-CA" dirty="0" smtClean="0"/>
          </a:p>
          <a:p>
            <a:pPr lvl="1"/>
            <a:endParaRPr lang="en-CA" dirty="0"/>
          </a:p>
          <a:p>
            <a:pPr lvl="1"/>
            <a:endParaRPr lang="en-CA" dirty="0" smtClean="0"/>
          </a:p>
          <a:p>
            <a:pPr lvl="1"/>
            <a:r>
              <a:rPr lang="en-CA" dirty="0" smtClean="0"/>
              <a:t>Ability to work with all kinds</a:t>
            </a:r>
          </a:p>
          <a:p>
            <a:pPr marL="457200" lvl="1" indent="0">
              <a:buNone/>
            </a:pPr>
            <a:r>
              <a:rPr lang="en-CA" dirty="0"/>
              <a:t> </a:t>
            </a:r>
            <a:r>
              <a:rPr lang="en-CA" dirty="0" smtClean="0"/>
              <a:t>  of data</a:t>
            </a:r>
          </a:p>
        </p:txBody>
      </p:sp>
      <p:sp>
        <p:nvSpPr>
          <p:cNvPr id="4" name="Slide Number Placeholder 3"/>
          <p:cNvSpPr>
            <a:spLocks noGrp="1"/>
          </p:cNvSpPr>
          <p:nvPr>
            <p:ph type="sldNum" sz="quarter" idx="12"/>
          </p:nvPr>
        </p:nvSpPr>
        <p:spPr/>
        <p:txBody>
          <a:bodyPr/>
          <a:lstStyle/>
          <a:p>
            <a:fld id="{14175318-BD12-4E48-815B-3F230439B803}" type="slidenum">
              <a:rPr lang="en-CA" smtClean="0"/>
              <a:t>15</a:t>
            </a:fld>
            <a:endParaRPr lang="en-CA"/>
          </a:p>
        </p:txBody>
      </p:sp>
      <p:sp>
        <p:nvSpPr>
          <p:cNvPr id="5" name="AutoShape 2" descr="Image result for IOT"/>
          <p:cNvSpPr>
            <a:spLocks noChangeAspect="1" noChangeArrowheads="1"/>
          </p:cNvSpPr>
          <p:nvPr/>
        </p:nvSpPr>
        <p:spPr bwMode="auto">
          <a:xfrm>
            <a:off x="-23813" y="754856"/>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CA" sz="135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909" y="1733638"/>
            <a:ext cx="1768289" cy="176828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787686"/>
            <a:ext cx="2736308" cy="153233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7114" y="3426964"/>
            <a:ext cx="3031634" cy="2276102"/>
          </a:xfrm>
          <a:prstGeom prst="rect">
            <a:avLst/>
          </a:prstGeom>
        </p:spPr>
      </p:pic>
    </p:spTree>
    <p:extLst>
      <p:ext uri="{BB962C8B-B14F-4D97-AF65-F5344CB8AC3E}">
        <p14:creationId xmlns:p14="http://schemas.microsoft.com/office/powerpoint/2010/main" val="240942124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58" y="33669"/>
            <a:ext cx="7644894" cy="567906"/>
          </a:xfrm>
        </p:spPr>
        <p:txBody>
          <a:bodyPr>
            <a:normAutofit fontScale="90000"/>
          </a:bodyPr>
          <a:lstStyle/>
          <a:p>
            <a:r>
              <a:rPr lang="en-CA" dirty="0" smtClean="0">
                <a:solidFill>
                  <a:schemeClr val="tx1">
                    <a:lumMod val="50000"/>
                    <a:lumOff val="50000"/>
                  </a:schemeClr>
                </a:solidFill>
              </a:rPr>
              <a:t>Big Data</a:t>
            </a:r>
            <a:endParaRPr lang="en-CA" dirty="0">
              <a:solidFill>
                <a:schemeClr val="tx1">
                  <a:lumMod val="50000"/>
                  <a:lumOff val="50000"/>
                </a:schemeClr>
              </a:solidFill>
            </a:endParaRPr>
          </a:p>
        </p:txBody>
      </p:sp>
      <p:sp>
        <p:nvSpPr>
          <p:cNvPr id="3" name="Content Placeholder 2"/>
          <p:cNvSpPr>
            <a:spLocks noGrp="1"/>
          </p:cNvSpPr>
          <p:nvPr>
            <p:ph idx="1"/>
          </p:nvPr>
        </p:nvSpPr>
        <p:spPr>
          <a:xfrm>
            <a:off x="-118060" y="1116107"/>
            <a:ext cx="8964488" cy="5741893"/>
          </a:xfrm>
        </p:spPr>
        <p:txBody>
          <a:bodyPr>
            <a:normAutofit/>
          </a:bodyPr>
          <a:lstStyle/>
          <a:p>
            <a:endParaRPr lang="en-CA" dirty="0" smtClean="0"/>
          </a:p>
          <a:p>
            <a:r>
              <a:rPr lang="en-CA" dirty="0" smtClean="0"/>
              <a:t>Increased  </a:t>
            </a:r>
            <a:r>
              <a:rPr lang="en-CA" dirty="0"/>
              <a:t>Demand for Text </a:t>
            </a:r>
            <a:r>
              <a:rPr lang="en-CA" dirty="0" smtClean="0"/>
              <a:t>Mining</a:t>
            </a:r>
          </a:p>
          <a:p>
            <a:endParaRPr lang="en-CA" dirty="0"/>
          </a:p>
          <a:p>
            <a:endParaRPr lang="en-CA" dirty="0" smtClean="0"/>
          </a:p>
          <a:p>
            <a:endParaRPr lang="en-CA" dirty="0" smtClean="0"/>
          </a:p>
          <a:p>
            <a:endParaRPr lang="en-CA" dirty="0" smtClean="0"/>
          </a:p>
          <a:p>
            <a:r>
              <a:rPr lang="en-CA" dirty="0" smtClean="0"/>
              <a:t>Need for more robust platforms that operate in cloud</a:t>
            </a:r>
            <a:br>
              <a:rPr lang="en-CA" dirty="0" smtClean="0"/>
            </a:br>
            <a:r>
              <a:rPr lang="en-CA" dirty="0" smtClean="0"/>
              <a:t/>
            </a:r>
            <a:br>
              <a:rPr lang="en-CA" dirty="0" smtClean="0"/>
            </a:br>
            <a:endParaRPr lang="en-CA" dirty="0" smtClean="0"/>
          </a:p>
          <a:p>
            <a:endParaRPr lang="en-CA" dirty="0" smtClean="0"/>
          </a:p>
          <a:p>
            <a:r>
              <a:rPr lang="en-CA" dirty="0" smtClean="0"/>
              <a:t>Increased </a:t>
            </a:r>
            <a:r>
              <a:rPr lang="en-CA" dirty="0" smtClean="0"/>
              <a:t>Data Governance is a consequence of Big Data </a:t>
            </a:r>
            <a:endParaRPr lang="en-CA" dirty="0"/>
          </a:p>
        </p:txBody>
      </p:sp>
      <p:sp>
        <p:nvSpPr>
          <p:cNvPr id="4" name="Slide Number Placeholder 3"/>
          <p:cNvSpPr>
            <a:spLocks noGrp="1"/>
          </p:cNvSpPr>
          <p:nvPr>
            <p:ph type="sldNum" sz="quarter" idx="12"/>
          </p:nvPr>
        </p:nvSpPr>
        <p:spPr/>
        <p:txBody>
          <a:bodyPr/>
          <a:lstStyle/>
          <a:p>
            <a:fld id="{14175318-BD12-4E48-815B-3F230439B803}" type="slidenum">
              <a:rPr lang="en-CA" smtClean="0"/>
              <a:t>16</a:t>
            </a:fld>
            <a:endParaRPr lang="en-CA"/>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3219" y="1339307"/>
            <a:ext cx="3509682" cy="175484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8790" y="3240130"/>
            <a:ext cx="2630990" cy="1969454"/>
          </a:xfrm>
          <a:prstGeom prst="rect">
            <a:avLst/>
          </a:prstGeom>
        </p:spPr>
      </p:pic>
    </p:spTree>
    <p:extLst>
      <p:ext uri="{BB962C8B-B14F-4D97-AF65-F5344CB8AC3E}">
        <p14:creationId xmlns:p14="http://schemas.microsoft.com/office/powerpoint/2010/main" val="737815214"/>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654813"/>
            <a:ext cx="7644894" cy="567906"/>
          </a:xfrm>
        </p:spPr>
        <p:txBody>
          <a:bodyPr>
            <a:normAutofit fontScale="90000"/>
          </a:bodyPr>
          <a:lstStyle/>
          <a:p>
            <a:r>
              <a:rPr lang="en-CA" dirty="0">
                <a:solidFill>
                  <a:schemeClr val="tx1">
                    <a:lumMod val="50000"/>
                    <a:lumOff val="50000"/>
                  </a:schemeClr>
                </a:solidFill>
              </a:rPr>
              <a:t>Increased Automation of Tools</a:t>
            </a:r>
            <a:br>
              <a:rPr lang="en-CA" dirty="0">
                <a:solidFill>
                  <a:schemeClr val="tx1">
                    <a:lumMod val="50000"/>
                    <a:lumOff val="50000"/>
                  </a:schemeClr>
                </a:solidFill>
              </a:rPr>
            </a:br>
            <a:endParaRPr lang="en-CA" dirty="0">
              <a:solidFill>
                <a:schemeClr val="tx1">
                  <a:lumMod val="50000"/>
                  <a:lumOff val="50000"/>
                </a:schemeClr>
              </a:solidFill>
            </a:endParaRPr>
          </a:p>
        </p:txBody>
      </p:sp>
      <p:sp>
        <p:nvSpPr>
          <p:cNvPr id="3" name="Content Placeholder 2"/>
          <p:cNvSpPr>
            <a:spLocks noGrp="1"/>
          </p:cNvSpPr>
          <p:nvPr>
            <p:ph idx="1"/>
          </p:nvPr>
        </p:nvSpPr>
        <p:spPr>
          <a:xfrm>
            <a:off x="179512" y="1340225"/>
            <a:ext cx="8964488" cy="6516306"/>
          </a:xfrm>
        </p:spPr>
        <p:txBody>
          <a:bodyPr/>
          <a:lstStyle/>
          <a:p>
            <a:r>
              <a:rPr lang="en-CA" dirty="0" smtClean="0"/>
              <a:t>Creating the analytical file is no longer the monopoly of programmers in R, Python or SAS. </a:t>
            </a:r>
          </a:p>
          <a:p>
            <a:r>
              <a:rPr lang="en-CA" dirty="0" smtClean="0"/>
              <a:t>Data scientists need to understand data and the relevant processes in creating the analytical file but not necessarily programming code or syntax.  </a:t>
            </a:r>
          </a:p>
          <a:p>
            <a:endParaRPr lang="en-CA" dirty="0"/>
          </a:p>
          <a:p>
            <a:pPr marL="0" indent="0">
              <a:buNone/>
            </a:pPr>
            <a:r>
              <a:rPr lang="en-CA" sz="1800" dirty="0"/>
              <a:t>Sample of data process </a:t>
            </a:r>
          </a:p>
          <a:p>
            <a:pPr marL="0" indent="0">
              <a:buNone/>
            </a:pPr>
            <a:r>
              <a:rPr lang="en-CA" sz="1800" dirty="0"/>
              <a:t>flow used to create</a:t>
            </a:r>
          </a:p>
          <a:p>
            <a:pPr marL="0" indent="0">
              <a:buNone/>
            </a:pPr>
            <a:r>
              <a:rPr lang="en-CA" sz="1800" dirty="0"/>
              <a:t>analytical file in </a:t>
            </a:r>
          </a:p>
          <a:p>
            <a:pPr marL="0" indent="0">
              <a:buNone/>
            </a:pPr>
            <a:r>
              <a:rPr lang="en-CA" sz="1800" dirty="0" smtClean="0"/>
              <a:t>determining </a:t>
            </a:r>
            <a:r>
              <a:rPr lang="en-CA" sz="1800" dirty="0"/>
              <a:t>top 5 </a:t>
            </a:r>
            <a:endParaRPr lang="en-CA" sz="1800" dirty="0" smtClean="0"/>
          </a:p>
          <a:p>
            <a:pPr marL="0" indent="0">
              <a:buNone/>
            </a:pPr>
            <a:r>
              <a:rPr lang="en-CA" sz="1800" dirty="0" smtClean="0"/>
              <a:t>stores</a:t>
            </a:r>
            <a:endParaRPr lang="en-CA" sz="1800" dirty="0"/>
          </a:p>
          <a:p>
            <a:pPr marL="0" indent="0">
              <a:buNone/>
            </a:pPr>
            <a:r>
              <a:rPr lang="en-CA" dirty="0" smtClean="0"/>
              <a:t> </a:t>
            </a:r>
            <a:endParaRPr lang="en-CA" dirty="0"/>
          </a:p>
        </p:txBody>
      </p:sp>
      <p:sp>
        <p:nvSpPr>
          <p:cNvPr id="4" name="Slide Number Placeholder 3"/>
          <p:cNvSpPr>
            <a:spLocks noGrp="1"/>
          </p:cNvSpPr>
          <p:nvPr>
            <p:ph type="sldNum" sz="quarter" idx="12"/>
          </p:nvPr>
        </p:nvSpPr>
        <p:spPr/>
        <p:txBody>
          <a:bodyPr/>
          <a:lstStyle/>
          <a:p>
            <a:fld id="{14175318-BD12-4E48-815B-3F230439B803}" type="slidenum">
              <a:rPr lang="en-CA" smtClean="0"/>
              <a:t>17</a:t>
            </a:fld>
            <a:endParaRPr lang="en-CA"/>
          </a:p>
        </p:txBody>
      </p:sp>
      <p:pic>
        <p:nvPicPr>
          <p:cNvPr id="6" name="Picture 5"/>
          <p:cNvPicPr>
            <a:picLocks noChangeAspect="1"/>
          </p:cNvPicPr>
          <p:nvPr/>
        </p:nvPicPr>
        <p:blipFill>
          <a:blip r:embed="rId2"/>
          <a:stretch>
            <a:fillRect/>
          </a:stretch>
        </p:blipFill>
        <p:spPr>
          <a:xfrm>
            <a:off x="2506866" y="3219451"/>
            <a:ext cx="6637134" cy="2543111"/>
          </a:xfrm>
          <a:prstGeom prst="rect">
            <a:avLst/>
          </a:prstGeom>
        </p:spPr>
      </p:pic>
    </p:spTree>
    <p:extLst>
      <p:ext uri="{BB962C8B-B14F-4D97-AF65-F5344CB8AC3E}">
        <p14:creationId xmlns:p14="http://schemas.microsoft.com/office/powerpoint/2010/main" val="255573977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solidFill>
                  <a:schemeClr val="tx1">
                    <a:lumMod val="50000"/>
                    <a:lumOff val="50000"/>
                  </a:schemeClr>
                </a:solidFill>
              </a:rPr>
              <a:t>Increased Automation of tools</a:t>
            </a:r>
            <a:endParaRPr lang="en-CA" dirty="0">
              <a:solidFill>
                <a:schemeClr val="tx1">
                  <a:lumMod val="50000"/>
                  <a:lumOff val="50000"/>
                </a:schemeClr>
              </a:solidFill>
            </a:endParaRPr>
          </a:p>
        </p:txBody>
      </p:sp>
      <p:sp>
        <p:nvSpPr>
          <p:cNvPr id="3" name="Content Placeholder 2"/>
          <p:cNvSpPr>
            <a:spLocks noGrp="1"/>
          </p:cNvSpPr>
          <p:nvPr>
            <p:ph idx="1"/>
          </p:nvPr>
        </p:nvSpPr>
        <p:spPr/>
        <p:txBody>
          <a:bodyPr/>
          <a:lstStyle/>
          <a:p>
            <a:r>
              <a:rPr lang="en-CA" dirty="0" smtClean="0"/>
              <a:t>Machine learning software and tools can now generate multiple models in matter of seconds i.e. can we envision a “Ford” type model factory </a:t>
            </a:r>
            <a:endParaRPr lang="en-CA" dirty="0"/>
          </a:p>
        </p:txBody>
      </p:sp>
      <p:sp>
        <p:nvSpPr>
          <p:cNvPr id="4" name="Slide Number Placeholder 3"/>
          <p:cNvSpPr>
            <a:spLocks noGrp="1"/>
          </p:cNvSpPr>
          <p:nvPr>
            <p:ph type="sldNum" sz="quarter" idx="12"/>
          </p:nvPr>
        </p:nvSpPr>
        <p:spPr/>
        <p:txBody>
          <a:bodyPr/>
          <a:lstStyle/>
          <a:p>
            <a:fld id="{14175318-BD12-4E48-815B-3F230439B803}" type="slidenum">
              <a:rPr lang="en-CA" smtClean="0"/>
              <a:t>18</a:t>
            </a:fld>
            <a:endParaRPr lang="en-CA"/>
          </a:p>
        </p:txBody>
      </p:sp>
      <p:sp>
        <p:nvSpPr>
          <p:cNvPr id="5" name="AutoShape 2" descr="Image result for sas model factory"/>
          <p:cNvSpPr>
            <a:spLocks noChangeAspect="1" noChangeArrowheads="1"/>
          </p:cNvSpPr>
          <p:nvPr/>
        </p:nvSpPr>
        <p:spPr bwMode="auto">
          <a:xfrm>
            <a:off x="-23813" y="754856"/>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CA" sz="1350"/>
          </a:p>
        </p:txBody>
      </p:sp>
      <p:sp>
        <p:nvSpPr>
          <p:cNvPr id="6" name="AutoShape 4" descr="Image result for sas model factory"/>
          <p:cNvSpPr>
            <a:spLocks noChangeAspect="1" noChangeArrowheads="1"/>
          </p:cNvSpPr>
          <p:nvPr/>
        </p:nvSpPr>
        <p:spPr bwMode="auto">
          <a:xfrm>
            <a:off x="90488" y="869156"/>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CA" sz="135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57" y="2739629"/>
            <a:ext cx="3772912" cy="246438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5502" y="2895543"/>
            <a:ext cx="4245909" cy="2308468"/>
          </a:xfrm>
          <a:prstGeom prst="rect">
            <a:avLst/>
          </a:prstGeom>
        </p:spPr>
      </p:pic>
    </p:spTree>
    <p:extLst>
      <p:ext uri="{BB962C8B-B14F-4D97-AF65-F5344CB8AC3E}">
        <p14:creationId xmlns:p14="http://schemas.microsoft.com/office/powerpoint/2010/main" val="334544914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solidFill>
                  <a:schemeClr val="tx1">
                    <a:lumMod val="50000"/>
                    <a:lumOff val="50000"/>
                  </a:schemeClr>
                </a:solidFill>
              </a:rPr>
              <a:t>But what about AI  and machine learning?</a:t>
            </a:r>
            <a:endParaRPr lang="en-CA" dirty="0">
              <a:solidFill>
                <a:schemeClr val="tx1">
                  <a:lumMod val="50000"/>
                  <a:lumOff val="50000"/>
                </a:schemeClr>
              </a:solidFill>
            </a:endParaRPr>
          </a:p>
        </p:txBody>
      </p:sp>
      <p:sp>
        <p:nvSpPr>
          <p:cNvPr id="4" name="Slide Number Placeholder 3"/>
          <p:cNvSpPr>
            <a:spLocks noGrp="1"/>
          </p:cNvSpPr>
          <p:nvPr>
            <p:ph type="sldNum" sz="quarter" idx="12"/>
          </p:nvPr>
        </p:nvSpPr>
        <p:spPr/>
        <p:txBody>
          <a:bodyPr/>
          <a:lstStyle/>
          <a:p>
            <a:fld id="{14175318-BD12-4E48-815B-3F230439B803}" type="slidenum">
              <a:rPr lang="en-CA" smtClean="0"/>
              <a:t>19</a:t>
            </a:fld>
            <a:endParaRPr lang="en-CA"/>
          </a:p>
        </p:txBody>
      </p:sp>
      <p:sp>
        <p:nvSpPr>
          <p:cNvPr id="5" name="TextBox 4"/>
          <p:cNvSpPr txBox="1"/>
          <p:nvPr/>
        </p:nvSpPr>
        <p:spPr>
          <a:xfrm>
            <a:off x="89756" y="5533328"/>
            <a:ext cx="9144000" cy="253916"/>
          </a:xfrm>
          <a:prstGeom prst="rect">
            <a:avLst/>
          </a:prstGeom>
          <a:noFill/>
        </p:spPr>
        <p:txBody>
          <a:bodyPr wrap="square" rtlCol="0">
            <a:spAutoFit/>
          </a:bodyPr>
          <a:lstStyle/>
          <a:p>
            <a:r>
              <a:rPr lang="en-US" sz="1050" dirty="0">
                <a:solidFill>
                  <a:srgbClr val="595959"/>
                </a:solidFill>
                <a:latin typeface="Calibri" panose="020F0502020204030204" pitchFamily="34" charset="0"/>
              </a:rPr>
              <a:t>Picture credit: Medical Futurist</a:t>
            </a:r>
          </a:p>
        </p:txBody>
      </p:sp>
      <p:pic>
        <p:nvPicPr>
          <p:cNvPr id="1026" name="Picture 2" descr="Image result for artificial intelligenc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3513" y="1661981"/>
            <a:ext cx="8575587" cy="3639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99875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55" y="6189"/>
            <a:ext cx="8865986" cy="1071101"/>
          </a:xfrm>
        </p:spPr>
        <p:txBody>
          <a:bodyPr anchor="t">
            <a:normAutofit fontScale="90000"/>
          </a:bodyPr>
          <a:lstStyle/>
          <a:p>
            <a:r>
              <a:rPr lang="en-CA" sz="3300" dirty="0" smtClean="0">
                <a:solidFill>
                  <a:schemeClr val="tx1">
                    <a:lumMod val="50000"/>
                    <a:lumOff val="50000"/>
                  </a:schemeClr>
                </a:solidFill>
              </a:rPr>
              <a:t>Challenges </a:t>
            </a:r>
            <a:r>
              <a:rPr lang="en-CA" sz="3300" dirty="0">
                <a:solidFill>
                  <a:schemeClr val="tx1">
                    <a:lumMod val="50000"/>
                    <a:lumOff val="50000"/>
                  </a:schemeClr>
                </a:solidFill>
              </a:rPr>
              <a:t>turning </a:t>
            </a:r>
            <a:r>
              <a:rPr lang="en-CA" sz="3300" dirty="0" smtClean="0">
                <a:solidFill>
                  <a:schemeClr val="tx1">
                    <a:lumMod val="50000"/>
                    <a:lumOff val="50000"/>
                  </a:schemeClr>
                </a:solidFill>
              </a:rPr>
              <a:t>Big Data </a:t>
            </a:r>
            <a:r>
              <a:rPr lang="en-CA" sz="3300" dirty="0" smtClean="0">
                <a:solidFill>
                  <a:schemeClr val="tx1">
                    <a:lumMod val="50000"/>
                    <a:lumOff val="50000"/>
                  </a:schemeClr>
                </a:solidFill>
              </a:rPr>
              <a:t>Analytics </a:t>
            </a:r>
            <a:r>
              <a:rPr lang="en-CA" sz="3300" dirty="0">
                <a:solidFill>
                  <a:schemeClr val="tx1">
                    <a:lumMod val="50000"/>
                    <a:lumOff val="50000"/>
                  </a:schemeClr>
                </a:solidFill>
              </a:rPr>
              <a:t>into </a:t>
            </a:r>
            <a:r>
              <a:rPr lang="en-CA" sz="3300" dirty="0" smtClean="0">
                <a:solidFill>
                  <a:schemeClr val="tx1">
                    <a:lumMod val="50000"/>
                    <a:lumOff val="50000"/>
                  </a:schemeClr>
                </a:solidFill>
              </a:rPr>
              <a:t>Competitive Advantage </a:t>
            </a:r>
            <a:endParaRPr lang="en-US" sz="3300" dirty="0">
              <a:solidFill>
                <a:schemeClr val="tx1">
                  <a:lumMod val="50000"/>
                  <a:lumOff val="50000"/>
                </a:schemeClr>
              </a:solidFill>
            </a:endParaRPr>
          </a:p>
        </p:txBody>
      </p:sp>
      <p:sp>
        <p:nvSpPr>
          <p:cNvPr id="4" name="Slide Number Placeholder 3"/>
          <p:cNvSpPr>
            <a:spLocks noGrp="1"/>
          </p:cNvSpPr>
          <p:nvPr>
            <p:ph type="sldNum" sz="quarter" idx="12"/>
          </p:nvPr>
        </p:nvSpPr>
        <p:spPr/>
        <p:txBody>
          <a:bodyPr/>
          <a:lstStyle/>
          <a:p>
            <a:pPr>
              <a:defRPr/>
            </a:pPr>
            <a:fld id="{C4CA861E-F2DD-4111-B711-19D272733BDC}" type="slidenum">
              <a:rPr lang="en-US" smtClean="0">
                <a:solidFill>
                  <a:srgbClr val="FFFFFF"/>
                </a:solidFill>
              </a:rPr>
              <a:pPr>
                <a:defRPr/>
              </a:pPr>
              <a:t>2</a:t>
            </a:fld>
            <a:endParaRPr lang="en-US" dirty="0">
              <a:solidFill>
                <a:srgbClr val="FFFFFF"/>
              </a:solidFill>
            </a:endParaRPr>
          </a:p>
        </p:txBody>
      </p:sp>
      <p:pic>
        <p:nvPicPr>
          <p:cNvPr id="5" name="Picture 4"/>
          <p:cNvPicPr>
            <a:picLocks noChangeAspect="1"/>
          </p:cNvPicPr>
          <p:nvPr/>
        </p:nvPicPr>
        <p:blipFill>
          <a:blip r:embed="rId2"/>
          <a:stretch>
            <a:fillRect/>
          </a:stretch>
        </p:blipFill>
        <p:spPr>
          <a:xfrm>
            <a:off x="625851" y="1935049"/>
            <a:ext cx="966970" cy="966970"/>
          </a:xfrm>
          <a:prstGeom prst="rect">
            <a:avLst/>
          </a:prstGeom>
        </p:spPr>
      </p:pic>
      <p:sp>
        <p:nvSpPr>
          <p:cNvPr id="6" name="TextBox 5"/>
          <p:cNvSpPr txBox="1"/>
          <p:nvPr/>
        </p:nvSpPr>
        <p:spPr>
          <a:xfrm>
            <a:off x="1812169" y="2258257"/>
            <a:ext cx="2542736" cy="300082"/>
          </a:xfrm>
          <a:prstGeom prst="rect">
            <a:avLst/>
          </a:prstGeom>
          <a:noFill/>
        </p:spPr>
        <p:txBody>
          <a:bodyPr wrap="square" rtlCol="0">
            <a:spAutoFit/>
          </a:bodyPr>
          <a:lstStyle/>
          <a:p>
            <a:r>
              <a:rPr lang="en-CA" sz="1350" dirty="0">
                <a:solidFill>
                  <a:schemeClr val="tx1">
                    <a:lumMod val="65000"/>
                    <a:lumOff val="35000"/>
                  </a:schemeClr>
                </a:solidFill>
                <a:latin typeface="Calibri Light" panose="020F0302020204030204" pitchFamily="34" charset="0"/>
                <a:cs typeface="Calibri Light" panose="020F0302020204030204" pitchFamily="34" charset="0"/>
              </a:rPr>
              <a:t>Lack of clear roadmap</a:t>
            </a:r>
            <a:endParaRPr lang="en-US" sz="1350" dirty="0">
              <a:solidFill>
                <a:schemeClr val="tx1">
                  <a:lumMod val="65000"/>
                  <a:lumOff val="35000"/>
                </a:schemeClr>
              </a:solidFill>
              <a:latin typeface="Calibri Light" panose="020F0302020204030204" pitchFamily="34" charset="0"/>
              <a:cs typeface="Calibri Light" panose="020F0302020204030204" pitchFamily="34" charset="0"/>
            </a:endParaRPr>
          </a:p>
        </p:txBody>
      </p:sp>
      <p:sp>
        <p:nvSpPr>
          <p:cNvPr id="7" name="TextBox 6"/>
          <p:cNvSpPr txBox="1"/>
          <p:nvPr/>
        </p:nvSpPr>
        <p:spPr>
          <a:xfrm>
            <a:off x="5964872" y="2162586"/>
            <a:ext cx="2321170" cy="507831"/>
          </a:xfrm>
          <a:prstGeom prst="rect">
            <a:avLst/>
          </a:prstGeom>
          <a:noFill/>
        </p:spPr>
        <p:txBody>
          <a:bodyPr wrap="square" rtlCol="0">
            <a:spAutoFit/>
          </a:bodyPr>
          <a:lstStyle/>
          <a:p>
            <a:r>
              <a:rPr lang="en-CA" sz="1350" dirty="0">
                <a:solidFill>
                  <a:schemeClr val="tx1">
                    <a:lumMod val="65000"/>
                    <a:lumOff val="35000"/>
                  </a:schemeClr>
                </a:solidFill>
                <a:latin typeface="Calibri Light" panose="020F0302020204030204" pitchFamily="34" charset="0"/>
                <a:cs typeface="Calibri Light" panose="020F0302020204030204" pitchFamily="34" charset="0"/>
              </a:rPr>
              <a:t>Getting corporate alignment and C-suite buy-in</a:t>
            </a:r>
            <a:endParaRPr lang="en-US" sz="1350" dirty="0">
              <a:solidFill>
                <a:schemeClr val="tx1">
                  <a:lumMod val="65000"/>
                  <a:lumOff val="35000"/>
                </a:schemeClr>
              </a:solidFill>
              <a:latin typeface="Calibri Light" panose="020F0302020204030204" pitchFamily="34" charset="0"/>
              <a:cs typeface="Calibri Light" panose="020F0302020204030204" pitchFamily="34" charset="0"/>
            </a:endParaRPr>
          </a:p>
        </p:txBody>
      </p:sp>
      <p:sp>
        <p:nvSpPr>
          <p:cNvPr id="8" name="TextBox 7"/>
          <p:cNvSpPr txBox="1"/>
          <p:nvPr/>
        </p:nvSpPr>
        <p:spPr>
          <a:xfrm>
            <a:off x="1812169" y="3438299"/>
            <a:ext cx="2325377" cy="507831"/>
          </a:xfrm>
          <a:prstGeom prst="rect">
            <a:avLst/>
          </a:prstGeom>
          <a:noFill/>
        </p:spPr>
        <p:txBody>
          <a:bodyPr wrap="square" rtlCol="0">
            <a:spAutoFit/>
          </a:bodyPr>
          <a:lstStyle/>
          <a:p>
            <a:r>
              <a:rPr lang="en-CA" sz="1350" dirty="0">
                <a:solidFill>
                  <a:schemeClr val="tx1">
                    <a:lumMod val="65000"/>
                    <a:lumOff val="35000"/>
                  </a:schemeClr>
                </a:solidFill>
                <a:latin typeface="Calibri Light" panose="020F0302020204030204" pitchFamily="34" charset="0"/>
                <a:cs typeface="Calibri Light" panose="020F0302020204030204" pitchFamily="34" charset="0"/>
              </a:rPr>
              <a:t>Lack of appropriate data structures</a:t>
            </a:r>
          </a:p>
        </p:txBody>
      </p:sp>
      <p:sp>
        <p:nvSpPr>
          <p:cNvPr id="9" name="TextBox 8"/>
          <p:cNvSpPr txBox="1"/>
          <p:nvPr/>
        </p:nvSpPr>
        <p:spPr>
          <a:xfrm>
            <a:off x="5964871" y="3576799"/>
            <a:ext cx="2542436" cy="300082"/>
          </a:xfrm>
          <a:prstGeom prst="rect">
            <a:avLst/>
          </a:prstGeom>
          <a:noFill/>
        </p:spPr>
        <p:txBody>
          <a:bodyPr wrap="square" rtlCol="0">
            <a:spAutoFit/>
          </a:bodyPr>
          <a:lstStyle/>
          <a:p>
            <a:r>
              <a:rPr lang="en-CA" sz="1350" dirty="0">
                <a:solidFill>
                  <a:schemeClr val="tx1">
                    <a:lumMod val="65000"/>
                    <a:lumOff val="35000"/>
                  </a:schemeClr>
                </a:solidFill>
                <a:latin typeface="Calibri Light" panose="020F0302020204030204" pitchFamily="34" charset="0"/>
                <a:cs typeface="Calibri Light" panose="020F0302020204030204" pitchFamily="34" charset="0"/>
              </a:rPr>
              <a:t>Difficulties finding insights</a:t>
            </a:r>
            <a:endParaRPr lang="en-US" sz="1350" dirty="0">
              <a:solidFill>
                <a:schemeClr val="tx1">
                  <a:lumMod val="65000"/>
                  <a:lumOff val="35000"/>
                </a:schemeClr>
              </a:solidFill>
              <a:latin typeface="Calibri Light" panose="020F0302020204030204" pitchFamily="34" charset="0"/>
              <a:cs typeface="Calibri Light" panose="020F0302020204030204" pitchFamily="34" charset="0"/>
            </a:endParaRPr>
          </a:p>
        </p:txBody>
      </p:sp>
      <p:sp>
        <p:nvSpPr>
          <p:cNvPr id="10" name="TextBox 9"/>
          <p:cNvSpPr txBox="1"/>
          <p:nvPr/>
        </p:nvSpPr>
        <p:spPr>
          <a:xfrm>
            <a:off x="1812169" y="4803888"/>
            <a:ext cx="2746053" cy="507831"/>
          </a:xfrm>
          <a:prstGeom prst="rect">
            <a:avLst/>
          </a:prstGeom>
          <a:noFill/>
        </p:spPr>
        <p:txBody>
          <a:bodyPr wrap="square" rtlCol="0">
            <a:spAutoFit/>
          </a:bodyPr>
          <a:lstStyle/>
          <a:p>
            <a:r>
              <a:rPr lang="en-CA" sz="1350" dirty="0">
                <a:solidFill>
                  <a:schemeClr val="tx1">
                    <a:lumMod val="65000"/>
                    <a:lumOff val="35000"/>
                  </a:schemeClr>
                </a:solidFill>
                <a:latin typeface="Calibri Light" panose="020F0302020204030204" pitchFamily="34" charset="0"/>
                <a:cs typeface="Calibri Light" panose="020F0302020204030204" pitchFamily="34" charset="0"/>
              </a:rPr>
              <a:t>Uncertainty as to how to convert insights to action</a:t>
            </a:r>
            <a:endParaRPr lang="en-US" sz="1350" dirty="0">
              <a:solidFill>
                <a:schemeClr val="tx1">
                  <a:lumMod val="65000"/>
                  <a:lumOff val="35000"/>
                </a:schemeClr>
              </a:solidFill>
              <a:latin typeface="Calibri Light" panose="020F0302020204030204" pitchFamily="34" charset="0"/>
              <a:cs typeface="Calibri Light" panose="020F0302020204030204" pitchFamily="34" charset="0"/>
            </a:endParaRPr>
          </a:p>
        </p:txBody>
      </p:sp>
      <p:sp>
        <p:nvSpPr>
          <p:cNvPr id="11" name="TextBox 10"/>
          <p:cNvSpPr txBox="1"/>
          <p:nvPr/>
        </p:nvSpPr>
        <p:spPr>
          <a:xfrm>
            <a:off x="5964872" y="4665389"/>
            <a:ext cx="2846950" cy="715581"/>
          </a:xfrm>
          <a:prstGeom prst="rect">
            <a:avLst/>
          </a:prstGeom>
          <a:noFill/>
        </p:spPr>
        <p:txBody>
          <a:bodyPr wrap="square" rtlCol="0">
            <a:spAutoFit/>
          </a:bodyPr>
          <a:lstStyle/>
          <a:p>
            <a:r>
              <a:rPr lang="en-CA" sz="1350" dirty="0">
                <a:solidFill>
                  <a:schemeClr val="tx1">
                    <a:lumMod val="65000"/>
                    <a:lumOff val="35000"/>
                  </a:schemeClr>
                </a:solidFill>
                <a:latin typeface="Calibri Light" panose="020F0302020204030204" pitchFamily="34" charset="0"/>
                <a:cs typeface="Calibri Light" panose="020F0302020204030204" pitchFamily="34" charset="0"/>
              </a:rPr>
              <a:t>Difficulty proving the business case/undisciplined reporting and measurement</a:t>
            </a:r>
            <a:endParaRPr lang="en-US" sz="1350" dirty="0">
              <a:solidFill>
                <a:schemeClr val="tx1">
                  <a:lumMod val="65000"/>
                  <a:lumOff val="35000"/>
                </a:schemeClr>
              </a:solidFill>
              <a:latin typeface="Calibri Light" panose="020F0302020204030204" pitchFamily="34" charset="0"/>
              <a:cs typeface="Calibri Light" panose="020F030202020403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872" y="3173151"/>
            <a:ext cx="1348928" cy="1011696"/>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1579" y="3150194"/>
            <a:ext cx="1057611" cy="1057611"/>
          </a:xfrm>
          <a:prstGeom prst="rect">
            <a:avLst/>
          </a:prstGeom>
        </p:spPr>
      </p:pic>
      <p:pic>
        <p:nvPicPr>
          <p:cNvPr id="1026" name="Picture 2" descr="Image result for measurement icon">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5660" y="4431792"/>
            <a:ext cx="1169449" cy="1169449"/>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583802" y="4479251"/>
            <a:ext cx="1051069" cy="1074532"/>
            <a:chOff x="7426512" y="2037066"/>
            <a:chExt cx="1243584" cy="1243584"/>
          </a:xfrm>
        </p:grpSpPr>
        <p:sp>
          <p:nvSpPr>
            <p:cNvPr id="20" name="Oval 19"/>
            <p:cNvSpPr/>
            <p:nvPr/>
          </p:nvSpPr>
          <p:spPr bwMode="auto">
            <a:xfrm>
              <a:off x="7426512" y="2037066"/>
              <a:ext cx="1243584" cy="1243584"/>
            </a:xfrm>
            <a:prstGeom prst="ellipse">
              <a:avLst/>
            </a:prstGeom>
            <a:solidFill>
              <a:srgbClr val="7030A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en-US" b="1">
                <a:latin typeface="Times New Roman" pitchFamily="18" charset="0"/>
              </a:endParaRPr>
            </a:p>
          </p:txBody>
        </p:sp>
        <p:pic>
          <p:nvPicPr>
            <p:cNvPr id="21" name="Picture 20"/>
            <p:cNvPicPr>
              <a:picLocks noChangeAspect="1"/>
            </p:cNvPicPr>
            <p:nvPr/>
          </p:nvPicPr>
          <p:blipFill>
            <a:blip r:embed="rId7" cstate="print">
              <a:extLst>
                <a:ext uri="{BEBA8EAE-BF5A-486C-A8C5-ECC9F3942E4B}">
                  <a14:imgProps xmlns:a14="http://schemas.microsoft.com/office/drawing/2010/main">
                    <a14:imgLayer r:embed="rId8">
                      <a14:imgEffect>
                        <a14:artisticPaintStrokes/>
                      </a14:imgEffect>
                    </a14:imgLayer>
                  </a14:imgProps>
                </a:ext>
                <a:ext uri="{28A0092B-C50C-407E-A947-70E740481C1C}">
                  <a14:useLocalDpi xmlns:a14="http://schemas.microsoft.com/office/drawing/2010/main" val="0"/>
                </a:ext>
              </a:extLst>
            </a:blip>
            <a:stretch>
              <a:fillRect/>
            </a:stretch>
          </p:blipFill>
          <p:spPr>
            <a:xfrm>
              <a:off x="7639644" y="2245428"/>
              <a:ext cx="821517" cy="821516"/>
            </a:xfrm>
            <a:prstGeom prst="rect">
              <a:avLst/>
            </a:prstGeom>
            <a:ln>
              <a:solidFill>
                <a:srgbClr val="7030A0"/>
              </a:solidFill>
            </a:ln>
          </p:spPr>
        </p:pic>
      </p:grpSp>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73962" y="1882111"/>
            <a:ext cx="1072845" cy="1072845"/>
          </a:xfrm>
          <a:prstGeom prst="rect">
            <a:avLst/>
          </a:prstGeom>
        </p:spPr>
      </p:pic>
      <p:sp>
        <p:nvSpPr>
          <p:cNvPr id="3" name="TextBox 2"/>
          <p:cNvSpPr txBox="1"/>
          <p:nvPr/>
        </p:nvSpPr>
        <p:spPr>
          <a:xfrm>
            <a:off x="1415104" y="1246329"/>
            <a:ext cx="7042312" cy="523220"/>
          </a:xfrm>
          <a:prstGeom prst="rect">
            <a:avLst/>
          </a:prstGeom>
          <a:noFill/>
        </p:spPr>
        <p:txBody>
          <a:bodyPr wrap="none" rtlCol="0">
            <a:spAutoFit/>
          </a:bodyPr>
          <a:lstStyle/>
          <a:p>
            <a:r>
              <a:rPr lang="en-CA" sz="2800" dirty="0" smtClean="0">
                <a:solidFill>
                  <a:schemeClr val="tx1">
                    <a:lumMod val="50000"/>
                    <a:lumOff val="50000"/>
                  </a:schemeClr>
                </a:solidFill>
                <a:latin typeface="Bebas Neue Regular" panose="00000500000000000000" pitchFamily="2" charset="0"/>
              </a:rPr>
              <a:t>Funny as how these challenges existed over 25 years ago</a:t>
            </a:r>
            <a:endParaRPr lang="en-CA" sz="2800" dirty="0">
              <a:solidFill>
                <a:schemeClr val="tx1">
                  <a:lumMod val="50000"/>
                  <a:lumOff val="50000"/>
                </a:schemeClr>
              </a:solidFill>
              <a:latin typeface="Bebas Neue Regular" panose="00000500000000000000" pitchFamily="2" charset="0"/>
            </a:endParaRPr>
          </a:p>
        </p:txBody>
      </p:sp>
    </p:spTree>
    <p:extLst>
      <p:ext uri="{BB962C8B-B14F-4D97-AF65-F5344CB8AC3E}">
        <p14:creationId xmlns:p14="http://schemas.microsoft.com/office/powerpoint/2010/main" val="2852733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solidFill>
                  <a:schemeClr val="tx1">
                    <a:lumMod val="50000"/>
                    <a:lumOff val="50000"/>
                  </a:schemeClr>
                </a:solidFill>
              </a:rPr>
              <a:t>Machine learning</a:t>
            </a:r>
            <a:endParaRPr lang="en-CA" dirty="0">
              <a:solidFill>
                <a:schemeClr val="tx1">
                  <a:lumMod val="50000"/>
                  <a:lumOff val="50000"/>
                </a:schemeClr>
              </a:solidFill>
            </a:endParaRPr>
          </a:p>
        </p:txBody>
      </p:sp>
      <p:sp>
        <p:nvSpPr>
          <p:cNvPr id="3" name="Content Placeholder 2"/>
          <p:cNvSpPr>
            <a:spLocks noGrp="1"/>
          </p:cNvSpPr>
          <p:nvPr>
            <p:ph idx="1"/>
          </p:nvPr>
        </p:nvSpPr>
        <p:spPr>
          <a:xfrm>
            <a:off x="0" y="1462645"/>
            <a:ext cx="8964488" cy="5395355"/>
          </a:xfrm>
        </p:spPr>
        <p:txBody>
          <a:bodyPr/>
          <a:lstStyle/>
          <a:p>
            <a:r>
              <a:rPr lang="en-CA" dirty="0" smtClean="0"/>
              <a:t>Some debate on the exact definition but essentially the process of a machine that can make decisions without human intervention. </a:t>
            </a:r>
          </a:p>
          <a:p>
            <a:r>
              <a:rPr lang="en-CA" dirty="0" smtClean="0"/>
              <a:t>The Data Science process is still the same. See below. </a:t>
            </a:r>
            <a:endParaRPr lang="en-CA" dirty="0"/>
          </a:p>
        </p:txBody>
      </p:sp>
      <p:sp>
        <p:nvSpPr>
          <p:cNvPr id="4" name="Slide Number Placeholder 3"/>
          <p:cNvSpPr>
            <a:spLocks noGrp="1"/>
          </p:cNvSpPr>
          <p:nvPr>
            <p:ph type="sldNum" sz="quarter" idx="12"/>
          </p:nvPr>
        </p:nvSpPr>
        <p:spPr/>
        <p:txBody>
          <a:bodyPr/>
          <a:lstStyle/>
          <a:p>
            <a:fld id="{14175318-BD12-4E48-815B-3F230439B803}" type="slidenum">
              <a:rPr lang="en-CA" smtClean="0"/>
              <a:t>20</a:t>
            </a:fld>
            <a:endParaRPr lang="en-CA"/>
          </a:p>
        </p:txBody>
      </p:sp>
      <p:grpSp>
        <p:nvGrpSpPr>
          <p:cNvPr id="5" name="Group 4"/>
          <p:cNvGrpSpPr/>
          <p:nvPr/>
        </p:nvGrpSpPr>
        <p:grpSpPr>
          <a:xfrm>
            <a:off x="-26969" y="3812983"/>
            <a:ext cx="8837972" cy="2029083"/>
            <a:chOff x="-359844" y="2919921"/>
            <a:chExt cx="12706615" cy="2664080"/>
          </a:xfrm>
        </p:grpSpPr>
        <p:pic>
          <p:nvPicPr>
            <p:cNvPr id="7170" name="Picture 2" descr="Image result for raw dat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121" y="3480179"/>
              <a:ext cx="2104910" cy="125914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59844" y="5099087"/>
              <a:ext cx="3524842" cy="484914"/>
            </a:xfrm>
            <a:prstGeom prst="rect">
              <a:avLst/>
            </a:prstGeom>
            <a:noFill/>
          </p:spPr>
          <p:txBody>
            <a:bodyPr wrap="square" rtlCol="0">
              <a:spAutoFit/>
            </a:bodyPr>
            <a:lstStyle/>
            <a:p>
              <a:pPr algn="ctr"/>
              <a:r>
                <a:rPr lang="en-CA" dirty="0">
                  <a:solidFill>
                    <a:srgbClr val="582C83"/>
                  </a:solidFill>
                  <a:latin typeface="Bebas Neue Book" panose="00000500000000000000" pitchFamily="2" charset="0"/>
                </a:rPr>
                <a:t>RAW DATA</a:t>
              </a:r>
            </a:p>
          </p:txBody>
        </p:sp>
        <p:pic>
          <p:nvPicPr>
            <p:cNvPr id="7172" name="Picture 4" descr="Image result for data clean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6388" y="2919921"/>
              <a:ext cx="2130596" cy="205289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s://s-media-cache-ak0.pinimg.com/originals/ca/a5/3d/caa53dc27ac3166d8b0be717886346c0.png"/>
            <p:cNvPicPr>
              <a:picLocks noChangeAspect="1" noChangeArrowheads="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47770" y="2919921"/>
              <a:ext cx="1683958" cy="192138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52514" y="2919921"/>
              <a:ext cx="3019813" cy="198934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699265" y="5099087"/>
              <a:ext cx="3524842" cy="484914"/>
            </a:xfrm>
            <a:prstGeom prst="rect">
              <a:avLst/>
            </a:prstGeom>
            <a:noFill/>
          </p:spPr>
          <p:txBody>
            <a:bodyPr wrap="square" rtlCol="0">
              <a:spAutoFit/>
            </a:bodyPr>
            <a:lstStyle/>
            <a:p>
              <a:pPr algn="ctr"/>
              <a:r>
                <a:rPr lang="en-CA" dirty="0">
                  <a:solidFill>
                    <a:srgbClr val="582C83"/>
                  </a:solidFill>
                  <a:latin typeface="Bebas Neue Book" panose="00000500000000000000" pitchFamily="2" charset="0"/>
                </a:rPr>
                <a:t>Data cleansing</a:t>
              </a:r>
            </a:p>
          </p:txBody>
        </p:sp>
        <p:sp>
          <p:nvSpPr>
            <p:cNvPr id="18" name="TextBox 17"/>
            <p:cNvSpPr txBox="1"/>
            <p:nvPr/>
          </p:nvSpPr>
          <p:spPr>
            <a:xfrm>
              <a:off x="5680954" y="5035534"/>
              <a:ext cx="3524842" cy="484914"/>
            </a:xfrm>
            <a:prstGeom prst="rect">
              <a:avLst/>
            </a:prstGeom>
            <a:noFill/>
          </p:spPr>
          <p:txBody>
            <a:bodyPr wrap="square" rtlCol="0">
              <a:spAutoFit/>
            </a:bodyPr>
            <a:lstStyle/>
            <a:p>
              <a:pPr algn="ctr"/>
              <a:r>
                <a:rPr lang="en-CA" dirty="0">
                  <a:solidFill>
                    <a:srgbClr val="582C83"/>
                  </a:solidFill>
                  <a:latin typeface="Bebas Neue Book" panose="00000500000000000000" pitchFamily="2" charset="0"/>
                </a:rPr>
                <a:t>Feature engineering</a:t>
              </a:r>
            </a:p>
          </p:txBody>
        </p:sp>
        <p:sp>
          <p:nvSpPr>
            <p:cNvPr id="19" name="TextBox 18"/>
            <p:cNvSpPr txBox="1"/>
            <p:nvPr/>
          </p:nvSpPr>
          <p:spPr>
            <a:xfrm>
              <a:off x="8821929" y="5042411"/>
              <a:ext cx="3524842" cy="484914"/>
            </a:xfrm>
            <a:prstGeom prst="rect">
              <a:avLst/>
            </a:prstGeom>
            <a:noFill/>
          </p:spPr>
          <p:txBody>
            <a:bodyPr wrap="square" rtlCol="0">
              <a:spAutoFit/>
            </a:bodyPr>
            <a:lstStyle/>
            <a:p>
              <a:pPr algn="ctr"/>
              <a:r>
                <a:rPr lang="en-CA" dirty="0">
                  <a:solidFill>
                    <a:srgbClr val="582C83"/>
                  </a:solidFill>
                  <a:latin typeface="Bebas Neue Book" panose="00000500000000000000" pitchFamily="2" charset="0"/>
                </a:rPr>
                <a:t>Model building</a:t>
              </a:r>
            </a:p>
          </p:txBody>
        </p:sp>
        <p:sp>
          <p:nvSpPr>
            <p:cNvPr id="10" name="Chevron 9"/>
            <p:cNvSpPr/>
            <p:nvPr/>
          </p:nvSpPr>
          <p:spPr>
            <a:xfrm>
              <a:off x="2754784" y="3750881"/>
              <a:ext cx="231060" cy="610556"/>
            </a:xfrm>
            <a:prstGeom prst="chevron">
              <a:avLst/>
            </a:prstGeom>
            <a:solidFill>
              <a:srgbClr val="A5BB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rgbClr val="A5BB29"/>
                </a:solidFill>
              </a:endParaRPr>
            </a:p>
          </p:txBody>
        </p:sp>
        <p:sp>
          <p:nvSpPr>
            <p:cNvPr id="21" name="Chevron 20"/>
            <p:cNvSpPr/>
            <p:nvPr/>
          </p:nvSpPr>
          <p:spPr>
            <a:xfrm>
              <a:off x="5930107" y="3744632"/>
              <a:ext cx="231060" cy="610556"/>
            </a:xfrm>
            <a:prstGeom prst="chevron">
              <a:avLst/>
            </a:prstGeom>
            <a:solidFill>
              <a:srgbClr val="A5BB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rgbClr val="A5BB29"/>
                </a:solidFill>
              </a:endParaRPr>
            </a:p>
          </p:txBody>
        </p:sp>
        <p:sp>
          <p:nvSpPr>
            <p:cNvPr id="22" name="Chevron 21"/>
            <p:cNvSpPr/>
            <p:nvPr/>
          </p:nvSpPr>
          <p:spPr>
            <a:xfrm>
              <a:off x="8452027" y="3716126"/>
              <a:ext cx="231060" cy="610556"/>
            </a:xfrm>
            <a:prstGeom prst="chevron">
              <a:avLst/>
            </a:prstGeom>
            <a:solidFill>
              <a:srgbClr val="A5BB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rgbClr val="A5BB29"/>
                </a:solidFill>
              </a:endParaRPr>
            </a:p>
          </p:txBody>
        </p:sp>
      </p:grpSp>
    </p:spTree>
    <p:extLst>
      <p:ext uri="{BB962C8B-B14F-4D97-AF65-F5344CB8AC3E}">
        <p14:creationId xmlns:p14="http://schemas.microsoft.com/office/powerpoint/2010/main" val="993349146"/>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375" y="315132"/>
            <a:ext cx="7644894" cy="757208"/>
          </a:xfrm>
        </p:spPr>
        <p:txBody>
          <a:bodyPr>
            <a:normAutofit/>
          </a:bodyPr>
          <a:lstStyle/>
          <a:p>
            <a:r>
              <a:rPr lang="en-CA" dirty="0" smtClean="0">
                <a:solidFill>
                  <a:schemeClr val="tx1">
                    <a:lumMod val="50000"/>
                    <a:lumOff val="50000"/>
                  </a:schemeClr>
                </a:solidFill>
              </a:rPr>
              <a:t>Machine learning and artificial intelligence</a:t>
            </a:r>
            <a:endParaRPr lang="en-CA" dirty="0">
              <a:solidFill>
                <a:schemeClr val="tx1">
                  <a:lumMod val="50000"/>
                  <a:lumOff val="50000"/>
                </a:schemeClr>
              </a:solidFill>
            </a:endParaRPr>
          </a:p>
        </p:txBody>
      </p:sp>
      <p:sp>
        <p:nvSpPr>
          <p:cNvPr id="3" name="Content Placeholder 2"/>
          <p:cNvSpPr>
            <a:spLocks noGrp="1"/>
          </p:cNvSpPr>
          <p:nvPr>
            <p:ph idx="1"/>
          </p:nvPr>
        </p:nvSpPr>
        <p:spPr>
          <a:xfrm>
            <a:off x="0" y="5488841"/>
            <a:ext cx="9064797" cy="508798"/>
          </a:xfrm>
        </p:spPr>
        <p:txBody>
          <a:bodyPr>
            <a:noAutofit/>
          </a:bodyPr>
          <a:lstStyle/>
          <a:p>
            <a:r>
              <a:rPr lang="en-CA" dirty="0" smtClean="0"/>
              <a:t>Neural net  techniques represent the underpinnings of AI ?</a:t>
            </a:r>
            <a:br>
              <a:rPr lang="en-CA" dirty="0" smtClean="0"/>
            </a:br>
            <a:r>
              <a:rPr lang="en-CA" dirty="0" smtClean="0"/>
              <a:t/>
            </a:r>
            <a:br>
              <a:rPr lang="en-CA" dirty="0" smtClean="0"/>
            </a:br>
            <a:r>
              <a:rPr lang="en-CA" dirty="0" smtClean="0"/>
              <a:t/>
            </a:r>
            <a:br>
              <a:rPr lang="en-CA" dirty="0" smtClean="0"/>
            </a:br>
            <a:r>
              <a:rPr lang="en-CA" dirty="0" smtClean="0"/>
              <a:t/>
            </a:r>
            <a:br>
              <a:rPr lang="en-CA" dirty="0" smtClean="0"/>
            </a:br>
            <a:r>
              <a:rPr lang="en-CA" dirty="0" smtClean="0"/>
              <a:t/>
            </a:r>
            <a:br>
              <a:rPr lang="en-CA" dirty="0" smtClean="0"/>
            </a:br>
            <a:r>
              <a:rPr lang="en-CA" dirty="0" smtClean="0"/>
              <a:t/>
            </a:r>
            <a:br>
              <a:rPr lang="en-CA" dirty="0" smtClean="0"/>
            </a:br>
            <a:endParaRPr lang="en-CA" dirty="0" smtClean="0"/>
          </a:p>
        </p:txBody>
      </p:sp>
      <p:sp>
        <p:nvSpPr>
          <p:cNvPr id="4" name="Slide Number Placeholder 3"/>
          <p:cNvSpPr>
            <a:spLocks noGrp="1"/>
          </p:cNvSpPr>
          <p:nvPr>
            <p:ph type="sldNum" sz="quarter" idx="12"/>
          </p:nvPr>
        </p:nvSpPr>
        <p:spPr/>
        <p:txBody>
          <a:bodyPr/>
          <a:lstStyle/>
          <a:p>
            <a:fld id="{14175318-BD12-4E48-815B-3F230439B803}" type="slidenum">
              <a:rPr lang="en-CA" smtClean="0"/>
              <a:t>21</a:t>
            </a:fld>
            <a:endParaRPr lang="en-CA"/>
          </a:p>
        </p:txBody>
      </p:sp>
      <p:grpSp>
        <p:nvGrpSpPr>
          <p:cNvPr id="6" name="Group 5"/>
          <p:cNvGrpSpPr/>
          <p:nvPr/>
        </p:nvGrpSpPr>
        <p:grpSpPr>
          <a:xfrm>
            <a:off x="97980" y="1343891"/>
            <a:ext cx="9046020" cy="4003964"/>
            <a:chOff x="-54550" y="2268747"/>
            <a:chExt cx="12669636" cy="3946983"/>
          </a:xfrm>
        </p:grpSpPr>
        <p:sp>
          <p:nvSpPr>
            <p:cNvPr id="9" name="Left Brace 8"/>
            <p:cNvSpPr/>
            <p:nvPr/>
          </p:nvSpPr>
          <p:spPr>
            <a:xfrm rot="16200000">
              <a:off x="5855373" y="-735052"/>
              <a:ext cx="576817" cy="11029582"/>
            </a:xfrm>
            <a:prstGeom prst="leftBrace">
              <a:avLst>
                <a:gd name="adj1" fmla="val 89173"/>
                <a:gd name="adj2" fmla="val 50000"/>
              </a:avLst>
            </a:prstGeom>
            <a:ln w="25400">
              <a:solidFill>
                <a:srgbClr val="582C8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7" name="TextBox 16"/>
            <p:cNvSpPr txBox="1"/>
            <p:nvPr/>
          </p:nvSpPr>
          <p:spPr>
            <a:xfrm>
              <a:off x="4156519" y="5230343"/>
              <a:ext cx="3983244" cy="985387"/>
            </a:xfrm>
            <a:prstGeom prst="rect">
              <a:avLst/>
            </a:prstGeom>
            <a:noFill/>
          </p:spPr>
          <p:txBody>
            <a:bodyPr wrap="square" rtlCol="0">
              <a:spAutoFit/>
            </a:bodyPr>
            <a:lstStyle/>
            <a:p>
              <a:pPr algn="ctr"/>
              <a:r>
                <a:rPr lang="en-CA" sz="2100" b="1" dirty="0">
                  <a:solidFill>
                    <a:srgbClr val="582C83"/>
                  </a:solidFill>
                  <a:latin typeface="Bebas Neue Book" panose="00000500000000000000" pitchFamily="2" charset="0"/>
                </a:rPr>
                <a:t>ARE THEY ALL FORMS OF MACHINE LEARNING ?</a:t>
              </a:r>
            </a:p>
          </p:txBody>
        </p:sp>
        <p:sp>
          <p:nvSpPr>
            <p:cNvPr id="14" name="TextBox 13"/>
            <p:cNvSpPr txBox="1"/>
            <p:nvPr/>
          </p:nvSpPr>
          <p:spPr>
            <a:xfrm>
              <a:off x="-54550" y="2268748"/>
              <a:ext cx="3094235" cy="492694"/>
            </a:xfrm>
            <a:prstGeom prst="rect">
              <a:avLst/>
            </a:prstGeom>
            <a:noFill/>
          </p:spPr>
          <p:txBody>
            <a:bodyPr wrap="none" rtlCol="0">
              <a:spAutoFit/>
            </a:bodyPr>
            <a:lstStyle/>
            <a:p>
              <a:pPr algn="ctr"/>
              <a:r>
                <a:rPr lang="en-US" dirty="0">
                  <a:solidFill>
                    <a:srgbClr val="A5BB29"/>
                  </a:solidFill>
                  <a:latin typeface="Bebas Neue Regular" panose="00000500000000000000" pitchFamily="2" charset="0"/>
                </a:rPr>
                <a:t>Linear/logistic regression</a:t>
              </a:r>
            </a:p>
          </p:txBody>
        </p:sp>
        <p:sp>
          <p:nvSpPr>
            <p:cNvPr id="15" name="TextBox 14"/>
            <p:cNvSpPr txBox="1"/>
            <p:nvPr/>
          </p:nvSpPr>
          <p:spPr>
            <a:xfrm>
              <a:off x="3276635" y="2268747"/>
              <a:ext cx="3121176" cy="492694"/>
            </a:xfrm>
            <a:prstGeom prst="rect">
              <a:avLst/>
            </a:prstGeom>
            <a:noFill/>
          </p:spPr>
          <p:txBody>
            <a:bodyPr wrap="none" rtlCol="0">
              <a:spAutoFit/>
            </a:bodyPr>
            <a:lstStyle/>
            <a:p>
              <a:pPr algn="ctr"/>
              <a:r>
                <a:rPr lang="en-US" dirty="0" err="1">
                  <a:solidFill>
                    <a:srgbClr val="A5BB29"/>
                  </a:solidFill>
                  <a:latin typeface="Bebas Neue Regular" panose="00000500000000000000" pitchFamily="2" charset="0"/>
                </a:rPr>
                <a:t>Svm</a:t>
              </a:r>
              <a:r>
                <a:rPr lang="en-US" dirty="0">
                  <a:solidFill>
                    <a:srgbClr val="A5BB29"/>
                  </a:solidFill>
                  <a:latin typeface="Bebas Neue Regular" panose="00000500000000000000" pitchFamily="2" charset="0"/>
                </a:rPr>
                <a:t>/discriminate analysis</a:t>
              </a:r>
            </a:p>
          </p:txBody>
        </p:sp>
        <p:sp>
          <p:nvSpPr>
            <p:cNvPr id="16" name="TextBox 15"/>
            <p:cNvSpPr txBox="1"/>
            <p:nvPr/>
          </p:nvSpPr>
          <p:spPr>
            <a:xfrm>
              <a:off x="6860126" y="2285624"/>
              <a:ext cx="2750179" cy="492694"/>
            </a:xfrm>
            <a:prstGeom prst="rect">
              <a:avLst/>
            </a:prstGeom>
            <a:noFill/>
          </p:spPr>
          <p:txBody>
            <a:bodyPr wrap="square" rtlCol="0">
              <a:spAutoFit/>
            </a:bodyPr>
            <a:lstStyle/>
            <a:p>
              <a:pPr algn="ctr"/>
              <a:r>
                <a:rPr lang="en-US" dirty="0">
                  <a:solidFill>
                    <a:srgbClr val="A5BB29"/>
                  </a:solidFill>
                  <a:latin typeface="Bebas Neue Regular" panose="00000500000000000000" pitchFamily="2" charset="0"/>
                </a:rPr>
                <a:t>Decision trees</a:t>
              </a:r>
            </a:p>
          </p:txBody>
        </p:sp>
        <p:sp>
          <p:nvSpPr>
            <p:cNvPr id="23" name="TextBox 22"/>
            <p:cNvSpPr txBox="1"/>
            <p:nvPr/>
          </p:nvSpPr>
          <p:spPr>
            <a:xfrm>
              <a:off x="9864907" y="2325128"/>
              <a:ext cx="2750179" cy="492694"/>
            </a:xfrm>
            <a:prstGeom prst="rect">
              <a:avLst/>
            </a:prstGeom>
            <a:noFill/>
          </p:spPr>
          <p:txBody>
            <a:bodyPr wrap="square" rtlCol="0">
              <a:spAutoFit/>
            </a:bodyPr>
            <a:lstStyle/>
            <a:p>
              <a:pPr algn="ctr"/>
              <a:r>
                <a:rPr lang="en-US" dirty="0">
                  <a:solidFill>
                    <a:srgbClr val="A5BB29"/>
                  </a:solidFill>
                  <a:latin typeface="Bebas Neue Regular" panose="00000500000000000000" pitchFamily="2" charset="0"/>
                </a:rPr>
                <a:t>NEURAL NETS</a:t>
              </a:r>
            </a:p>
          </p:txBody>
        </p:sp>
        <p:pic>
          <p:nvPicPr>
            <p:cNvPr id="5151" name="Picture 31" descr="Image result for logistic regression infograph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675" y="2935332"/>
              <a:ext cx="2304254" cy="1098809"/>
            </a:xfrm>
            <a:prstGeom prst="rect">
              <a:avLst/>
            </a:prstGeom>
            <a:noFill/>
            <a:extLst>
              <a:ext uri="{909E8E84-426E-40DD-AFC4-6F175D3DCCD1}">
                <a14:hiddenFill xmlns:a14="http://schemas.microsoft.com/office/drawing/2010/main">
                  <a:solidFill>
                    <a:srgbClr val="FFFFFF"/>
                  </a:solidFill>
                </a14:hiddenFill>
              </a:ext>
            </a:extLst>
          </p:spPr>
        </p:pic>
        <p:pic>
          <p:nvPicPr>
            <p:cNvPr id="5154" name="Picture 34" descr="Image result for discriminant analysis examp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8008" y="2720142"/>
              <a:ext cx="2468535" cy="1506457"/>
            </a:xfrm>
            <a:prstGeom prst="rect">
              <a:avLst/>
            </a:prstGeom>
            <a:noFill/>
            <a:extLst>
              <a:ext uri="{909E8E84-426E-40DD-AFC4-6F175D3DCCD1}">
                <a14:hiddenFill xmlns:a14="http://schemas.microsoft.com/office/drawing/2010/main">
                  <a:solidFill>
                    <a:srgbClr val="FFFFFF"/>
                  </a:solidFill>
                </a14:hiddenFill>
              </a:ext>
            </a:extLst>
          </p:spPr>
        </p:pic>
        <p:pic>
          <p:nvPicPr>
            <p:cNvPr id="5156" name="Picture 36" descr="Image result for decision tree stat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08218" y="2797871"/>
              <a:ext cx="3634925" cy="1642877"/>
            </a:xfrm>
            <a:prstGeom prst="rect">
              <a:avLst/>
            </a:prstGeom>
            <a:noFill/>
            <a:extLst>
              <a:ext uri="{909E8E84-426E-40DD-AFC4-6F175D3DCCD1}">
                <a14:hiddenFill xmlns:a14="http://schemas.microsoft.com/office/drawing/2010/main">
                  <a:solidFill>
                    <a:srgbClr val="FFFFFF"/>
                  </a:solidFill>
                </a14:hiddenFill>
              </a:ext>
            </a:extLst>
          </p:spPr>
        </p:pic>
        <p:pic>
          <p:nvPicPr>
            <p:cNvPr id="5158" name="Picture 38" descr="Image result for NEURAL net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50769" y="2935332"/>
              <a:ext cx="1552032" cy="111823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5640362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3927"/>
            <a:ext cx="7644894" cy="567906"/>
          </a:xfrm>
        </p:spPr>
        <p:txBody>
          <a:bodyPr>
            <a:normAutofit fontScale="90000"/>
          </a:bodyPr>
          <a:lstStyle/>
          <a:p>
            <a:r>
              <a:rPr lang="en-CA" dirty="0" smtClean="0">
                <a:solidFill>
                  <a:schemeClr val="tx1">
                    <a:lumMod val="50000"/>
                    <a:lumOff val="50000"/>
                  </a:schemeClr>
                </a:solidFill>
              </a:rPr>
              <a:t>Image recognition has been the most commonly used AI Application</a:t>
            </a:r>
            <a:endParaRPr lang="en-CA" dirty="0">
              <a:solidFill>
                <a:schemeClr val="tx1">
                  <a:lumMod val="50000"/>
                  <a:lumOff val="50000"/>
                </a:schemeClr>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8032" y="1915025"/>
            <a:ext cx="8327688" cy="2557040"/>
          </a:xfrm>
        </p:spPr>
      </p:pic>
      <p:sp>
        <p:nvSpPr>
          <p:cNvPr id="4" name="Slide Number Placeholder 3"/>
          <p:cNvSpPr>
            <a:spLocks noGrp="1"/>
          </p:cNvSpPr>
          <p:nvPr>
            <p:ph type="sldNum" sz="quarter" idx="12"/>
          </p:nvPr>
        </p:nvSpPr>
        <p:spPr/>
        <p:txBody>
          <a:bodyPr/>
          <a:lstStyle/>
          <a:p>
            <a:fld id="{14175318-BD12-4E48-815B-3F230439B803}" type="slidenum">
              <a:rPr lang="en-CA" smtClean="0"/>
              <a:t>22</a:t>
            </a:fld>
            <a:endParaRPr lang="en-CA"/>
          </a:p>
        </p:txBody>
      </p:sp>
      <p:sp>
        <p:nvSpPr>
          <p:cNvPr id="6" name="Rectangle 5"/>
          <p:cNvSpPr/>
          <p:nvPr/>
        </p:nvSpPr>
        <p:spPr>
          <a:xfrm>
            <a:off x="89756" y="4443046"/>
            <a:ext cx="8975957" cy="1274195"/>
          </a:xfrm>
          <a:prstGeom prst="rect">
            <a:avLst/>
          </a:prstGeom>
        </p:spPr>
        <p:txBody>
          <a:bodyPr wrap="square">
            <a:spAutoFit/>
          </a:bodyPr>
          <a:lstStyle/>
          <a:p>
            <a:pPr marL="257175" indent="-257175">
              <a:spcBef>
                <a:spcPct val="20000"/>
              </a:spcBef>
              <a:buFont typeface="Arial" panose="020B0604020202020204" pitchFamily="34" charset="0"/>
              <a:buChar char="•"/>
            </a:pPr>
            <a:r>
              <a:rPr lang="en-CA" sz="2400" dirty="0">
                <a:solidFill>
                  <a:srgbClr val="636466"/>
                </a:solidFill>
                <a:latin typeface="Calibri Light" panose="020F0302020204030204" pitchFamily="34" charset="0"/>
              </a:rPr>
              <a:t>The concept of the pixel and trying to predict pixels within a picture</a:t>
            </a:r>
          </a:p>
          <a:p>
            <a:pPr marL="257175" indent="-257175">
              <a:spcBef>
                <a:spcPct val="20000"/>
              </a:spcBef>
              <a:buFont typeface="Arial" panose="020B0604020202020204" pitchFamily="34" charset="0"/>
              <a:buChar char="•"/>
            </a:pPr>
            <a:r>
              <a:rPr lang="en-CA" sz="2400" dirty="0">
                <a:solidFill>
                  <a:srgbClr val="636466"/>
                </a:solidFill>
                <a:latin typeface="Calibri Light" panose="020F0302020204030204" pitchFamily="34" charset="0"/>
              </a:rPr>
              <a:t>Business applications could include insurance claim processing, property management claims and others</a:t>
            </a:r>
          </a:p>
        </p:txBody>
      </p:sp>
    </p:spTree>
    <p:extLst>
      <p:ext uri="{BB962C8B-B14F-4D97-AF65-F5344CB8AC3E}">
        <p14:creationId xmlns:p14="http://schemas.microsoft.com/office/powerpoint/2010/main" val="95692145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solidFill>
                  <a:schemeClr val="tx1">
                    <a:lumMod val="50000"/>
                    <a:lumOff val="50000"/>
                  </a:schemeClr>
                </a:solidFill>
              </a:rPr>
              <a:t>AI and Natural language processing</a:t>
            </a:r>
            <a:endParaRPr lang="en-CA" dirty="0">
              <a:solidFill>
                <a:schemeClr val="tx1">
                  <a:lumMod val="50000"/>
                  <a:lumOff val="50000"/>
                </a:schemeClr>
              </a:solidFill>
            </a:endParaRPr>
          </a:p>
        </p:txBody>
      </p:sp>
      <p:sp>
        <p:nvSpPr>
          <p:cNvPr id="4" name="Slide Number Placeholder 3"/>
          <p:cNvSpPr>
            <a:spLocks noGrp="1"/>
          </p:cNvSpPr>
          <p:nvPr>
            <p:ph type="sldNum" sz="quarter" idx="12"/>
          </p:nvPr>
        </p:nvSpPr>
        <p:spPr/>
        <p:txBody>
          <a:bodyPr/>
          <a:lstStyle/>
          <a:p>
            <a:fld id="{14175318-BD12-4E48-815B-3F230439B803}" type="slidenum">
              <a:rPr lang="en-CA" smtClean="0"/>
              <a:t>23</a:t>
            </a:fld>
            <a:endParaRPr lang="en-CA"/>
          </a:p>
        </p:txBody>
      </p:sp>
      <p:sp>
        <p:nvSpPr>
          <p:cNvPr id="6" name="Content Placeholder 5"/>
          <p:cNvSpPr>
            <a:spLocks noGrp="1"/>
          </p:cNvSpPr>
          <p:nvPr>
            <p:ph idx="1"/>
          </p:nvPr>
        </p:nvSpPr>
        <p:spPr/>
        <p:txBody>
          <a:bodyPr/>
          <a:lstStyle/>
          <a:p>
            <a:r>
              <a:rPr lang="en-CA" dirty="0" smtClean="0"/>
              <a:t>Uses AI to generate text based on historical text</a:t>
            </a:r>
          </a:p>
          <a:p>
            <a:r>
              <a:rPr lang="en-CA" dirty="0" smtClean="0"/>
              <a:t>Utilizes recurrent neural net methodology unlike image recognition which uses convolutional neural net methodology.</a:t>
            </a:r>
          </a:p>
          <a:p>
            <a:r>
              <a:rPr lang="en-CA" dirty="0" smtClean="0"/>
              <a:t>Many application today:</a:t>
            </a:r>
          </a:p>
          <a:p>
            <a:pPr lvl="1"/>
            <a:r>
              <a:rPr lang="en-CA" dirty="0" smtClean="0"/>
              <a:t>Speech recognition(</a:t>
            </a:r>
            <a:r>
              <a:rPr lang="en-CA" dirty="0" err="1" smtClean="0"/>
              <a:t>Echo,Siri</a:t>
            </a:r>
            <a:r>
              <a:rPr lang="en-CA" dirty="0" smtClean="0"/>
              <a:t>)</a:t>
            </a:r>
          </a:p>
          <a:p>
            <a:pPr lvl="1"/>
            <a:r>
              <a:rPr lang="en-CA" dirty="0" smtClean="0"/>
              <a:t>Analysis of historical documentation</a:t>
            </a:r>
          </a:p>
          <a:p>
            <a:pPr lvl="2"/>
            <a:r>
              <a:rPr lang="en-CA" dirty="0" smtClean="0"/>
              <a:t>Medical Diagnoses</a:t>
            </a:r>
          </a:p>
          <a:p>
            <a:pPr lvl="2"/>
            <a:r>
              <a:rPr lang="en-CA" dirty="0" smtClean="0"/>
              <a:t>Review of Legal cases and precedents </a:t>
            </a:r>
          </a:p>
          <a:p>
            <a:endParaRPr lang="en-CA" dirty="0"/>
          </a:p>
        </p:txBody>
      </p:sp>
    </p:spTree>
    <p:extLst>
      <p:ext uri="{BB962C8B-B14F-4D97-AF65-F5344CB8AC3E}">
        <p14:creationId xmlns:p14="http://schemas.microsoft.com/office/powerpoint/2010/main" val="3339910256"/>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solidFill>
                  <a:schemeClr val="tx1">
                    <a:lumMod val="50000"/>
                    <a:lumOff val="50000"/>
                  </a:schemeClr>
                </a:solidFill>
              </a:rPr>
              <a:t>But why is AI now a game changer</a:t>
            </a:r>
            <a:endParaRPr lang="en-CA" dirty="0">
              <a:solidFill>
                <a:schemeClr val="tx1">
                  <a:lumMod val="50000"/>
                  <a:lumOff val="50000"/>
                </a:schemeClr>
              </a:solidFill>
            </a:endParaRPr>
          </a:p>
        </p:txBody>
      </p:sp>
      <p:sp>
        <p:nvSpPr>
          <p:cNvPr id="4" name="Slide Number Placeholder 3"/>
          <p:cNvSpPr>
            <a:spLocks noGrp="1"/>
          </p:cNvSpPr>
          <p:nvPr>
            <p:ph type="sldNum" sz="quarter" idx="12"/>
          </p:nvPr>
        </p:nvSpPr>
        <p:spPr/>
        <p:txBody>
          <a:bodyPr/>
          <a:lstStyle/>
          <a:p>
            <a:fld id="{14175318-BD12-4E48-815B-3F230439B803}" type="slidenum">
              <a:rPr lang="en-CA" smtClean="0"/>
              <a:t>24</a:t>
            </a:fld>
            <a:endParaRPr lang="en-CA"/>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2025" y="1769672"/>
            <a:ext cx="5437259" cy="2040942"/>
          </a:xfrm>
          <a:prstGeom prst="rect">
            <a:avLst/>
          </a:prstGeom>
        </p:spPr>
      </p:pic>
      <p:sp>
        <p:nvSpPr>
          <p:cNvPr id="6" name="Content Placeholder 2"/>
          <p:cNvSpPr txBox="1">
            <a:spLocks/>
          </p:cNvSpPr>
          <p:nvPr/>
        </p:nvSpPr>
        <p:spPr>
          <a:xfrm>
            <a:off x="310982" y="4150488"/>
            <a:ext cx="5651054" cy="1452056"/>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rgbClr val="636466"/>
                </a:solidFill>
                <a:latin typeface="Calibri Light" panose="020F03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636466"/>
                </a:solidFill>
                <a:latin typeface="Calibri Light" panose="020F03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636466"/>
                </a:solidFill>
                <a:latin typeface="Calibri Light" panose="020F03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636466"/>
                </a:solidFill>
                <a:latin typeface="Calibri Light" panose="020F0302020204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636466"/>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CA" sz="2400" dirty="0"/>
              <a:t>Two keys to success:-</a:t>
            </a:r>
          </a:p>
          <a:p>
            <a:pPr lvl="1"/>
            <a:r>
              <a:rPr lang="en-CA" sz="2100" dirty="0"/>
              <a:t>Extremely large volumes of data</a:t>
            </a:r>
          </a:p>
          <a:p>
            <a:pPr lvl="1"/>
            <a:r>
              <a:rPr lang="en-CA" sz="2100" dirty="0"/>
              <a:t>Large signal to noise ratio</a:t>
            </a:r>
            <a:br>
              <a:rPr lang="en-CA" sz="2100" dirty="0"/>
            </a:br>
            <a:endParaRPr lang="en-CA" sz="2100" dirty="0"/>
          </a:p>
        </p:txBody>
      </p:sp>
    </p:spTree>
    <p:extLst>
      <p:ext uri="{BB962C8B-B14F-4D97-AF65-F5344CB8AC3E}">
        <p14:creationId xmlns:p14="http://schemas.microsoft.com/office/powerpoint/2010/main" val="351517202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10608"/>
            <a:ext cx="7644894" cy="757208"/>
          </a:xfrm>
        </p:spPr>
        <p:txBody>
          <a:bodyPr>
            <a:normAutofit fontScale="90000"/>
          </a:bodyPr>
          <a:lstStyle/>
          <a:p>
            <a:r>
              <a:rPr lang="en-CA" dirty="0">
                <a:solidFill>
                  <a:schemeClr val="tx1">
                    <a:lumMod val="50000"/>
                    <a:lumOff val="50000"/>
                  </a:schemeClr>
                </a:solidFill>
              </a:rPr>
              <a:t>Does it work in predicting consumer behaviour</a:t>
            </a:r>
          </a:p>
        </p:txBody>
      </p:sp>
      <p:sp>
        <p:nvSpPr>
          <p:cNvPr id="3" name="Content Placeholder 2"/>
          <p:cNvSpPr>
            <a:spLocks noGrp="1"/>
          </p:cNvSpPr>
          <p:nvPr>
            <p:ph idx="1"/>
          </p:nvPr>
        </p:nvSpPr>
        <p:spPr>
          <a:xfrm>
            <a:off x="179512" y="1222322"/>
            <a:ext cx="8964488" cy="5635678"/>
          </a:xfrm>
        </p:spPr>
        <p:txBody>
          <a:bodyPr/>
          <a:lstStyle/>
          <a:p>
            <a:r>
              <a:rPr lang="en-CA" dirty="0" smtClean="0"/>
              <a:t>Our R&amp;D work in most applications to date  where the signal to noise ratio is very low yields the following result:</a:t>
            </a:r>
            <a:endParaRPr lang="en-CA" dirty="0"/>
          </a:p>
        </p:txBody>
      </p:sp>
      <p:sp>
        <p:nvSpPr>
          <p:cNvPr id="4" name="Slide Number Placeholder 3"/>
          <p:cNvSpPr>
            <a:spLocks noGrp="1"/>
          </p:cNvSpPr>
          <p:nvPr>
            <p:ph type="sldNum" sz="quarter" idx="12"/>
          </p:nvPr>
        </p:nvSpPr>
        <p:spPr/>
        <p:txBody>
          <a:bodyPr/>
          <a:lstStyle/>
          <a:p>
            <a:fld id="{14175318-BD12-4E48-815B-3F230439B803}" type="slidenum">
              <a:rPr lang="en-CA" smtClean="0"/>
              <a:t>25</a:t>
            </a:fld>
            <a:endParaRPr lang="en-CA"/>
          </a:p>
        </p:txBody>
      </p:sp>
      <p:graphicFrame>
        <p:nvGraphicFramePr>
          <p:cNvPr id="5" name="Chart 4"/>
          <p:cNvGraphicFramePr>
            <a:graphicFrameLocks/>
          </p:cNvGraphicFramePr>
          <p:nvPr>
            <p:extLst>
              <p:ext uri="{D42A27DB-BD31-4B8C-83A1-F6EECF244321}">
                <p14:modId xmlns:p14="http://schemas.microsoft.com/office/powerpoint/2010/main" val="2148844342"/>
              </p:ext>
            </p:extLst>
          </p:nvPr>
        </p:nvGraphicFramePr>
        <p:xfrm>
          <a:off x="0" y="2108558"/>
          <a:ext cx="7578436" cy="318387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269391" y="5140037"/>
            <a:ext cx="8805680" cy="1200329"/>
          </a:xfrm>
          <a:prstGeom prst="rect">
            <a:avLst/>
          </a:prstGeom>
          <a:noFill/>
        </p:spPr>
        <p:txBody>
          <a:bodyPr wrap="none" rtlCol="0">
            <a:spAutoFit/>
          </a:bodyPr>
          <a:lstStyle/>
          <a:p>
            <a:r>
              <a:rPr lang="en-CA" dirty="0" smtClean="0">
                <a:solidFill>
                  <a:schemeClr val="tx1">
                    <a:lumMod val="50000"/>
                    <a:lumOff val="50000"/>
                  </a:schemeClr>
                </a:solidFill>
                <a:latin typeface="Calibri" panose="020F0502020204030204" pitchFamily="34" charset="0"/>
                <a:cs typeface="Calibri" panose="020F0502020204030204" pitchFamily="34" charset="0"/>
              </a:rPr>
              <a:t>No  increased performance due to AI(neural nets) as seen by</a:t>
            </a:r>
          </a:p>
          <a:p>
            <a:r>
              <a:rPr lang="en-CA" dirty="0" smtClean="0">
                <a:solidFill>
                  <a:schemeClr val="tx1">
                    <a:lumMod val="50000"/>
                    <a:lumOff val="50000"/>
                  </a:schemeClr>
                </a:solidFill>
                <a:latin typeface="Calibri" panose="020F0502020204030204" pitchFamily="34" charset="0"/>
                <a:cs typeface="Calibri" panose="020F0502020204030204" pitchFamily="34" charset="0"/>
              </a:rPr>
              <a:t>same model evaluation as determined by rank ordering of response</a:t>
            </a:r>
          </a:p>
          <a:p>
            <a:r>
              <a:rPr lang="en-CA" dirty="0" smtClean="0">
                <a:solidFill>
                  <a:schemeClr val="tx1">
                    <a:lumMod val="50000"/>
                    <a:lumOff val="50000"/>
                  </a:schemeClr>
                </a:solidFill>
                <a:latin typeface="Calibri" panose="020F0502020204030204" pitchFamily="34" charset="0"/>
                <a:cs typeface="Calibri" panose="020F0502020204030204" pitchFamily="34" charset="0"/>
              </a:rPr>
              <a:t>rate across model deciles </a:t>
            </a:r>
            <a:endParaRPr lang="en-CA" dirty="0">
              <a:solidFill>
                <a:schemeClr val="tx1">
                  <a:lumMod val="50000"/>
                  <a:lumOff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8595041"/>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sz="3600" dirty="0">
                <a:solidFill>
                  <a:schemeClr val="tx1">
                    <a:lumMod val="50000"/>
                    <a:lumOff val="50000"/>
                  </a:schemeClr>
                </a:solidFill>
              </a:rPr>
              <a:t>Does it work in predicting consumer behaviour</a:t>
            </a:r>
          </a:p>
        </p:txBody>
      </p:sp>
      <p:sp>
        <p:nvSpPr>
          <p:cNvPr id="3" name="Content Placeholder 2"/>
          <p:cNvSpPr>
            <a:spLocks noGrp="1"/>
          </p:cNvSpPr>
          <p:nvPr>
            <p:ph idx="1"/>
          </p:nvPr>
        </p:nvSpPr>
        <p:spPr>
          <a:xfrm>
            <a:off x="179512" y="775855"/>
            <a:ext cx="8964488" cy="5832616"/>
          </a:xfrm>
        </p:spPr>
        <p:txBody>
          <a:bodyPr/>
          <a:lstStyle/>
          <a:p>
            <a:endParaRPr lang="en-CA" dirty="0" smtClean="0"/>
          </a:p>
          <a:p>
            <a:r>
              <a:rPr lang="en-CA" dirty="0" smtClean="0"/>
              <a:t>Our </a:t>
            </a:r>
            <a:r>
              <a:rPr lang="en-CA" dirty="0"/>
              <a:t>R&amp;D work in </a:t>
            </a:r>
            <a:r>
              <a:rPr lang="en-CA" dirty="0" smtClean="0"/>
              <a:t>applications where the signal to </a:t>
            </a:r>
            <a:r>
              <a:rPr lang="en-CA" dirty="0"/>
              <a:t>noise ratio is </a:t>
            </a:r>
            <a:r>
              <a:rPr lang="en-CA" dirty="0" smtClean="0"/>
              <a:t>somewhat stronger and against a large volume of records:</a:t>
            </a:r>
            <a:endParaRPr lang="en-CA" dirty="0"/>
          </a:p>
          <a:p>
            <a:endParaRPr lang="en-CA" dirty="0"/>
          </a:p>
        </p:txBody>
      </p:sp>
      <p:sp>
        <p:nvSpPr>
          <p:cNvPr id="4" name="Slide Number Placeholder 3"/>
          <p:cNvSpPr>
            <a:spLocks noGrp="1"/>
          </p:cNvSpPr>
          <p:nvPr>
            <p:ph type="sldNum" sz="quarter" idx="12"/>
          </p:nvPr>
        </p:nvSpPr>
        <p:spPr/>
        <p:txBody>
          <a:bodyPr/>
          <a:lstStyle/>
          <a:p>
            <a:fld id="{14175318-BD12-4E48-815B-3F230439B803}" type="slidenum">
              <a:rPr lang="en-CA" smtClean="0"/>
              <a:t>26</a:t>
            </a:fld>
            <a:endParaRPr lang="en-CA"/>
          </a:p>
        </p:txBody>
      </p:sp>
      <p:graphicFrame>
        <p:nvGraphicFramePr>
          <p:cNvPr id="5" name="Chart 4"/>
          <p:cNvGraphicFramePr>
            <a:graphicFrameLocks/>
          </p:cNvGraphicFramePr>
          <p:nvPr>
            <p:extLst>
              <p:ext uri="{D42A27DB-BD31-4B8C-83A1-F6EECF244321}">
                <p14:modId xmlns:p14="http://schemas.microsoft.com/office/powerpoint/2010/main" val="1204968354"/>
              </p:ext>
            </p:extLst>
          </p:nvPr>
        </p:nvGraphicFramePr>
        <p:xfrm>
          <a:off x="520646" y="2078182"/>
          <a:ext cx="5270554" cy="2396836"/>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6085914" y="2072442"/>
            <a:ext cx="3058086" cy="1131079"/>
          </a:xfrm>
          <a:prstGeom prst="rect">
            <a:avLst/>
          </a:prstGeom>
          <a:noFill/>
        </p:spPr>
        <p:txBody>
          <a:bodyPr wrap="square" rtlCol="0">
            <a:spAutoFit/>
          </a:bodyPr>
          <a:lstStyle/>
          <a:p>
            <a:r>
              <a:rPr lang="en-CA" sz="1350" dirty="0">
                <a:solidFill>
                  <a:schemeClr val="tx1">
                    <a:lumMod val="50000"/>
                    <a:lumOff val="50000"/>
                  </a:schemeClr>
                </a:solidFill>
              </a:rPr>
              <a:t>Going from a traditional regression model to a neural</a:t>
            </a:r>
            <a:br>
              <a:rPr lang="en-CA" sz="1350" dirty="0">
                <a:solidFill>
                  <a:schemeClr val="tx1">
                    <a:lumMod val="50000"/>
                    <a:lumOff val="50000"/>
                  </a:schemeClr>
                </a:solidFill>
              </a:rPr>
            </a:br>
            <a:r>
              <a:rPr lang="en-CA" sz="1350" dirty="0">
                <a:solidFill>
                  <a:schemeClr val="tx1">
                    <a:lumMod val="50000"/>
                    <a:lumOff val="50000"/>
                  </a:schemeClr>
                </a:solidFill>
              </a:rPr>
              <a:t>net with a single hidden layer  and with over a million </a:t>
            </a:r>
            <a:br>
              <a:rPr lang="en-CA" sz="1350" dirty="0">
                <a:solidFill>
                  <a:schemeClr val="tx1">
                    <a:lumMod val="50000"/>
                    <a:lumOff val="50000"/>
                  </a:schemeClr>
                </a:solidFill>
              </a:rPr>
            </a:br>
            <a:r>
              <a:rPr lang="en-CA" sz="1350" dirty="0">
                <a:solidFill>
                  <a:schemeClr val="tx1">
                    <a:lumMod val="50000"/>
                    <a:lumOff val="50000"/>
                  </a:schemeClr>
                </a:solidFill>
              </a:rPr>
              <a:t>records</a:t>
            </a:r>
          </a:p>
        </p:txBody>
      </p:sp>
      <p:graphicFrame>
        <p:nvGraphicFramePr>
          <p:cNvPr id="7" name="Chart 6"/>
          <p:cNvGraphicFramePr>
            <a:graphicFrameLocks/>
          </p:cNvGraphicFramePr>
          <p:nvPr>
            <p:extLst>
              <p:ext uri="{D42A27DB-BD31-4B8C-83A1-F6EECF244321}">
                <p14:modId xmlns:p14="http://schemas.microsoft.com/office/powerpoint/2010/main" val="3756170941"/>
              </p:ext>
            </p:extLst>
          </p:nvPr>
        </p:nvGraphicFramePr>
        <p:xfrm>
          <a:off x="654829" y="4112783"/>
          <a:ext cx="5330335" cy="2315727"/>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6058334" y="3281510"/>
            <a:ext cx="3271873" cy="1131079"/>
          </a:xfrm>
          <a:prstGeom prst="rect">
            <a:avLst/>
          </a:prstGeom>
          <a:noFill/>
        </p:spPr>
        <p:txBody>
          <a:bodyPr wrap="square" rtlCol="0">
            <a:spAutoFit/>
          </a:bodyPr>
          <a:lstStyle/>
          <a:p>
            <a:r>
              <a:rPr lang="en-CA" sz="1350" dirty="0">
                <a:solidFill>
                  <a:schemeClr val="tx1">
                    <a:lumMod val="50000"/>
                    <a:lumOff val="50000"/>
                  </a:schemeClr>
                </a:solidFill>
              </a:rPr>
              <a:t>Going from a neural net with a single hidden  layer  to a </a:t>
            </a:r>
          </a:p>
          <a:p>
            <a:r>
              <a:rPr lang="en-CA" sz="1350" dirty="0">
                <a:solidFill>
                  <a:schemeClr val="tx1">
                    <a:lumMod val="50000"/>
                    <a:lumOff val="50000"/>
                  </a:schemeClr>
                </a:solidFill>
              </a:rPr>
              <a:t>neural net with three hidden layers and over a million </a:t>
            </a:r>
            <a:br>
              <a:rPr lang="en-CA" sz="1350" dirty="0">
                <a:solidFill>
                  <a:schemeClr val="tx1">
                    <a:lumMod val="50000"/>
                    <a:lumOff val="50000"/>
                  </a:schemeClr>
                </a:solidFill>
              </a:rPr>
            </a:br>
            <a:r>
              <a:rPr lang="en-CA" sz="1350" dirty="0">
                <a:solidFill>
                  <a:schemeClr val="tx1">
                    <a:lumMod val="50000"/>
                    <a:lumOff val="50000"/>
                  </a:schemeClr>
                </a:solidFill>
              </a:rPr>
              <a:t>records</a:t>
            </a:r>
          </a:p>
        </p:txBody>
      </p:sp>
      <p:sp>
        <p:nvSpPr>
          <p:cNvPr id="9" name="TextBox 8"/>
          <p:cNvSpPr txBox="1"/>
          <p:nvPr/>
        </p:nvSpPr>
        <p:spPr>
          <a:xfrm>
            <a:off x="6020713" y="4461164"/>
            <a:ext cx="3047629" cy="954107"/>
          </a:xfrm>
          <a:prstGeom prst="rect">
            <a:avLst/>
          </a:prstGeom>
          <a:noFill/>
        </p:spPr>
        <p:txBody>
          <a:bodyPr wrap="none" rtlCol="0">
            <a:spAutoFit/>
          </a:bodyPr>
          <a:lstStyle/>
          <a:p>
            <a:r>
              <a:rPr lang="en-CA" sz="1400" dirty="0" smtClean="0">
                <a:solidFill>
                  <a:schemeClr val="tx1">
                    <a:lumMod val="50000"/>
                    <a:lumOff val="50000"/>
                  </a:schemeClr>
                </a:solidFill>
              </a:rPr>
              <a:t>We now observe that model </a:t>
            </a:r>
          </a:p>
          <a:p>
            <a:r>
              <a:rPr lang="en-CA" sz="1400" dirty="0" smtClean="0">
                <a:solidFill>
                  <a:schemeClr val="tx1">
                    <a:lumMod val="50000"/>
                    <a:lumOff val="50000"/>
                  </a:schemeClr>
                </a:solidFill>
              </a:rPr>
              <a:t>performance increases through the</a:t>
            </a:r>
            <a:br>
              <a:rPr lang="en-CA" sz="1400" dirty="0" smtClean="0">
                <a:solidFill>
                  <a:schemeClr val="tx1">
                    <a:lumMod val="50000"/>
                    <a:lumOff val="50000"/>
                  </a:schemeClr>
                </a:solidFill>
              </a:rPr>
            </a:br>
            <a:r>
              <a:rPr lang="en-CA" sz="1400" dirty="0" smtClean="0">
                <a:solidFill>
                  <a:schemeClr val="tx1">
                    <a:lumMod val="50000"/>
                    <a:lumOff val="50000"/>
                  </a:schemeClr>
                </a:solidFill>
              </a:rPr>
              <a:t>use of neural nets and even as we add</a:t>
            </a:r>
            <a:br>
              <a:rPr lang="en-CA" sz="1400" dirty="0" smtClean="0">
                <a:solidFill>
                  <a:schemeClr val="tx1">
                    <a:lumMod val="50000"/>
                    <a:lumOff val="50000"/>
                  </a:schemeClr>
                </a:solidFill>
              </a:rPr>
            </a:br>
            <a:r>
              <a:rPr lang="en-CA" sz="1400" dirty="0" smtClean="0">
                <a:solidFill>
                  <a:schemeClr val="tx1">
                    <a:lumMod val="50000"/>
                    <a:lumOff val="50000"/>
                  </a:schemeClr>
                </a:solidFill>
              </a:rPr>
              <a:t>more complexity</a:t>
            </a:r>
            <a:endParaRPr lang="en-CA" sz="1400" dirty="0">
              <a:solidFill>
                <a:schemeClr val="tx1">
                  <a:lumMod val="50000"/>
                  <a:lumOff val="50000"/>
                </a:schemeClr>
              </a:solidFill>
            </a:endParaRPr>
          </a:p>
        </p:txBody>
      </p:sp>
    </p:spTree>
    <p:extLst>
      <p:ext uri="{BB962C8B-B14F-4D97-AF65-F5344CB8AC3E}">
        <p14:creationId xmlns:p14="http://schemas.microsoft.com/office/powerpoint/2010/main" val="301271911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1004" y="2537545"/>
            <a:ext cx="7772400" cy="1507982"/>
          </a:xfrm>
        </p:spPr>
        <p:txBody>
          <a:bodyPr/>
          <a:lstStyle/>
          <a:p>
            <a:r>
              <a:rPr lang="en-US" b="1" dirty="0" smtClean="0">
                <a:solidFill>
                  <a:schemeClr val="tx1">
                    <a:lumMod val="50000"/>
                    <a:lumOff val="50000"/>
                  </a:schemeClr>
                </a:solidFill>
              </a:rPr>
              <a:t>Data Discovery Example</a:t>
            </a:r>
            <a:br>
              <a:rPr lang="en-US" b="1" dirty="0" smtClean="0">
                <a:solidFill>
                  <a:schemeClr val="tx1">
                    <a:lumMod val="50000"/>
                    <a:lumOff val="50000"/>
                  </a:schemeClr>
                </a:solidFill>
              </a:rPr>
            </a:br>
            <a:r>
              <a:rPr lang="en-US" sz="2400" dirty="0" smtClean="0">
                <a:solidFill>
                  <a:schemeClr val="tx1">
                    <a:lumMod val="50000"/>
                    <a:lumOff val="50000"/>
                  </a:schemeClr>
                </a:solidFill>
              </a:rPr>
              <a:t>Entertainment Case</a:t>
            </a:r>
            <a:br>
              <a:rPr lang="en-US" sz="2400" dirty="0" smtClean="0">
                <a:solidFill>
                  <a:schemeClr val="tx1">
                    <a:lumMod val="50000"/>
                    <a:lumOff val="50000"/>
                  </a:schemeClr>
                </a:solidFill>
              </a:rPr>
            </a:br>
            <a:r>
              <a:rPr lang="en-US" sz="2400" dirty="0" smtClean="0"/>
              <a:t/>
            </a:r>
            <a:br>
              <a:rPr lang="en-US" sz="2400" dirty="0" smtClean="0"/>
            </a:br>
            <a:r>
              <a:rPr lang="en-US" dirty="0"/>
              <a:t/>
            </a:r>
            <a:br>
              <a:rPr lang="en-US" dirty="0"/>
            </a:br>
            <a:r>
              <a:rPr lang="en-US" dirty="0" smtClean="0"/>
              <a:t> </a:t>
            </a:r>
            <a:endParaRPr lang="en-CA" dirty="0"/>
          </a:p>
        </p:txBody>
      </p:sp>
    </p:spTree>
    <p:extLst>
      <p:ext uri="{BB962C8B-B14F-4D97-AF65-F5344CB8AC3E}">
        <p14:creationId xmlns:p14="http://schemas.microsoft.com/office/powerpoint/2010/main" val="267437984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0" y="372168"/>
            <a:ext cx="7644894" cy="757208"/>
          </a:xfrm>
        </p:spPr>
        <p:txBody>
          <a:bodyPr>
            <a:normAutofit/>
          </a:bodyPr>
          <a:lstStyle/>
          <a:p>
            <a:r>
              <a:rPr lang="en-CA" sz="4000" dirty="0">
                <a:solidFill>
                  <a:schemeClr val="tx1">
                    <a:lumMod val="50000"/>
                    <a:lumOff val="50000"/>
                  </a:schemeClr>
                </a:solidFill>
              </a:rPr>
              <a:t>Data </a:t>
            </a:r>
            <a:r>
              <a:rPr lang="en-CA" sz="4000" dirty="0" smtClean="0">
                <a:solidFill>
                  <a:schemeClr val="tx1">
                    <a:lumMod val="50000"/>
                    <a:lumOff val="50000"/>
                  </a:schemeClr>
                </a:solidFill>
              </a:rPr>
              <a:t>Discovery -Migration Example</a:t>
            </a:r>
            <a:endParaRPr lang="en-US" sz="4000" dirty="0">
              <a:solidFill>
                <a:schemeClr val="tx1">
                  <a:lumMod val="50000"/>
                  <a:lumOff val="50000"/>
                </a:schemeClr>
              </a:solidFill>
            </a:endParaRPr>
          </a:p>
        </p:txBody>
      </p:sp>
      <p:sp>
        <p:nvSpPr>
          <p:cNvPr id="18435" name="Content Placeholder 3"/>
          <p:cNvSpPr>
            <a:spLocks noGrp="1"/>
          </p:cNvSpPr>
          <p:nvPr>
            <p:ph idx="1"/>
          </p:nvPr>
        </p:nvSpPr>
        <p:spPr>
          <a:xfrm>
            <a:off x="1617009" y="5041779"/>
            <a:ext cx="5829300" cy="1143000"/>
          </a:xfrm>
        </p:spPr>
        <p:txBody>
          <a:bodyPr>
            <a:normAutofit fontScale="85000" lnSpcReduction="20000"/>
          </a:bodyPr>
          <a:lstStyle/>
          <a:p>
            <a:r>
              <a:rPr lang="en-US" dirty="0" smtClean="0"/>
              <a:t>60% of Premiere members are in decline or inactive – a concerning trend that should be addressed with new marketing initiatives to re-engage these members</a:t>
            </a:r>
          </a:p>
        </p:txBody>
      </p:sp>
      <p:graphicFrame>
        <p:nvGraphicFramePr>
          <p:cNvPr id="7" name="Table 6"/>
          <p:cNvGraphicFramePr>
            <a:graphicFrameLocks noGrp="1"/>
          </p:cNvGraphicFramePr>
          <p:nvPr>
            <p:extLst/>
          </p:nvPr>
        </p:nvGraphicFramePr>
        <p:xfrm>
          <a:off x="605118" y="1361975"/>
          <a:ext cx="7853082" cy="3465519"/>
        </p:xfrm>
        <a:graphic>
          <a:graphicData uri="http://schemas.openxmlformats.org/drawingml/2006/table">
            <a:tbl>
              <a:tblPr firstRow="1" lastRow="1" bandRow="1">
                <a:tableStyleId>{00A15C55-8517-42AA-B614-E9B94910E393}</a:tableStyleId>
              </a:tblPr>
              <a:tblGrid>
                <a:gridCol w="2543957">
                  <a:extLst>
                    <a:ext uri="{9D8B030D-6E8A-4147-A177-3AD203B41FA5}">
                      <a16:colId xmlns:a16="http://schemas.microsoft.com/office/drawing/2014/main" val="20000"/>
                    </a:ext>
                  </a:extLst>
                </a:gridCol>
                <a:gridCol w="1061825">
                  <a:extLst>
                    <a:ext uri="{9D8B030D-6E8A-4147-A177-3AD203B41FA5}">
                      <a16:colId xmlns:a16="http://schemas.microsoft.com/office/drawing/2014/main" val="20001"/>
                    </a:ext>
                  </a:extLst>
                </a:gridCol>
                <a:gridCol w="1061825">
                  <a:extLst>
                    <a:ext uri="{9D8B030D-6E8A-4147-A177-3AD203B41FA5}">
                      <a16:colId xmlns:a16="http://schemas.microsoft.com/office/drawing/2014/main" val="20002"/>
                    </a:ext>
                  </a:extLst>
                </a:gridCol>
                <a:gridCol w="1061825">
                  <a:extLst>
                    <a:ext uri="{9D8B030D-6E8A-4147-A177-3AD203B41FA5}">
                      <a16:colId xmlns:a16="http://schemas.microsoft.com/office/drawing/2014/main" val="20003"/>
                    </a:ext>
                  </a:extLst>
                </a:gridCol>
                <a:gridCol w="1061825">
                  <a:extLst>
                    <a:ext uri="{9D8B030D-6E8A-4147-A177-3AD203B41FA5}">
                      <a16:colId xmlns:a16="http://schemas.microsoft.com/office/drawing/2014/main" val="20004"/>
                    </a:ext>
                  </a:extLst>
                </a:gridCol>
                <a:gridCol w="1061825">
                  <a:extLst>
                    <a:ext uri="{9D8B030D-6E8A-4147-A177-3AD203B41FA5}">
                      <a16:colId xmlns:a16="http://schemas.microsoft.com/office/drawing/2014/main" val="20005"/>
                    </a:ext>
                  </a:extLst>
                </a:gridCol>
              </a:tblGrid>
              <a:tr h="467067">
                <a:tc>
                  <a:txBody>
                    <a:bodyPr/>
                    <a:lstStyle/>
                    <a:p>
                      <a:pPr algn="ctr" fontAlgn="b"/>
                      <a:endParaRPr lang="en-US" sz="1100" b="0" i="0" u="none" strike="noStrike" dirty="0">
                        <a:solidFill>
                          <a:srgbClr val="000000"/>
                        </a:solidFill>
                        <a:effectLst/>
                        <a:latin typeface="Calibri" pitchFamily="34" charset="0"/>
                      </a:endParaRPr>
                    </a:p>
                  </a:txBody>
                  <a:tcPr marL="7144" marR="7144" marT="7145" marB="0" anchor="ctr">
                    <a:solidFill>
                      <a:schemeClr val="accent1"/>
                    </a:solidFill>
                  </a:tcPr>
                </a:tc>
                <a:tc gridSpan="5">
                  <a:txBody>
                    <a:bodyPr/>
                    <a:lstStyle/>
                    <a:p>
                      <a:pPr algn="ctr" fontAlgn="b"/>
                      <a:r>
                        <a:rPr lang="en-US" sz="1100" u="none" strike="noStrike" dirty="0">
                          <a:effectLst/>
                          <a:latin typeface="Calibri" pitchFamily="34" charset="0"/>
                        </a:rPr>
                        <a:t>Current </a:t>
                      </a:r>
                      <a:r>
                        <a:rPr lang="en-US" sz="1100" u="none" strike="noStrike" dirty="0" smtClean="0">
                          <a:effectLst/>
                          <a:latin typeface="Calibri" pitchFamily="34" charset="0"/>
                        </a:rPr>
                        <a:t>Year Activity </a:t>
                      </a:r>
                      <a:endParaRPr lang="en-US" sz="1100" b="0" i="0" u="none" strike="noStrike" dirty="0">
                        <a:solidFill>
                          <a:srgbClr val="000000"/>
                        </a:solidFill>
                        <a:effectLst/>
                        <a:latin typeface="Calibri" pitchFamily="34" charset="0"/>
                      </a:endParaRPr>
                    </a:p>
                  </a:txBody>
                  <a:tcPr marL="7144" marR="7144" marT="7145" marB="0" anchor="ctr">
                    <a:solidFill>
                      <a:schemeClr val="accent1"/>
                    </a:solidFill>
                  </a:tcPr>
                </a:tc>
                <a:tc hMerge="1">
                  <a:txBody>
                    <a:bodyPr/>
                    <a:lstStyle/>
                    <a:p>
                      <a:endParaRPr lang="en-US"/>
                    </a:p>
                  </a:txBody>
                  <a:tcPr/>
                </a:tc>
                <a:tc hMerge="1">
                  <a:txBody>
                    <a:bodyPr/>
                    <a:lstStyle/>
                    <a:p>
                      <a:endParaRPr lang="en-US"/>
                    </a:p>
                  </a:txBody>
                  <a:tcPr/>
                </a:tc>
                <a:tc hMerge="1">
                  <a:txBody>
                    <a:bodyPr/>
                    <a:lstStyle/>
                    <a:p>
                      <a:pPr algn="l" fontAlgn="b"/>
                      <a:endParaRPr lang="en-US" sz="1100" b="0" i="0" u="none" strike="noStrike" dirty="0">
                        <a:solidFill>
                          <a:srgbClr val="000000"/>
                        </a:solidFill>
                        <a:effectLst/>
                        <a:latin typeface="Calibri"/>
                      </a:endParaRPr>
                    </a:p>
                  </a:txBody>
                  <a:tcPr marL="9525" marR="9525" marT="9525" marB="0" anchor="b"/>
                </a:tc>
                <a:tc hMerge="1">
                  <a:txBody>
                    <a:bodyPr/>
                    <a:lstStyle/>
                    <a:p>
                      <a:pPr algn="l" fontAlgn="b"/>
                      <a:endParaRPr lang="en-US" sz="11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0"/>
                  </a:ext>
                </a:extLst>
              </a:tr>
              <a:tr h="663117">
                <a:tc>
                  <a:txBody>
                    <a:bodyPr/>
                    <a:lstStyle/>
                    <a:p>
                      <a:pPr algn="ctr" fontAlgn="b"/>
                      <a:r>
                        <a:rPr lang="en-US" sz="1100" b="1" u="none" strike="noStrike" dirty="0" smtClean="0">
                          <a:effectLst/>
                          <a:latin typeface="Calibri" pitchFamily="34" charset="0"/>
                        </a:rPr>
                        <a:t>Value Segment </a:t>
                      </a:r>
                      <a:r>
                        <a:rPr lang="en-US" sz="1100" b="1" u="none" strike="noStrike" dirty="0">
                          <a:effectLst/>
                          <a:latin typeface="Calibri" pitchFamily="34" charset="0"/>
                        </a:rPr>
                        <a:t>in </a:t>
                      </a:r>
                      <a:r>
                        <a:rPr lang="en-US" sz="1100" b="1" u="none" strike="noStrike" dirty="0" smtClean="0">
                          <a:effectLst/>
                          <a:latin typeface="Calibri" pitchFamily="34" charset="0"/>
                        </a:rPr>
                        <a:t>Previous</a:t>
                      </a:r>
                      <a:r>
                        <a:rPr lang="en-US" sz="1100" b="1" u="none" strike="noStrike" baseline="0" dirty="0" smtClean="0">
                          <a:effectLst/>
                          <a:latin typeface="Calibri" pitchFamily="34" charset="0"/>
                        </a:rPr>
                        <a:t> Yr.</a:t>
                      </a:r>
                      <a:endParaRPr lang="en-US" sz="1100" b="1" i="0" u="none" strike="noStrike" dirty="0">
                        <a:solidFill>
                          <a:schemeClr val="bg1"/>
                        </a:solidFill>
                        <a:effectLst/>
                        <a:latin typeface="Calibri" pitchFamily="34" charset="0"/>
                      </a:endParaRPr>
                    </a:p>
                  </a:txBody>
                  <a:tcPr marL="7144" marR="7144" marT="7145" marB="0" anchor="ctr"/>
                </a:tc>
                <a:tc>
                  <a:txBody>
                    <a:bodyPr/>
                    <a:lstStyle/>
                    <a:p>
                      <a:pPr algn="ctr" fontAlgn="b"/>
                      <a:r>
                        <a:rPr lang="en-US" sz="1100" b="1" u="none" strike="noStrike" dirty="0">
                          <a:effectLst/>
                          <a:latin typeface="Calibri" pitchFamily="34" charset="0"/>
                        </a:rPr>
                        <a:t>Growth</a:t>
                      </a:r>
                      <a:endParaRPr lang="en-US" sz="1100" b="1" i="0" u="none" strike="noStrike" dirty="0">
                        <a:solidFill>
                          <a:schemeClr val="bg1"/>
                        </a:solidFill>
                        <a:effectLst/>
                        <a:latin typeface="Calibri" pitchFamily="34" charset="0"/>
                      </a:endParaRPr>
                    </a:p>
                  </a:txBody>
                  <a:tcPr marL="7144" marR="7144" marT="7145" marB="0" anchor="ctr"/>
                </a:tc>
                <a:tc>
                  <a:txBody>
                    <a:bodyPr/>
                    <a:lstStyle/>
                    <a:p>
                      <a:pPr algn="ctr" fontAlgn="b"/>
                      <a:r>
                        <a:rPr lang="en-US" sz="1100" b="1" u="none" strike="noStrike" dirty="0">
                          <a:effectLst/>
                          <a:latin typeface="Calibri" pitchFamily="34" charset="0"/>
                        </a:rPr>
                        <a:t>Stable</a:t>
                      </a:r>
                      <a:endParaRPr lang="en-US" sz="1100" b="1" i="0" u="none" strike="noStrike" dirty="0">
                        <a:solidFill>
                          <a:schemeClr val="bg1"/>
                        </a:solidFill>
                        <a:effectLst/>
                        <a:latin typeface="Calibri" pitchFamily="34" charset="0"/>
                      </a:endParaRPr>
                    </a:p>
                  </a:txBody>
                  <a:tcPr marL="7144" marR="7144" marT="7145" marB="0" anchor="ctr"/>
                </a:tc>
                <a:tc>
                  <a:txBody>
                    <a:bodyPr/>
                    <a:lstStyle/>
                    <a:p>
                      <a:pPr algn="ctr" fontAlgn="b"/>
                      <a:r>
                        <a:rPr lang="en-US" sz="1100" b="1" u="none" strike="noStrike" dirty="0">
                          <a:effectLst/>
                          <a:latin typeface="Calibri" pitchFamily="34" charset="0"/>
                        </a:rPr>
                        <a:t>Decline</a:t>
                      </a:r>
                      <a:endParaRPr lang="en-US" sz="1100" b="1" i="0" u="none" strike="noStrike" dirty="0">
                        <a:solidFill>
                          <a:schemeClr val="bg1"/>
                        </a:solidFill>
                        <a:effectLst/>
                        <a:latin typeface="Calibri" pitchFamily="34" charset="0"/>
                      </a:endParaRPr>
                    </a:p>
                  </a:txBody>
                  <a:tcPr marL="7144" marR="7144" marT="7145" marB="0" anchor="ctr"/>
                </a:tc>
                <a:tc>
                  <a:txBody>
                    <a:bodyPr/>
                    <a:lstStyle/>
                    <a:p>
                      <a:pPr algn="ctr" fontAlgn="b"/>
                      <a:r>
                        <a:rPr lang="en-US" sz="1100" b="1" u="none" strike="noStrike" dirty="0">
                          <a:effectLst/>
                          <a:latin typeface="Calibri" pitchFamily="34" charset="0"/>
                        </a:rPr>
                        <a:t>Inactive</a:t>
                      </a:r>
                      <a:endParaRPr lang="en-US" sz="1100" b="1" i="0" u="none" strike="noStrike" dirty="0">
                        <a:solidFill>
                          <a:schemeClr val="bg1"/>
                        </a:solidFill>
                        <a:effectLst/>
                        <a:latin typeface="Calibri" pitchFamily="34" charset="0"/>
                      </a:endParaRPr>
                    </a:p>
                  </a:txBody>
                  <a:tcPr marL="7144" marR="7144" marT="7145" marB="0" anchor="ctr"/>
                </a:tc>
                <a:tc>
                  <a:txBody>
                    <a:bodyPr/>
                    <a:lstStyle/>
                    <a:p>
                      <a:pPr algn="ctr" fontAlgn="b"/>
                      <a:r>
                        <a:rPr lang="en-US" sz="1100" b="1" u="none" strike="noStrike" dirty="0">
                          <a:effectLst/>
                          <a:latin typeface="Calibri" pitchFamily="34" charset="0"/>
                        </a:rPr>
                        <a:t>Total </a:t>
                      </a:r>
                      <a:endParaRPr lang="en-US" sz="1100" b="1" i="0" u="none" strike="noStrike" dirty="0">
                        <a:solidFill>
                          <a:schemeClr val="bg1"/>
                        </a:solidFill>
                        <a:effectLst/>
                        <a:latin typeface="Calibri" pitchFamily="34" charset="0"/>
                      </a:endParaRPr>
                    </a:p>
                  </a:txBody>
                  <a:tcPr marL="7144" marR="7144" marT="7145" marB="0" anchor="ctr"/>
                </a:tc>
                <a:extLst>
                  <a:ext uri="{0D108BD9-81ED-4DB2-BD59-A6C34878D82A}">
                    <a16:rowId xmlns:a16="http://schemas.microsoft.com/office/drawing/2014/main" val="10001"/>
                  </a:ext>
                </a:extLst>
              </a:tr>
              <a:tr h="467067">
                <a:tc>
                  <a:txBody>
                    <a:bodyPr/>
                    <a:lstStyle/>
                    <a:p>
                      <a:pPr algn="ctr" fontAlgn="b"/>
                      <a:r>
                        <a:rPr lang="en-US" sz="1100" b="1" u="none" strike="noStrike" dirty="0">
                          <a:effectLst/>
                          <a:latin typeface="Calibri" pitchFamily="34" charset="0"/>
                        </a:rPr>
                        <a:t>Premiere</a:t>
                      </a:r>
                      <a:endParaRPr lang="en-US" sz="1100" b="1" i="0" u="none" strike="noStrike" dirty="0">
                        <a:solidFill>
                          <a:srgbClr val="000000"/>
                        </a:solidFill>
                        <a:effectLst/>
                        <a:latin typeface="Calibri" pitchFamily="34" charset="0"/>
                      </a:endParaRPr>
                    </a:p>
                  </a:txBody>
                  <a:tcPr marL="7144" marR="7144" marT="7145" marB="0" anchor="ctr"/>
                </a:tc>
                <a:tc>
                  <a:txBody>
                    <a:bodyPr/>
                    <a:lstStyle/>
                    <a:p>
                      <a:pPr algn="ctr" fontAlgn="b"/>
                      <a:r>
                        <a:rPr lang="en-US" sz="1100" u="none" strike="noStrike" dirty="0" smtClean="0">
                          <a:effectLst/>
                          <a:latin typeface="Calibri" pitchFamily="34" charset="0"/>
                        </a:rPr>
                        <a:t>---</a:t>
                      </a:r>
                      <a:endParaRPr lang="en-US" sz="1100" b="0" i="0" u="none" strike="noStrike" dirty="0">
                        <a:solidFill>
                          <a:srgbClr val="000000"/>
                        </a:solidFill>
                        <a:effectLst/>
                        <a:latin typeface="Calibri" pitchFamily="34" charset="0"/>
                      </a:endParaRPr>
                    </a:p>
                  </a:txBody>
                  <a:tcPr marL="7144" marR="7144" marT="7145" marB="0" anchor="ctr"/>
                </a:tc>
                <a:tc>
                  <a:txBody>
                    <a:bodyPr/>
                    <a:lstStyle/>
                    <a:p>
                      <a:pPr algn="ctr" fontAlgn="b"/>
                      <a:r>
                        <a:rPr lang="en-US" sz="1100" u="none" strike="noStrike" dirty="0">
                          <a:effectLst/>
                          <a:latin typeface="Calibri" pitchFamily="34" charset="0"/>
                        </a:rPr>
                        <a:t>41%</a:t>
                      </a:r>
                      <a:endParaRPr lang="en-US" sz="1100" b="0" i="0" u="none" strike="noStrike" dirty="0">
                        <a:solidFill>
                          <a:srgbClr val="000000"/>
                        </a:solidFill>
                        <a:effectLst/>
                        <a:latin typeface="Calibri" pitchFamily="34" charset="0"/>
                      </a:endParaRPr>
                    </a:p>
                  </a:txBody>
                  <a:tcPr marL="7144" marR="7144" marT="7145" marB="0" anchor="ctr"/>
                </a:tc>
                <a:tc>
                  <a:txBody>
                    <a:bodyPr/>
                    <a:lstStyle/>
                    <a:p>
                      <a:pPr algn="ctr" fontAlgn="b"/>
                      <a:r>
                        <a:rPr lang="en-US" sz="1100" u="none" strike="noStrike" dirty="0">
                          <a:effectLst/>
                          <a:latin typeface="Calibri" pitchFamily="34" charset="0"/>
                        </a:rPr>
                        <a:t>53%</a:t>
                      </a:r>
                      <a:endParaRPr lang="en-US" sz="1100" b="0" i="0" u="none" strike="noStrike" dirty="0">
                        <a:solidFill>
                          <a:srgbClr val="000000"/>
                        </a:solidFill>
                        <a:effectLst/>
                        <a:latin typeface="Calibri" pitchFamily="34" charset="0"/>
                      </a:endParaRPr>
                    </a:p>
                  </a:txBody>
                  <a:tcPr marL="7144" marR="7144" marT="7145" marB="0" anchor="ctr"/>
                </a:tc>
                <a:tc>
                  <a:txBody>
                    <a:bodyPr/>
                    <a:lstStyle/>
                    <a:p>
                      <a:pPr algn="ctr" fontAlgn="b"/>
                      <a:r>
                        <a:rPr lang="en-US" sz="1100" u="none" strike="noStrike">
                          <a:effectLst/>
                          <a:latin typeface="Calibri" pitchFamily="34" charset="0"/>
                        </a:rPr>
                        <a:t>7%</a:t>
                      </a:r>
                      <a:endParaRPr lang="en-US" sz="1100" b="0" i="0" u="none" strike="noStrike">
                        <a:solidFill>
                          <a:srgbClr val="000000"/>
                        </a:solidFill>
                        <a:effectLst/>
                        <a:latin typeface="Calibri" pitchFamily="34" charset="0"/>
                      </a:endParaRPr>
                    </a:p>
                  </a:txBody>
                  <a:tcPr marL="7144" marR="7144" marT="7145" marB="0" anchor="ctr"/>
                </a:tc>
                <a:tc>
                  <a:txBody>
                    <a:bodyPr/>
                    <a:lstStyle/>
                    <a:p>
                      <a:pPr algn="ctr" fontAlgn="b"/>
                      <a:r>
                        <a:rPr lang="en-US" sz="1100" u="none" strike="noStrike" dirty="0" smtClean="0">
                          <a:effectLst/>
                          <a:latin typeface="Calibri" pitchFamily="34" charset="0"/>
                        </a:rPr>
                        <a:t>18,406</a:t>
                      </a:r>
                      <a:endParaRPr lang="en-US" sz="1100" b="0" i="0" u="none" strike="noStrike" dirty="0">
                        <a:solidFill>
                          <a:srgbClr val="000000"/>
                        </a:solidFill>
                        <a:effectLst/>
                        <a:latin typeface="Calibri" pitchFamily="34" charset="0"/>
                      </a:endParaRPr>
                    </a:p>
                  </a:txBody>
                  <a:tcPr marL="7144" marR="7144" marT="7145" marB="0" anchor="ctr"/>
                </a:tc>
                <a:extLst>
                  <a:ext uri="{0D108BD9-81ED-4DB2-BD59-A6C34878D82A}">
                    <a16:rowId xmlns:a16="http://schemas.microsoft.com/office/drawing/2014/main" val="10002"/>
                  </a:ext>
                </a:extLst>
              </a:tr>
              <a:tr h="467067">
                <a:tc>
                  <a:txBody>
                    <a:bodyPr/>
                    <a:lstStyle/>
                    <a:p>
                      <a:pPr algn="ctr" fontAlgn="b"/>
                      <a:r>
                        <a:rPr lang="en-US" sz="1100" b="1" u="none" strike="noStrike" dirty="0">
                          <a:effectLst/>
                          <a:latin typeface="Calibri" pitchFamily="34" charset="0"/>
                        </a:rPr>
                        <a:t>High</a:t>
                      </a:r>
                      <a:endParaRPr lang="en-US" sz="1100" b="1" i="0" u="none" strike="noStrike" dirty="0">
                        <a:solidFill>
                          <a:srgbClr val="000000"/>
                        </a:solidFill>
                        <a:effectLst/>
                        <a:latin typeface="Calibri" pitchFamily="34" charset="0"/>
                      </a:endParaRPr>
                    </a:p>
                  </a:txBody>
                  <a:tcPr marL="7144" marR="7144" marT="7145" marB="0" anchor="ctr"/>
                </a:tc>
                <a:tc>
                  <a:txBody>
                    <a:bodyPr/>
                    <a:lstStyle/>
                    <a:p>
                      <a:pPr algn="ctr" fontAlgn="b"/>
                      <a:r>
                        <a:rPr lang="en-US" sz="1100" u="none" strike="noStrike">
                          <a:effectLst/>
                          <a:latin typeface="Calibri" pitchFamily="34" charset="0"/>
                        </a:rPr>
                        <a:t>8%</a:t>
                      </a:r>
                      <a:endParaRPr lang="en-US" sz="1100" b="0" i="0" u="none" strike="noStrike">
                        <a:solidFill>
                          <a:srgbClr val="000000"/>
                        </a:solidFill>
                        <a:effectLst/>
                        <a:latin typeface="Calibri" pitchFamily="34" charset="0"/>
                      </a:endParaRPr>
                    </a:p>
                  </a:txBody>
                  <a:tcPr marL="7144" marR="7144" marT="7145" marB="0" anchor="ctr"/>
                </a:tc>
                <a:tc>
                  <a:txBody>
                    <a:bodyPr/>
                    <a:lstStyle/>
                    <a:p>
                      <a:pPr algn="ctr" fontAlgn="b"/>
                      <a:r>
                        <a:rPr lang="en-US" sz="1100" u="none" strike="noStrike">
                          <a:effectLst/>
                          <a:latin typeface="Calibri" pitchFamily="34" charset="0"/>
                        </a:rPr>
                        <a:t>23%</a:t>
                      </a:r>
                      <a:endParaRPr lang="en-US" sz="1100" b="0" i="0" u="none" strike="noStrike">
                        <a:solidFill>
                          <a:srgbClr val="000000"/>
                        </a:solidFill>
                        <a:effectLst/>
                        <a:latin typeface="Calibri" pitchFamily="34" charset="0"/>
                      </a:endParaRPr>
                    </a:p>
                  </a:txBody>
                  <a:tcPr marL="7144" marR="7144" marT="7145" marB="0" anchor="ctr"/>
                </a:tc>
                <a:tc>
                  <a:txBody>
                    <a:bodyPr/>
                    <a:lstStyle/>
                    <a:p>
                      <a:pPr algn="ctr" fontAlgn="b"/>
                      <a:r>
                        <a:rPr lang="en-US" sz="1100" u="none" strike="noStrike">
                          <a:effectLst/>
                          <a:latin typeface="Calibri" pitchFamily="34" charset="0"/>
                        </a:rPr>
                        <a:t>44%</a:t>
                      </a:r>
                      <a:endParaRPr lang="en-US" sz="1100" b="0" i="0" u="none" strike="noStrike">
                        <a:solidFill>
                          <a:srgbClr val="000000"/>
                        </a:solidFill>
                        <a:effectLst/>
                        <a:latin typeface="Calibri" pitchFamily="34" charset="0"/>
                      </a:endParaRPr>
                    </a:p>
                  </a:txBody>
                  <a:tcPr marL="7144" marR="7144" marT="7145" marB="0" anchor="ctr"/>
                </a:tc>
                <a:tc>
                  <a:txBody>
                    <a:bodyPr/>
                    <a:lstStyle/>
                    <a:p>
                      <a:pPr algn="ctr" fontAlgn="b"/>
                      <a:r>
                        <a:rPr lang="en-US" sz="1100" u="none" strike="noStrike" dirty="0">
                          <a:effectLst/>
                          <a:latin typeface="Calibri" pitchFamily="34" charset="0"/>
                        </a:rPr>
                        <a:t>24%</a:t>
                      </a:r>
                      <a:endParaRPr lang="en-US" sz="1100" b="0" i="0" u="none" strike="noStrike" dirty="0">
                        <a:solidFill>
                          <a:srgbClr val="000000"/>
                        </a:solidFill>
                        <a:effectLst/>
                        <a:latin typeface="Calibri" pitchFamily="34" charset="0"/>
                      </a:endParaRPr>
                    </a:p>
                  </a:txBody>
                  <a:tcPr marL="7144" marR="7144" marT="7145" marB="0" anchor="ctr"/>
                </a:tc>
                <a:tc>
                  <a:txBody>
                    <a:bodyPr/>
                    <a:lstStyle/>
                    <a:p>
                      <a:pPr algn="ctr" fontAlgn="b"/>
                      <a:r>
                        <a:rPr lang="en-US" sz="1100" u="none" strike="noStrike" dirty="0" smtClean="0">
                          <a:effectLst/>
                          <a:latin typeface="Calibri" pitchFamily="34" charset="0"/>
                        </a:rPr>
                        <a:t>36,811</a:t>
                      </a:r>
                      <a:endParaRPr lang="en-US" sz="1100" b="0" i="0" u="none" strike="noStrike" dirty="0">
                        <a:solidFill>
                          <a:srgbClr val="000000"/>
                        </a:solidFill>
                        <a:effectLst/>
                        <a:latin typeface="Calibri" pitchFamily="34" charset="0"/>
                      </a:endParaRPr>
                    </a:p>
                  </a:txBody>
                  <a:tcPr marL="7144" marR="7144" marT="7145" marB="0" anchor="ctr"/>
                </a:tc>
                <a:extLst>
                  <a:ext uri="{0D108BD9-81ED-4DB2-BD59-A6C34878D82A}">
                    <a16:rowId xmlns:a16="http://schemas.microsoft.com/office/drawing/2014/main" val="10003"/>
                  </a:ext>
                </a:extLst>
              </a:tr>
              <a:tr h="467067">
                <a:tc>
                  <a:txBody>
                    <a:bodyPr/>
                    <a:lstStyle/>
                    <a:p>
                      <a:pPr algn="ctr" fontAlgn="b"/>
                      <a:r>
                        <a:rPr lang="en-US" sz="1100" b="1" u="none" strike="noStrike" dirty="0">
                          <a:effectLst/>
                          <a:latin typeface="Calibri" pitchFamily="34" charset="0"/>
                        </a:rPr>
                        <a:t>Medium</a:t>
                      </a:r>
                      <a:endParaRPr lang="en-US" sz="1100" b="1" i="0" u="none" strike="noStrike" dirty="0">
                        <a:solidFill>
                          <a:srgbClr val="000000"/>
                        </a:solidFill>
                        <a:effectLst/>
                        <a:latin typeface="Calibri" pitchFamily="34" charset="0"/>
                      </a:endParaRPr>
                    </a:p>
                  </a:txBody>
                  <a:tcPr marL="7144" marR="7144" marT="7145" marB="0" anchor="ctr"/>
                </a:tc>
                <a:tc>
                  <a:txBody>
                    <a:bodyPr/>
                    <a:lstStyle/>
                    <a:p>
                      <a:pPr algn="ctr" fontAlgn="b"/>
                      <a:r>
                        <a:rPr lang="en-US" sz="1100" u="none" strike="noStrike">
                          <a:effectLst/>
                          <a:latin typeface="Calibri" pitchFamily="34" charset="0"/>
                        </a:rPr>
                        <a:t>9%</a:t>
                      </a:r>
                      <a:endParaRPr lang="en-US" sz="1100" b="0" i="0" u="none" strike="noStrike">
                        <a:solidFill>
                          <a:srgbClr val="000000"/>
                        </a:solidFill>
                        <a:effectLst/>
                        <a:latin typeface="Calibri" pitchFamily="34" charset="0"/>
                      </a:endParaRPr>
                    </a:p>
                  </a:txBody>
                  <a:tcPr marL="7144" marR="7144" marT="7145" marB="0" anchor="ctr"/>
                </a:tc>
                <a:tc>
                  <a:txBody>
                    <a:bodyPr/>
                    <a:lstStyle/>
                    <a:p>
                      <a:pPr algn="ctr" fontAlgn="b"/>
                      <a:r>
                        <a:rPr lang="en-US" sz="1100" u="none" strike="noStrike">
                          <a:effectLst/>
                          <a:latin typeface="Calibri" pitchFamily="34" charset="0"/>
                        </a:rPr>
                        <a:t>21%</a:t>
                      </a:r>
                      <a:endParaRPr lang="en-US" sz="1100" b="0" i="0" u="none" strike="noStrike">
                        <a:solidFill>
                          <a:srgbClr val="000000"/>
                        </a:solidFill>
                        <a:effectLst/>
                        <a:latin typeface="Calibri" pitchFamily="34" charset="0"/>
                      </a:endParaRPr>
                    </a:p>
                  </a:txBody>
                  <a:tcPr marL="7144" marR="7144" marT="7145" marB="0" anchor="ctr"/>
                </a:tc>
                <a:tc>
                  <a:txBody>
                    <a:bodyPr/>
                    <a:lstStyle/>
                    <a:p>
                      <a:pPr algn="ctr" fontAlgn="b"/>
                      <a:r>
                        <a:rPr lang="en-US" sz="1100" u="none" strike="noStrike">
                          <a:effectLst/>
                          <a:latin typeface="Calibri" pitchFamily="34" charset="0"/>
                        </a:rPr>
                        <a:t>14%</a:t>
                      </a:r>
                      <a:endParaRPr lang="en-US" sz="1100" b="0" i="0" u="none" strike="noStrike">
                        <a:solidFill>
                          <a:srgbClr val="000000"/>
                        </a:solidFill>
                        <a:effectLst/>
                        <a:latin typeface="Calibri" pitchFamily="34" charset="0"/>
                      </a:endParaRPr>
                    </a:p>
                  </a:txBody>
                  <a:tcPr marL="7144" marR="7144" marT="7145" marB="0" anchor="ctr"/>
                </a:tc>
                <a:tc>
                  <a:txBody>
                    <a:bodyPr/>
                    <a:lstStyle/>
                    <a:p>
                      <a:pPr algn="ctr" fontAlgn="b"/>
                      <a:r>
                        <a:rPr lang="en-US" sz="1100" u="none" strike="noStrike" dirty="0">
                          <a:effectLst/>
                          <a:latin typeface="Calibri" pitchFamily="34" charset="0"/>
                        </a:rPr>
                        <a:t>56%</a:t>
                      </a:r>
                      <a:endParaRPr lang="en-US" sz="1100" b="0" i="0" u="none" strike="noStrike" dirty="0">
                        <a:solidFill>
                          <a:srgbClr val="000000"/>
                        </a:solidFill>
                        <a:effectLst/>
                        <a:latin typeface="Calibri" pitchFamily="34" charset="0"/>
                      </a:endParaRPr>
                    </a:p>
                  </a:txBody>
                  <a:tcPr marL="7144" marR="7144" marT="7145" marB="0" anchor="ctr"/>
                </a:tc>
                <a:tc>
                  <a:txBody>
                    <a:bodyPr/>
                    <a:lstStyle/>
                    <a:p>
                      <a:pPr algn="ctr" fontAlgn="b"/>
                      <a:r>
                        <a:rPr lang="en-US" sz="1100" u="none" strike="noStrike" dirty="0" smtClean="0">
                          <a:effectLst/>
                          <a:latin typeface="Calibri" pitchFamily="34" charset="0"/>
                        </a:rPr>
                        <a:t>73,620</a:t>
                      </a:r>
                      <a:endParaRPr lang="en-US" sz="1100" b="0" i="0" u="none" strike="noStrike" dirty="0">
                        <a:solidFill>
                          <a:srgbClr val="000000"/>
                        </a:solidFill>
                        <a:effectLst/>
                        <a:latin typeface="Calibri" pitchFamily="34" charset="0"/>
                      </a:endParaRPr>
                    </a:p>
                  </a:txBody>
                  <a:tcPr marL="7144" marR="7144" marT="7145" marB="0" anchor="ctr"/>
                </a:tc>
                <a:extLst>
                  <a:ext uri="{0D108BD9-81ED-4DB2-BD59-A6C34878D82A}">
                    <a16:rowId xmlns:a16="http://schemas.microsoft.com/office/drawing/2014/main" val="10004"/>
                  </a:ext>
                </a:extLst>
              </a:tr>
              <a:tr h="467067">
                <a:tc>
                  <a:txBody>
                    <a:bodyPr/>
                    <a:lstStyle/>
                    <a:p>
                      <a:pPr algn="ctr" fontAlgn="b"/>
                      <a:r>
                        <a:rPr lang="en-US" sz="1100" b="1" u="none" strike="noStrike" dirty="0">
                          <a:effectLst/>
                          <a:latin typeface="Calibri" pitchFamily="34" charset="0"/>
                        </a:rPr>
                        <a:t>Low</a:t>
                      </a:r>
                      <a:endParaRPr lang="en-US" sz="1100" b="1" i="0" u="none" strike="noStrike" dirty="0">
                        <a:solidFill>
                          <a:srgbClr val="000000"/>
                        </a:solidFill>
                        <a:effectLst/>
                        <a:latin typeface="Calibri" pitchFamily="34" charset="0"/>
                      </a:endParaRPr>
                    </a:p>
                  </a:txBody>
                  <a:tcPr marL="7144" marR="7144" marT="7145" marB="0" anchor="ctr"/>
                </a:tc>
                <a:tc>
                  <a:txBody>
                    <a:bodyPr/>
                    <a:lstStyle/>
                    <a:p>
                      <a:pPr algn="ctr" fontAlgn="b"/>
                      <a:r>
                        <a:rPr lang="en-US" sz="1100" u="none" strike="noStrike">
                          <a:effectLst/>
                          <a:latin typeface="Calibri" pitchFamily="34" charset="0"/>
                        </a:rPr>
                        <a:t>14%</a:t>
                      </a:r>
                      <a:endParaRPr lang="en-US" sz="1100" b="0" i="0" u="none" strike="noStrike">
                        <a:solidFill>
                          <a:srgbClr val="000000"/>
                        </a:solidFill>
                        <a:effectLst/>
                        <a:latin typeface="Calibri" pitchFamily="34" charset="0"/>
                      </a:endParaRPr>
                    </a:p>
                  </a:txBody>
                  <a:tcPr marL="7144" marR="7144" marT="7145" marB="0" anchor="ctr"/>
                </a:tc>
                <a:tc>
                  <a:txBody>
                    <a:bodyPr/>
                    <a:lstStyle/>
                    <a:p>
                      <a:pPr algn="ctr" fontAlgn="b"/>
                      <a:r>
                        <a:rPr lang="en-US" sz="1100" u="none" strike="noStrike">
                          <a:effectLst/>
                          <a:latin typeface="Calibri" pitchFamily="34" charset="0"/>
                        </a:rPr>
                        <a:t>11%</a:t>
                      </a:r>
                      <a:endParaRPr lang="en-US" sz="1100" b="0" i="0" u="none" strike="noStrike">
                        <a:solidFill>
                          <a:srgbClr val="000000"/>
                        </a:solidFill>
                        <a:effectLst/>
                        <a:latin typeface="Calibri" pitchFamily="34" charset="0"/>
                      </a:endParaRPr>
                    </a:p>
                  </a:txBody>
                  <a:tcPr marL="7144" marR="7144" marT="7145" marB="0" anchor="ctr"/>
                </a:tc>
                <a:tc>
                  <a:txBody>
                    <a:bodyPr/>
                    <a:lstStyle/>
                    <a:p>
                      <a:pPr algn="ctr" fontAlgn="b"/>
                      <a:r>
                        <a:rPr lang="en-US" sz="1100" u="none" strike="noStrike" dirty="0" smtClean="0">
                          <a:effectLst/>
                          <a:latin typeface="Calibri" pitchFamily="34" charset="0"/>
                        </a:rPr>
                        <a:t>---</a:t>
                      </a:r>
                      <a:endParaRPr lang="en-US" sz="1100" b="0" i="0" u="none" strike="noStrike" dirty="0">
                        <a:solidFill>
                          <a:srgbClr val="000000"/>
                        </a:solidFill>
                        <a:effectLst/>
                        <a:latin typeface="Calibri" pitchFamily="34" charset="0"/>
                      </a:endParaRPr>
                    </a:p>
                  </a:txBody>
                  <a:tcPr marL="7144" marR="7144" marT="7145" marB="0" anchor="ctr"/>
                </a:tc>
                <a:tc>
                  <a:txBody>
                    <a:bodyPr/>
                    <a:lstStyle/>
                    <a:p>
                      <a:pPr algn="ctr" fontAlgn="b"/>
                      <a:r>
                        <a:rPr lang="en-US" sz="1100" u="none" strike="noStrike" dirty="0">
                          <a:effectLst/>
                          <a:latin typeface="Calibri" pitchFamily="34" charset="0"/>
                        </a:rPr>
                        <a:t>75%</a:t>
                      </a:r>
                      <a:endParaRPr lang="en-US" sz="1100" b="0" i="0" u="none" strike="noStrike" dirty="0">
                        <a:solidFill>
                          <a:srgbClr val="000000"/>
                        </a:solidFill>
                        <a:effectLst/>
                        <a:latin typeface="Calibri" pitchFamily="34" charset="0"/>
                      </a:endParaRPr>
                    </a:p>
                  </a:txBody>
                  <a:tcPr marL="7144" marR="7144" marT="7145" marB="0" anchor="ctr"/>
                </a:tc>
                <a:tc>
                  <a:txBody>
                    <a:bodyPr/>
                    <a:lstStyle/>
                    <a:p>
                      <a:pPr algn="ctr" fontAlgn="b"/>
                      <a:r>
                        <a:rPr lang="en-US" sz="1100" u="none" strike="noStrike" dirty="0" smtClean="0">
                          <a:effectLst/>
                          <a:latin typeface="Calibri" pitchFamily="34" charset="0"/>
                        </a:rPr>
                        <a:t>55,215</a:t>
                      </a:r>
                      <a:endParaRPr lang="en-US" sz="1100" b="0" i="0" u="none" strike="noStrike" dirty="0">
                        <a:solidFill>
                          <a:srgbClr val="000000"/>
                        </a:solidFill>
                        <a:effectLst/>
                        <a:latin typeface="Calibri" pitchFamily="34" charset="0"/>
                      </a:endParaRPr>
                    </a:p>
                  </a:txBody>
                  <a:tcPr marL="7144" marR="7144" marT="7145" marB="0" anchor="ctr"/>
                </a:tc>
                <a:extLst>
                  <a:ext uri="{0D108BD9-81ED-4DB2-BD59-A6C34878D82A}">
                    <a16:rowId xmlns:a16="http://schemas.microsoft.com/office/drawing/2014/main" val="10005"/>
                  </a:ext>
                </a:extLst>
              </a:tr>
              <a:tr h="467067">
                <a:tc>
                  <a:txBody>
                    <a:bodyPr/>
                    <a:lstStyle/>
                    <a:p>
                      <a:pPr algn="r" fontAlgn="b"/>
                      <a:r>
                        <a:rPr lang="en-US" sz="1100" u="none" strike="noStrike" dirty="0">
                          <a:effectLst/>
                          <a:latin typeface="Calibri" pitchFamily="34" charset="0"/>
                        </a:rPr>
                        <a:t>Total</a:t>
                      </a:r>
                      <a:endParaRPr lang="en-US" sz="1100" b="0" i="0" u="none" strike="noStrike" dirty="0">
                        <a:solidFill>
                          <a:srgbClr val="000000"/>
                        </a:solidFill>
                        <a:effectLst/>
                        <a:latin typeface="Calibri" pitchFamily="34" charset="0"/>
                      </a:endParaRPr>
                    </a:p>
                  </a:txBody>
                  <a:tcPr marL="7144" marR="7144" marT="7145" marB="0" anchor="ctr">
                    <a:solidFill>
                      <a:schemeClr val="accent1"/>
                    </a:solidFill>
                  </a:tcPr>
                </a:tc>
                <a:tc>
                  <a:txBody>
                    <a:bodyPr/>
                    <a:lstStyle/>
                    <a:p>
                      <a:pPr algn="ctr" fontAlgn="b"/>
                      <a:r>
                        <a:rPr lang="en-US" sz="1100" u="none" strike="noStrike" dirty="0">
                          <a:effectLst/>
                          <a:latin typeface="Calibri" pitchFamily="34" charset="0"/>
                        </a:rPr>
                        <a:t>9%</a:t>
                      </a:r>
                      <a:endParaRPr lang="en-US" sz="1100" b="0" i="0" u="none" strike="noStrike" dirty="0">
                        <a:solidFill>
                          <a:srgbClr val="000000"/>
                        </a:solidFill>
                        <a:effectLst/>
                        <a:latin typeface="Calibri" pitchFamily="34" charset="0"/>
                      </a:endParaRPr>
                    </a:p>
                  </a:txBody>
                  <a:tcPr marL="7144" marR="7144" marT="7145" marB="0" anchor="ctr">
                    <a:solidFill>
                      <a:schemeClr val="accent1"/>
                    </a:solidFill>
                  </a:tcPr>
                </a:tc>
                <a:tc>
                  <a:txBody>
                    <a:bodyPr/>
                    <a:lstStyle/>
                    <a:p>
                      <a:pPr algn="ctr" fontAlgn="b"/>
                      <a:r>
                        <a:rPr lang="en-US" sz="1100" u="none" strike="noStrike" dirty="0">
                          <a:effectLst/>
                          <a:latin typeface="Calibri" pitchFamily="34" charset="0"/>
                        </a:rPr>
                        <a:t>20%</a:t>
                      </a:r>
                      <a:endParaRPr lang="en-US" sz="1100" b="0" i="0" u="none" strike="noStrike" dirty="0">
                        <a:solidFill>
                          <a:srgbClr val="000000"/>
                        </a:solidFill>
                        <a:effectLst/>
                        <a:latin typeface="Calibri" pitchFamily="34" charset="0"/>
                      </a:endParaRPr>
                    </a:p>
                  </a:txBody>
                  <a:tcPr marL="7144" marR="7144" marT="7145" marB="0" anchor="ctr">
                    <a:solidFill>
                      <a:schemeClr val="accent1"/>
                    </a:solidFill>
                  </a:tcPr>
                </a:tc>
                <a:tc>
                  <a:txBody>
                    <a:bodyPr/>
                    <a:lstStyle/>
                    <a:p>
                      <a:pPr algn="ctr" fontAlgn="b"/>
                      <a:r>
                        <a:rPr lang="en-US" sz="1100" u="none" strike="noStrike" dirty="0">
                          <a:effectLst/>
                          <a:latin typeface="Calibri" pitchFamily="34" charset="0"/>
                        </a:rPr>
                        <a:t>20%</a:t>
                      </a:r>
                      <a:endParaRPr lang="en-US" sz="1100" b="0" i="0" u="none" strike="noStrike" dirty="0">
                        <a:solidFill>
                          <a:srgbClr val="000000"/>
                        </a:solidFill>
                        <a:effectLst/>
                        <a:latin typeface="Calibri" pitchFamily="34" charset="0"/>
                      </a:endParaRPr>
                    </a:p>
                  </a:txBody>
                  <a:tcPr marL="7144" marR="7144" marT="7145" marB="0" anchor="ctr">
                    <a:solidFill>
                      <a:schemeClr val="accent1"/>
                    </a:solidFill>
                  </a:tcPr>
                </a:tc>
                <a:tc>
                  <a:txBody>
                    <a:bodyPr/>
                    <a:lstStyle/>
                    <a:p>
                      <a:pPr algn="ctr" fontAlgn="b"/>
                      <a:r>
                        <a:rPr lang="en-US" sz="1100" u="none" strike="noStrike" dirty="0">
                          <a:effectLst/>
                          <a:latin typeface="Calibri" pitchFamily="34" charset="0"/>
                        </a:rPr>
                        <a:t>50%</a:t>
                      </a:r>
                      <a:endParaRPr lang="en-US" sz="1100" b="0" i="0" u="none" strike="noStrike" dirty="0">
                        <a:solidFill>
                          <a:srgbClr val="000000"/>
                        </a:solidFill>
                        <a:effectLst/>
                        <a:latin typeface="Calibri" pitchFamily="34" charset="0"/>
                      </a:endParaRPr>
                    </a:p>
                  </a:txBody>
                  <a:tcPr marL="7144" marR="7144" marT="7145" marB="0" anchor="ctr">
                    <a:solidFill>
                      <a:schemeClr val="accent1"/>
                    </a:solidFill>
                  </a:tcPr>
                </a:tc>
                <a:tc>
                  <a:txBody>
                    <a:bodyPr/>
                    <a:lstStyle/>
                    <a:p>
                      <a:pPr algn="ctr" fontAlgn="b"/>
                      <a:r>
                        <a:rPr lang="en-US" sz="1100" u="none" strike="noStrike" dirty="0" smtClean="0">
                          <a:effectLst/>
                          <a:latin typeface="Calibri" pitchFamily="34" charset="0"/>
                        </a:rPr>
                        <a:t>184,052</a:t>
                      </a:r>
                      <a:endParaRPr lang="en-US" sz="1100" b="0" i="0" u="none" strike="noStrike" dirty="0">
                        <a:solidFill>
                          <a:srgbClr val="000000"/>
                        </a:solidFill>
                        <a:effectLst/>
                        <a:latin typeface="Calibri" pitchFamily="34" charset="0"/>
                      </a:endParaRPr>
                    </a:p>
                  </a:txBody>
                  <a:tcPr marL="7144" marR="7144" marT="7145" marB="0" anchor="ctr">
                    <a:solidFill>
                      <a:schemeClr val="accent1"/>
                    </a:solidFill>
                  </a:tcPr>
                </a:tc>
                <a:extLst>
                  <a:ext uri="{0D108BD9-81ED-4DB2-BD59-A6C34878D82A}">
                    <a16:rowId xmlns:a16="http://schemas.microsoft.com/office/drawing/2014/main" val="10006"/>
                  </a:ext>
                </a:extLst>
              </a:tr>
            </a:tbl>
          </a:graphicData>
        </a:graphic>
      </p:graphicFrame>
      <p:sp>
        <p:nvSpPr>
          <p:cNvPr id="8" name="Rectangle 7"/>
          <p:cNvSpPr/>
          <p:nvPr/>
        </p:nvSpPr>
        <p:spPr>
          <a:xfrm>
            <a:off x="5458245" y="2620551"/>
            <a:ext cx="2100263" cy="285750"/>
          </a:xfrm>
          <a:prstGeom prst="rect">
            <a:avLst/>
          </a:prstGeom>
          <a:noFill/>
          <a:ln>
            <a:solidFill>
              <a:srgbClr val="BF202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Slide Number Placeholder 1"/>
          <p:cNvSpPr>
            <a:spLocks noGrp="1"/>
          </p:cNvSpPr>
          <p:nvPr>
            <p:ph type="sldNum" sz="quarter" idx="12"/>
          </p:nvPr>
        </p:nvSpPr>
        <p:spPr/>
        <p:txBody>
          <a:bodyPr/>
          <a:lstStyle/>
          <a:p>
            <a:pPr>
              <a:defRPr/>
            </a:pPr>
            <a:fld id="{C4CA861E-F2DD-4111-B711-19D272733BDC}" type="slidenum">
              <a:rPr lang="en-US" smtClean="0"/>
              <a:pPr>
                <a:defRPr/>
              </a:pPr>
              <a:t>28</a:t>
            </a:fld>
            <a:endParaRPr lang="en-US"/>
          </a:p>
        </p:txBody>
      </p:sp>
    </p:spTree>
    <p:extLst>
      <p:ext uri="{BB962C8B-B14F-4D97-AF65-F5344CB8AC3E}">
        <p14:creationId xmlns:p14="http://schemas.microsoft.com/office/powerpoint/2010/main" val="23703438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947" y="210794"/>
            <a:ext cx="7644894" cy="757208"/>
          </a:xfrm>
          <a:noFill/>
          <a:ln>
            <a:noFill/>
          </a:ln>
        </p:spPr>
        <p:txBody>
          <a:bodyPr>
            <a:normAutofit fontScale="90000"/>
          </a:bodyPr>
          <a:lstStyle/>
          <a:p>
            <a:r>
              <a:rPr lang="en-US" dirty="0" smtClean="0">
                <a:solidFill>
                  <a:schemeClr val="tx1">
                    <a:lumMod val="50000"/>
                    <a:lumOff val="50000"/>
                  </a:schemeClr>
                </a:solidFill>
              </a:rPr>
              <a:t>Data discovery Sample Example  of Potential Decision Matrix</a:t>
            </a:r>
            <a:endParaRPr lang="en-US" dirty="0">
              <a:solidFill>
                <a:schemeClr val="tx1">
                  <a:lumMod val="50000"/>
                  <a:lumOff val="50000"/>
                </a:schemeClr>
              </a:solidFill>
            </a:endParaRPr>
          </a:p>
        </p:txBody>
      </p:sp>
      <p:sp>
        <p:nvSpPr>
          <p:cNvPr id="3" name="Content Placeholder 2"/>
          <p:cNvSpPr>
            <a:spLocks noGrp="1"/>
          </p:cNvSpPr>
          <p:nvPr>
            <p:ph idx="1"/>
          </p:nvPr>
        </p:nvSpPr>
        <p:spPr>
          <a:xfrm>
            <a:off x="90947" y="1058002"/>
            <a:ext cx="8964488" cy="5635678"/>
          </a:xfrm>
          <a:noFill/>
          <a:ln>
            <a:noFill/>
          </a:ln>
        </p:spPr>
        <p:txBody>
          <a:bodyPr>
            <a:normAutofit/>
          </a:bodyPr>
          <a:lstStyle/>
          <a:p>
            <a:pPr lvl="1"/>
            <a:endParaRPr lang="en-US" dirty="0" smtClean="0"/>
          </a:p>
          <a:p>
            <a:pPr lvl="1"/>
            <a:r>
              <a:rPr lang="en-US" dirty="0" smtClean="0"/>
              <a:t>Sample </a:t>
            </a:r>
            <a:r>
              <a:rPr lang="en-US" dirty="0"/>
              <a:t>Roadmap of Marketing Opportunities </a:t>
            </a:r>
            <a:br>
              <a:rPr lang="en-US" dirty="0"/>
            </a:br>
            <a:endParaRPr lang="en-US" dirty="0" smtClean="0"/>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pPr lvl="1"/>
            <a:r>
              <a:rPr lang="en-US" dirty="0" smtClean="0"/>
              <a:t>Opportunity to prioritize activities based on $ opportunity</a:t>
            </a:r>
          </a:p>
        </p:txBody>
      </p:sp>
      <p:sp>
        <p:nvSpPr>
          <p:cNvPr id="4" name="Slide Number Placeholder 3"/>
          <p:cNvSpPr>
            <a:spLocks noGrp="1"/>
          </p:cNvSpPr>
          <p:nvPr>
            <p:ph type="sldNum" sz="quarter" idx="12"/>
          </p:nvPr>
        </p:nvSpPr>
        <p:spPr/>
        <p:txBody>
          <a:bodyPr/>
          <a:lstStyle/>
          <a:p>
            <a:pPr>
              <a:defRPr/>
            </a:pPr>
            <a:fld id="{C4CA861E-F2DD-4111-B711-19D272733BDC}" type="slidenum">
              <a:rPr lang="en-US" smtClean="0"/>
              <a:pPr>
                <a:defRPr/>
              </a:pPr>
              <a:t>29</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514047748"/>
              </p:ext>
            </p:extLst>
          </p:nvPr>
        </p:nvGraphicFramePr>
        <p:xfrm>
          <a:off x="263235" y="2092035"/>
          <a:ext cx="8728366" cy="3297383"/>
        </p:xfrm>
        <a:graphic>
          <a:graphicData uri="http://schemas.openxmlformats.org/drawingml/2006/table">
            <a:tbl>
              <a:tblPr/>
              <a:tblGrid>
                <a:gridCol w="1963051">
                  <a:extLst>
                    <a:ext uri="{9D8B030D-6E8A-4147-A177-3AD203B41FA5}">
                      <a16:colId xmlns:a16="http://schemas.microsoft.com/office/drawing/2014/main" val="20000"/>
                    </a:ext>
                  </a:extLst>
                </a:gridCol>
                <a:gridCol w="1003325">
                  <a:extLst>
                    <a:ext uri="{9D8B030D-6E8A-4147-A177-3AD203B41FA5}">
                      <a16:colId xmlns:a16="http://schemas.microsoft.com/office/drawing/2014/main" val="20001"/>
                    </a:ext>
                  </a:extLst>
                </a:gridCol>
                <a:gridCol w="970817">
                  <a:extLst>
                    <a:ext uri="{9D8B030D-6E8A-4147-A177-3AD203B41FA5}">
                      <a16:colId xmlns:a16="http://schemas.microsoft.com/office/drawing/2014/main" val="20002"/>
                    </a:ext>
                  </a:extLst>
                </a:gridCol>
                <a:gridCol w="1109067">
                  <a:extLst>
                    <a:ext uri="{9D8B030D-6E8A-4147-A177-3AD203B41FA5}">
                      <a16:colId xmlns:a16="http://schemas.microsoft.com/office/drawing/2014/main" val="20003"/>
                    </a:ext>
                  </a:extLst>
                </a:gridCol>
                <a:gridCol w="942707">
                  <a:extLst>
                    <a:ext uri="{9D8B030D-6E8A-4147-A177-3AD203B41FA5}">
                      <a16:colId xmlns:a16="http://schemas.microsoft.com/office/drawing/2014/main" val="20004"/>
                    </a:ext>
                  </a:extLst>
                </a:gridCol>
                <a:gridCol w="887255">
                  <a:extLst>
                    <a:ext uri="{9D8B030D-6E8A-4147-A177-3AD203B41FA5}">
                      <a16:colId xmlns:a16="http://schemas.microsoft.com/office/drawing/2014/main" val="20005"/>
                    </a:ext>
                  </a:extLst>
                </a:gridCol>
                <a:gridCol w="1852144">
                  <a:extLst>
                    <a:ext uri="{9D8B030D-6E8A-4147-A177-3AD203B41FA5}">
                      <a16:colId xmlns:a16="http://schemas.microsoft.com/office/drawing/2014/main" val="20006"/>
                    </a:ext>
                  </a:extLst>
                </a:gridCol>
              </a:tblGrid>
              <a:tr h="574989">
                <a:tc>
                  <a:txBody>
                    <a:bodyPr/>
                    <a:lstStyle/>
                    <a:p>
                      <a:pPr algn="ctr" rtl="0" fontAlgn="b"/>
                      <a:r>
                        <a:rPr lang="en-US" sz="1000" b="0" i="0" u="none" strike="noStrike" dirty="0">
                          <a:solidFill>
                            <a:srgbClr val="FFFFFF"/>
                          </a:solidFill>
                          <a:effectLst/>
                          <a:latin typeface="Arial"/>
                        </a:rPr>
                        <a:t>Segment</a:t>
                      </a:r>
                    </a:p>
                  </a:txBody>
                  <a:tcPr marL="6381" marR="6381" marT="638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F1B42"/>
                    </a:solidFill>
                  </a:tcPr>
                </a:tc>
                <a:tc>
                  <a:txBody>
                    <a:bodyPr/>
                    <a:lstStyle/>
                    <a:p>
                      <a:pPr algn="ctr" rtl="0" fontAlgn="b"/>
                      <a:r>
                        <a:rPr lang="en-US" sz="1000" b="0" i="0" u="none" strike="noStrike" dirty="0">
                          <a:solidFill>
                            <a:srgbClr val="FFFFFF"/>
                          </a:solidFill>
                          <a:effectLst/>
                          <a:latin typeface="Arial"/>
                        </a:rPr>
                        <a:t># Customers</a:t>
                      </a:r>
                    </a:p>
                  </a:txBody>
                  <a:tcPr marL="6381" marR="6381" marT="638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F1B42"/>
                    </a:solidFill>
                  </a:tcPr>
                </a:tc>
                <a:tc>
                  <a:txBody>
                    <a:bodyPr/>
                    <a:lstStyle/>
                    <a:p>
                      <a:pPr algn="ctr" rtl="0" fontAlgn="b"/>
                      <a:r>
                        <a:rPr lang="en-US" sz="1000" b="0" i="0" u="none" strike="noStrike">
                          <a:solidFill>
                            <a:srgbClr val="FFFFFF"/>
                          </a:solidFill>
                          <a:effectLst/>
                          <a:latin typeface="Arial"/>
                        </a:rPr>
                        <a:t>Avg. Value</a:t>
                      </a:r>
                    </a:p>
                  </a:txBody>
                  <a:tcPr marL="6381" marR="6381" marT="638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F1B42"/>
                    </a:solidFill>
                  </a:tcPr>
                </a:tc>
                <a:tc>
                  <a:txBody>
                    <a:bodyPr/>
                    <a:lstStyle/>
                    <a:p>
                      <a:pPr algn="ctr" rtl="0" fontAlgn="b"/>
                      <a:r>
                        <a:rPr lang="en-US" sz="1000" b="0" i="0" u="none" strike="noStrike">
                          <a:solidFill>
                            <a:srgbClr val="FFFFFF"/>
                          </a:solidFill>
                          <a:effectLst/>
                          <a:latin typeface="Arial"/>
                        </a:rPr>
                        <a:t>Strategy</a:t>
                      </a:r>
                    </a:p>
                  </a:txBody>
                  <a:tcPr marL="6381" marR="6381" marT="638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F1B42"/>
                    </a:solidFill>
                  </a:tcPr>
                </a:tc>
                <a:tc>
                  <a:txBody>
                    <a:bodyPr/>
                    <a:lstStyle/>
                    <a:p>
                      <a:pPr algn="ctr" rtl="0" fontAlgn="b"/>
                      <a:r>
                        <a:rPr lang="en-US" sz="1000" b="0" i="0" u="none" strike="noStrike">
                          <a:solidFill>
                            <a:srgbClr val="FFFFFF"/>
                          </a:solidFill>
                          <a:effectLst/>
                          <a:latin typeface="Arial"/>
                        </a:rPr>
                        <a:t>Projected RR</a:t>
                      </a:r>
                    </a:p>
                  </a:txBody>
                  <a:tcPr marL="6381" marR="6381" marT="638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F1B42"/>
                    </a:solidFill>
                  </a:tcPr>
                </a:tc>
                <a:tc>
                  <a:txBody>
                    <a:bodyPr/>
                    <a:lstStyle/>
                    <a:p>
                      <a:pPr algn="ctr" rtl="0" fontAlgn="b"/>
                      <a:r>
                        <a:rPr lang="en-US" sz="1000" b="0" i="0" u="none" strike="noStrike">
                          <a:solidFill>
                            <a:srgbClr val="FFFFFF"/>
                          </a:solidFill>
                          <a:effectLst/>
                          <a:latin typeface="Arial"/>
                        </a:rPr>
                        <a:t>$ Growth Potential</a:t>
                      </a:r>
                    </a:p>
                  </a:txBody>
                  <a:tcPr marL="6381" marR="6381" marT="638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F1B42"/>
                    </a:solidFill>
                  </a:tcPr>
                </a:tc>
                <a:tc>
                  <a:txBody>
                    <a:bodyPr/>
                    <a:lstStyle/>
                    <a:p>
                      <a:pPr algn="ctr" rtl="0" fontAlgn="b"/>
                      <a:r>
                        <a:rPr lang="en-US" sz="1000" b="0" i="0" u="none" strike="noStrike">
                          <a:solidFill>
                            <a:srgbClr val="FFFFFF"/>
                          </a:solidFill>
                          <a:effectLst/>
                          <a:latin typeface="Arial"/>
                        </a:rPr>
                        <a:t>Segment Potential</a:t>
                      </a:r>
                    </a:p>
                  </a:txBody>
                  <a:tcPr marL="6381" marR="6381" marT="638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F1B42"/>
                    </a:solidFill>
                  </a:tcPr>
                </a:tc>
                <a:extLst>
                  <a:ext uri="{0D108BD9-81ED-4DB2-BD59-A6C34878D82A}">
                    <a16:rowId xmlns:a16="http://schemas.microsoft.com/office/drawing/2014/main" val="10000"/>
                  </a:ext>
                </a:extLst>
              </a:tr>
              <a:tr h="856617">
                <a:tc>
                  <a:txBody>
                    <a:bodyPr/>
                    <a:lstStyle/>
                    <a:p>
                      <a:pPr algn="ctr" rtl="0" fontAlgn="ctr"/>
                      <a:r>
                        <a:rPr lang="en-US" sz="1000" b="0" i="0" u="none" strike="noStrike" dirty="0">
                          <a:solidFill>
                            <a:srgbClr val="000000"/>
                          </a:solidFill>
                          <a:effectLst/>
                          <a:latin typeface="Arial"/>
                        </a:rPr>
                        <a:t>New </a:t>
                      </a:r>
                    </a:p>
                  </a:txBody>
                  <a:tcPr marL="6381" marR="6381" marT="63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7E9"/>
                    </a:solidFill>
                  </a:tcPr>
                </a:tc>
                <a:tc>
                  <a:txBody>
                    <a:bodyPr/>
                    <a:lstStyle/>
                    <a:p>
                      <a:pPr algn="ctr" rtl="0" fontAlgn="ctr"/>
                      <a:r>
                        <a:rPr lang="en-US" sz="1000" b="0" i="0" u="none" strike="noStrike">
                          <a:solidFill>
                            <a:srgbClr val="000000"/>
                          </a:solidFill>
                          <a:effectLst/>
                          <a:latin typeface="Arial"/>
                        </a:rPr>
                        <a:t>54,752</a:t>
                      </a:r>
                    </a:p>
                  </a:txBody>
                  <a:tcPr marL="6381" marR="6381" marT="63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7E9"/>
                    </a:solidFill>
                  </a:tcPr>
                </a:tc>
                <a:tc>
                  <a:txBody>
                    <a:bodyPr/>
                    <a:lstStyle/>
                    <a:p>
                      <a:pPr algn="ctr" rtl="0" fontAlgn="ctr"/>
                      <a:r>
                        <a:rPr lang="en-US" sz="1000" b="0" i="0" u="none" strike="noStrike">
                          <a:solidFill>
                            <a:srgbClr val="000000"/>
                          </a:solidFill>
                          <a:effectLst/>
                          <a:latin typeface="Arial"/>
                        </a:rPr>
                        <a:t>$80.40 </a:t>
                      </a:r>
                    </a:p>
                  </a:txBody>
                  <a:tcPr marL="6381" marR="6381" marT="63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7E9"/>
                    </a:solidFill>
                  </a:tcPr>
                </a:tc>
                <a:tc>
                  <a:txBody>
                    <a:bodyPr/>
                    <a:lstStyle/>
                    <a:p>
                      <a:pPr algn="ctr" rtl="0" fontAlgn="ctr"/>
                      <a:r>
                        <a:rPr lang="en-US" sz="1000" b="0" i="0" u="none" strike="noStrike">
                          <a:solidFill>
                            <a:srgbClr val="000000"/>
                          </a:solidFill>
                          <a:effectLst/>
                          <a:latin typeface="Arial"/>
                        </a:rPr>
                        <a:t>Dedicated Welcome &amp; Onboarding </a:t>
                      </a:r>
                    </a:p>
                  </a:txBody>
                  <a:tcPr marL="6381" marR="6381" marT="63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7E9"/>
                    </a:solidFill>
                  </a:tcPr>
                </a:tc>
                <a:tc>
                  <a:txBody>
                    <a:bodyPr/>
                    <a:lstStyle/>
                    <a:p>
                      <a:pPr algn="ctr" rtl="0" fontAlgn="ctr"/>
                      <a:r>
                        <a:rPr lang="en-US" sz="1000" b="0" i="0" u="none" strike="noStrike">
                          <a:solidFill>
                            <a:srgbClr val="000000"/>
                          </a:solidFill>
                          <a:effectLst/>
                          <a:latin typeface="Arial"/>
                        </a:rPr>
                        <a:t>15.00%</a:t>
                      </a:r>
                    </a:p>
                  </a:txBody>
                  <a:tcPr marL="6381" marR="6381" marT="63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7E9"/>
                    </a:solidFill>
                  </a:tcPr>
                </a:tc>
                <a:tc>
                  <a:txBody>
                    <a:bodyPr/>
                    <a:lstStyle/>
                    <a:p>
                      <a:pPr algn="ctr" rtl="0" fontAlgn="ctr"/>
                      <a:r>
                        <a:rPr lang="en-US" sz="1000" b="0" i="0" u="none" strike="noStrike">
                          <a:solidFill>
                            <a:srgbClr val="000000"/>
                          </a:solidFill>
                          <a:effectLst/>
                          <a:latin typeface="Arial"/>
                        </a:rPr>
                        <a:t>40%</a:t>
                      </a:r>
                    </a:p>
                  </a:txBody>
                  <a:tcPr marL="6381" marR="6381" marT="63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7E9"/>
                    </a:solidFill>
                  </a:tcPr>
                </a:tc>
                <a:tc>
                  <a:txBody>
                    <a:bodyPr/>
                    <a:lstStyle/>
                    <a:p>
                      <a:pPr algn="ctr" rtl="0" fontAlgn="ctr"/>
                      <a:r>
                        <a:rPr lang="en-US" sz="1000" b="0" i="0" u="none" strike="noStrike">
                          <a:solidFill>
                            <a:srgbClr val="000000"/>
                          </a:solidFill>
                          <a:effectLst/>
                          <a:latin typeface="Arial"/>
                        </a:rPr>
                        <a:t>$264,123.65 </a:t>
                      </a:r>
                    </a:p>
                  </a:txBody>
                  <a:tcPr marL="6381" marR="6381" marT="6381" marB="0" anchor="ctr">
                    <a:lnL w="1270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7E9"/>
                    </a:solidFill>
                  </a:tcPr>
                </a:tc>
                <a:extLst>
                  <a:ext uri="{0D108BD9-81ED-4DB2-BD59-A6C34878D82A}">
                    <a16:rowId xmlns:a16="http://schemas.microsoft.com/office/drawing/2014/main" val="10001"/>
                  </a:ext>
                </a:extLst>
              </a:tr>
              <a:tr h="492847">
                <a:tc>
                  <a:txBody>
                    <a:bodyPr/>
                    <a:lstStyle/>
                    <a:p>
                      <a:pPr algn="ctr" rtl="0" fontAlgn="ctr"/>
                      <a:r>
                        <a:rPr lang="en-US" sz="1000" b="0" i="0" u="none" strike="noStrike" dirty="0">
                          <a:solidFill>
                            <a:srgbClr val="000000"/>
                          </a:solidFill>
                          <a:effectLst/>
                          <a:latin typeface="Arial"/>
                        </a:rPr>
                        <a:t>Premiere in Decline</a:t>
                      </a:r>
                    </a:p>
                  </a:txBody>
                  <a:tcPr marL="6381" marR="6381" marT="63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CCCF"/>
                    </a:solidFill>
                  </a:tcPr>
                </a:tc>
                <a:tc>
                  <a:txBody>
                    <a:bodyPr/>
                    <a:lstStyle/>
                    <a:p>
                      <a:pPr algn="ctr" rtl="0" fontAlgn="ctr"/>
                      <a:r>
                        <a:rPr lang="en-US" sz="1000" b="0" i="0" u="none" strike="noStrike">
                          <a:solidFill>
                            <a:srgbClr val="000000"/>
                          </a:solidFill>
                          <a:effectLst/>
                          <a:latin typeface="Arial"/>
                        </a:rPr>
                        <a:t>9,755</a:t>
                      </a:r>
                    </a:p>
                  </a:txBody>
                  <a:tcPr marL="6381" marR="6381" marT="63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CCCF"/>
                    </a:solidFill>
                  </a:tcPr>
                </a:tc>
                <a:tc>
                  <a:txBody>
                    <a:bodyPr/>
                    <a:lstStyle/>
                    <a:p>
                      <a:pPr algn="ctr" rtl="0" fontAlgn="ctr"/>
                      <a:r>
                        <a:rPr lang="en-US" sz="1000" b="0" i="0" u="none" strike="noStrike">
                          <a:solidFill>
                            <a:srgbClr val="000000"/>
                          </a:solidFill>
                          <a:effectLst/>
                          <a:latin typeface="Arial"/>
                        </a:rPr>
                        <a:t>$623.53 </a:t>
                      </a:r>
                    </a:p>
                  </a:txBody>
                  <a:tcPr marL="6381" marR="6381" marT="63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CCCF"/>
                    </a:solidFill>
                  </a:tcPr>
                </a:tc>
                <a:tc>
                  <a:txBody>
                    <a:bodyPr/>
                    <a:lstStyle/>
                    <a:p>
                      <a:pPr algn="ctr" rtl="0" fontAlgn="ctr"/>
                      <a:r>
                        <a:rPr lang="en-US" sz="1000" b="0" i="0" u="none" strike="noStrike">
                          <a:solidFill>
                            <a:srgbClr val="000000"/>
                          </a:solidFill>
                          <a:effectLst/>
                          <a:latin typeface="Arial"/>
                        </a:rPr>
                        <a:t>Retention</a:t>
                      </a:r>
                    </a:p>
                  </a:txBody>
                  <a:tcPr marL="6381" marR="6381" marT="63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CCCF"/>
                    </a:solidFill>
                  </a:tcPr>
                </a:tc>
                <a:tc>
                  <a:txBody>
                    <a:bodyPr/>
                    <a:lstStyle/>
                    <a:p>
                      <a:pPr algn="ctr" rtl="0" fontAlgn="ctr"/>
                      <a:r>
                        <a:rPr lang="en-US" sz="1000" b="0" i="0" u="none" strike="noStrike">
                          <a:solidFill>
                            <a:srgbClr val="000000"/>
                          </a:solidFill>
                          <a:effectLst/>
                          <a:latin typeface="Arial"/>
                        </a:rPr>
                        <a:t>5.00%</a:t>
                      </a:r>
                    </a:p>
                  </a:txBody>
                  <a:tcPr marL="6381" marR="6381" marT="63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CCCF"/>
                    </a:solidFill>
                  </a:tcPr>
                </a:tc>
                <a:tc>
                  <a:txBody>
                    <a:bodyPr/>
                    <a:lstStyle/>
                    <a:p>
                      <a:pPr algn="ctr" rtl="0" fontAlgn="ctr"/>
                      <a:r>
                        <a:rPr lang="en-US" sz="1000" b="0" i="0" u="none" strike="noStrike">
                          <a:solidFill>
                            <a:srgbClr val="000000"/>
                          </a:solidFill>
                          <a:effectLst/>
                          <a:latin typeface="Arial"/>
                        </a:rPr>
                        <a:t>20%</a:t>
                      </a:r>
                    </a:p>
                  </a:txBody>
                  <a:tcPr marL="6381" marR="6381" marT="63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CCCF"/>
                    </a:solidFill>
                  </a:tcPr>
                </a:tc>
                <a:tc>
                  <a:txBody>
                    <a:bodyPr/>
                    <a:lstStyle/>
                    <a:p>
                      <a:pPr algn="ctr" rtl="0" fontAlgn="ctr"/>
                      <a:r>
                        <a:rPr lang="en-US" sz="1000" b="0" i="0" u="none" strike="noStrike">
                          <a:solidFill>
                            <a:srgbClr val="000000"/>
                          </a:solidFill>
                          <a:effectLst/>
                          <a:latin typeface="Arial"/>
                        </a:rPr>
                        <a:t>$60,825.35 </a:t>
                      </a:r>
                    </a:p>
                  </a:txBody>
                  <a:tcPr marL="6381" marR="6381" marT="63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CCCF"/>
                    </a:solidFill>
                  </a:tcPr>
                </a:tc>
                <a:extLst>
                  <a:ext uri="{0D108BD9-81ED-4DB2-BD59-A6C34878D82A}">
                    <a16:rowId xmlns:a16="http://schemas.microsoft.com/office/drawing/2014/main" val="10002"/>
                  </a:ext>
                </a:extLst>
              </a:tr>
              <a:tr h="434174">
                <a:tc>
                  <a:txBody>
                    <a:bodyPr/>
                    <a:lstStyle/>
                    <a:p>
                      <a:pPr algn="ctr" rtl="0" fontAlgn="ctr"/>
                      <a:r>
                        <a:rPr lang="en-US" sz="1000" b="0" i="0" u="none" strike="noStrike" dirty="0">
                          <a:solidFill>
                            <a:srgbClr val="000000"/>
                          </a:solidFill>
                          <a:effectLst/>
                          <a:latin typeface="Arial"/>
                        </a:rPr>
                        <a:t>Potential Premiere</a:t>
                      </a:r>
                    </a:p>
                  </a:txBody>
                  <a:tcPr marL="6381" marR="6381" marT="63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7E9"/>
                    </a:solidFill>
                  </a:tcPr>
                </a:tc>
                <a:tc>
                  <a:txBody>
                    <a:bodyPr/>
                    <a:lstStyle/>
                    <a:p>
                      <a:pPr algn="ctr" rtl="0" fontAlgn="ctr"/>
                      <a:r>
                        <a:rPr lang="en-US" sz="1000" b="0" i="0" u="none" strike="noStrike">
                          <a:solidFill>
                            <a:srgbClr val="000000"/>
                          </a:solidFill>
                          <a:effectLst/>
                          <a:latin typeface="Arial"/>
                        </a:rPr>
                        <a:t>22,086</a:t>
                      </a:r>
                    </a:p>
                  </a:txBody>
                  <a:tcPr marL="6381" marR="6381" marT="63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7E9"/>
                    </a:solidFill>
                  </a:tcPr>
                </a:tc>
                <a:tc>
                  <a:txBody>
                    <a:bodyPr/>
                    <a:lstStyle/>
                    <a:p>
                      <a:pPr algn="ctr" rtl="0" fontAlgn="ctr"/>
                      <a:r>
                        <a:rPr lang="en-US" sz="1000" b="0" i="0" u="none" strike="noStrike">
                          <a:solidFill>
                            <a:srgbClr val="000000"/>
                          </a:solidFill>
                          <a:effectLst/>
                          <a:latin typeface="Arial"/>
                        </a:rPr>
                        <a:t>$147.08 </a:t>
                      </a:r>
                    </a:p>
                  </a:txBody>
                  <a:tcPr marL="6381" marR="6381" marT="63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7E9"/>
                    </a:solidFill>
                  </a:tcPr>
                </a:tc>
                <a:tc>
                  <a:txBody>
                    <a:bodyPr/>
                    <a:lstStyle/>
                    <a:p>
                      <a:pPr algn="ctr" rtl="0" fontAlgn="ctr"/>
                      <a:r>
                        <a:rPr lang="en-US" sz="1000" b="0" i="0" u="none" strike="noStrike">
                          <a:solidFill>
                            <a:srgbClr val="000000"/>
                          </a:solidFill>
                          <a:effectLst/>
                          <a:latin typeface="Arial"/>
                        </a:rPr>
                        <a:t>Up-sell </a:t>
                      </a:r>
                    </a:p>
                  </a:txBody>
                  <a:tcPr marL="6381" marR="6381" marT="63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7E9"/>
                    </a:solidFill>
                  </a:tcPr>
                </a:tc>
                <a:tc>
                  <a:txBody>
                    <a:bodyPr/>
                    <a:lstStyle/>
                    <a:p>
                      <a:pPr algn="ctr" rtl="0" fontAlgn="ctr"/>
                      <a:r>
                        <a:rPr lang="en-US" sz="1000" b="0" i="0" u="none" strike="noStrike">
                          <a:solidFill>
                            <a:srgbClr val="000000"/>
                          </a:solidFill>
                          <a:effectLst/>
                          <a:latin typeface="Arial"/>
                        </a:rPr>
                        <a:t>10.00%</a:t>
                      </a:r>
                    </a:p>
                  </a:txBody>
                  <a:tcPr marL="6381" marR="6381" marT="63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7E9"/>
                    </a:solidFill>
                  </a:tcPr>
                </a:tc>
                <a:tc>
                  <a:txBody>
                    <a:bodyPr/>
                    <a:lstStyle/>
                    <a:p>
                      <a:pPr algn="ctr" rtl="0" fontAlgn="ctr"/>
                      <a:r>
                        <a:rPr lang="en-US" sz="1000" b="0" i="0" u="none" strike="noStrike">
                          <a:solidFill>
                            <a:srgbClr val="000000"/>
                          </a:solidFill>
                          <a:effectLst/>
                          <a:latin typeface="Arial"/>
                        </a:rPr>
                        <a:t>30%</a:t>
                      </a:r>
                    </a:p>
                  </a:txBody>
                  <a:tcPr marL="6381" marR="6381" marT="63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7E9"/>
                    </a:solidFill>
                  </a:tcPr>
                </a:tc>
                <a:tc>
                  <a:txBody>
                    <a:bodyPr/>
                    <a:lstStyle/>
                    <a:p>
                      <a:pPr algn="ctr" rtl="0" fontAlgn="ctr"/>
                      <a:r>
                        <a:rPr lang="en-US" sz="1000" b="0" i="0" u="none" strike="noStrike">
                          <a:solidFill>
                            <a:srgbClr val="000000"/>
                          </a:solidFill>
                          <a:effectLst/>
                          <a:latin typeface="Arial"/>
                        </a:rPr>
                        <a:t>$97,452.27 </a:t>
                      </a:r>
                    </a:p>
                  </a:txBody>
                  <a:tcPr marL="6381" marR="6381" marT="6381"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7E9"/>
                    </a:solidFill>
                  </a:tcPr>
                </a:tc>
                <a:extLst>
                  <a:ext uri="{0D108BD9-81ED-4DB2-BD59-A6C34878D82A}">
                    <a16:rowId xmlns:a16="http://schemas.microsoft.com/office/drawing/2014/main" val="10003"/>
                  </a:ext>
                </a:extLst>
              </a:tr>
              <a:tr h="645394">
                <a:tc>
                  <a:txBody>
                    <a:bodyPr/>
                    <a:lstStyle/>
                    <a:p>
                      <a:pPr algn="ctr" rtl="0" fontAlgn="ctr"/>
                      <a:r>
                        <a:rPr lang="en-US" sz="1000" b="0" i="0" u="none" strike="noStrike" dirty="0">
                          <a:solidFill>
                            <a:srgbClr val="000000"/>
                          </a:solidFill>
                          <a:effectLst/>
                          <a:latin typeface="Arial"/>
                        </a:rPr>
                        <a:t>Underdeveloped Concession </a:t>
                      </a:r>
                    </a:p>
                  </a:txBody>
                  <a:tcPr marL="6381" marR="6381" marT="63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CCCF"/>
                    </a:solidFill>
                  </a:tcPr>
                </a:tc>
                <a:tc>
                  <a:txBody>
                    <a:bodyPr/>
                    <a:lstStyle/>
                    <a:p>
                      <a:pPr algn="ctr" rtl="0" fontAlgn="ctr"/>
                      <a:r>
                        <a:rPr lang="en-US" sz="1000" b="0" i="0" u="none" strike="noStrike">
                          <a:solidFill>
                            <a:srgbClr val="000000"/>
                          </a:solidFill>
                          <a:effectLst/>
                          <a:latin typeface="Arial"/>
                        </a:rPr>
                        <a:t>15,203</a:t>
                      </a:r>
                    </a:p>
                  </a:txBody>
                  <a:tcPr marL="6381" marR="6381" marT="63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CCCF"/>
                    </a:solidFill>
                  </a:tcPr>
                </a:tc>
                <a:tc>
                  <a:txBody>
                    <a:bodyPr/>
                    <a:lstStyle/>
                    <a:p>
                      <a:pPr algn="ctr" rtl="0" fontAlgn="ctr"/>
                      <a:r>
                        <a:rPr lang="en-US" sz="1000" b="0" i="0" u="none" strike="noStrike">
                          <a:solidFill>
                            <a:srgbClr val="000000"/>
                          </a:solidFill>
                          <a:effectLst/>
                          <a:latin typeface="Arial"/>
                        </a:rPr>
                        <a:t>$248.00 </a:t>
                      </a:r>
                    </a:p>
                  </a:txBody>
                  <a:tcPr marL="6381" marR="6381" marT="63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CCCF"/>
                    </a:solidFill>
                  </a:tcPr>
                </a:tc>
                <a:tc>
                  <a:txBody>
                    <a:bodyPr/>
                    <a:lstStyle/>
                    <a:p>
                      <a:pPr algn="ctr" rtl="0" fontAlgn="ctr"/>
                      <a:r>
                        <a:rPr lang="en-US" sz="1000" b="0" i="0" u="none" strike="noStrike">
                          <a:solidFill>
                            <a:srgbClr val="000000"/>
                          </a:solidFill>
                          <a:effectLst/>
                          <a:latin typeface="Arial"/>
                        </a:rPr>
                        <a:t>Cross-sell</a:t>
                      </a:r>
                    </a:p>
                  </a:txBody>
                  <a:tcPr marL="6381" marR="6381" marT="63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CCCF"/>
                    </a:solidFill>
                  </a:tcPr>
                </a:tc>
                <a:tc>
                  <a:txBody>
                    <a:bodyPr/>
                    <a:lstStyle/>
                    <a:p>
                      <a:pPr algn="ctr" rtl="0" fontAlgn="ctr"/>
                      <a:r>
                        <a:rPr lang="en-US" sz="1000" b="0" i="0" u="none" strike="noStrike">
                          <a:solidFill>
                            <a:srgbClr val="000000"/>
                          </a:solidFill>
                          <a:effectLst/>
                          <a:latin typeface="Arial"/>
                        </a:rPr>
                        <a:t>2.50%</a:t>
                      </a:r>
                    </a:p>
                  </a:txBody>
                  <a:tcPr marL="6381" marR="6381" marT="63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CCCF"/>
                    </a:solidFill>
                  </a:tcPr>
                </a:tc>
                <a:tc>
                  <a:txBody>
                    <a:bodyPr/>
                    <a:lstStyle/>
                    <a:p>
                      <a:pPr algn="ctr" rtl="0" fontAlgn="ctr"/>
                      <a:r>
                        <a:rPr lang="en-US" sz="1000" b="0" i="0" u="none" strike="noStrike">
                          <a:solidFill>
                            <a:srgbClr val="000000"/>
                          </a:solidFill>
                          <a:effectLst/>
                          <a:latin typeface="Arial"/>
                        </a:rPr>
                        <a:t>15%</a:t>
                      </a:r>
                    </a:p>
                  </a:txBody>
                  <a:tcPr marL="6381" marR="6381" marT="63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CCCF"/>
                    </a:solidFill>
                  </a:tcPr>
                </a:tc>
                <a:tc>
                  <a:txBody>
                    <a:bodyPr/>
                    <a:lstStyle/>
                    <a:p>
                      <a:pPr algn="ctr" rtl="0" fontAlgn="ctr"/>
                      <a:r>
                        <a:rPr lang="en-US" sz="1000" b="0" i="0" u="none" strike="noStrike" dirty="0">
                          <a:solidFill>
                            <a:srgbClr val="000000"/>
                          </a:solidFill>
                          <a:effectLst/>
                          <a:latin typeface="Arial"/>
                        </a:rPr>
                        <a:t>$14,138.79 </a:t>
                      </a:r>
                    </a:p>
                  </a:txBody>
                  <a:tcPr marL="6381" marR="6381" marT="63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CCCF"/>
                    </a:solidFill>
                  </a:tcPr>
                </a:tc>
                <a:extLst>
                  <a:ext uri="{0D108BD9-81ED-4DB2-BD59-A6C34878D82A}">
                    <a16:rowId xmlns:a16="http://schemas.microsoft.com/office/drawing/2014/main" val="10004"/>
                  </a:ext>
                </a:extLst>
              </a:tr>
              <a:tr h="293362">
                <a:tc>
                  <a:txBody>
                    <a:bodyPr/>
                    <a:lstStyle/>
                    <a:p>
                      <a:pPr algn="ctr" rtl="0" fontAlgn="ctr"/>
                      <a:r>
                        <a:rPr lang="en-US" sz="1000" b="0" i="0" u="none" strike="noStrike" dirty="0">
                          <a:solidFill>
                            <a:srgbClr val="000000"/>
                          </a:solidFill>
                          <a:effectLst/>
                          <a:latin typeface="Arial"/>
                        </a:rPr>
                        <a:t>Etc….</a:t>
                      </a:r>
                    </a:p>
                  </a:txBody>
                  <a:tcPr marL="6381" marR="6381" marT="63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7E9"/>
                    </a:solidFill>
                  </a:tcPr>
                </a:tc>
                <a:tc>
                  <a:txBody>
                    <a:bodyPr/>
                    <a:lstStyle/>
                    <a:p>
                      <a:pPr algn="l" rtl="0" fontAlgn="ctr"/>
                      <a:r>
                        <a:rPr lang="en-US" sz="1000" b="0" i="0" u="none" strike="noStrike">
                          <a:solidFill>
                            <a:srgbClr val="000000"/>
                          </a:solidFill>
                          <a:effectLst/>
                          <a:latin typeface="Arial"/>
                        </a:rPr>
                        <a:t> </a:t>
                      </a:r>
                    </a:p>
                  </a:txBody>
                  <a:tcPr marL="6381" marR="6381" marT="63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7E9"/>
                    </a:solidFill>
                  </a:tcPr>
                </a:tc>
                <a:tc>
                  <a:txBody>
                    <a:bodyPr/>
                    <a:lstStyle/>
                    <a:p>
                      <a:pPr algn="l" rtl="0" fontAlgn="ctr"/>
                      <a:r>
                        <a:rPr lang="en-US" sz="1000" b="0" i="0" u="none" strike="noStrike">
                          <a:solidFill>
                            <a:srgbClr val="000000"/>
                          </a:solidFill>
                          <a:effectLst/>
                          <a:latin typeface="Arial"/>
                        </a:rPr>
                        <a:t> </a:t>
                      </a:r>
                    </a:p>
                  </a:txBody>
                  <a:tcPr marL="6381" marR="6381" marT="63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7E9"/>
                    </a:solidFill>
                  </a:tcPr>
                </a:tc>
                <a:tc>
                  <a:txBody>
                    <a:bodyPr/>
                    <a:lstStyle/>
                    <a:p>
                      <a:pPr algn="l" rtl="0" fontAlgn="ctr"/>
                      <a:r>
                        <a:rPr lang="en-US" sz="1000" b="0" i="0" u="none" strike="noStrike">
                          <a:solidFill>
                            <a:srgbClr val="000000"/>
                          </a:solidFill>
                          <a:effectLst/>
                          <a:latin typeface="Arial"/>
                        </a:rPr>
                        <a:t> </a:t>
                      </a:r>
                    </a:p>
                  </a:txBody>
                  <a:tcPr marL="6381" marR="6381" marT="63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7E9"/>
                    </a:solidFill>
                  </a:tcPr>
                </a:tc>
                <a:tc>
                  <a:txBody>
                    <a:bodyPr/>
                    <a:lstStyle/>
                    <a:p>
                      <a:pPr algn="l" rtl="0" fontAlgn="ctr"/>
                      <a:r>
                        <a:rPr lang="en-US" sz="1000" b="0" i="0" u="none" strike="noStrike">
                          <a:solidFill>
                            <a:srgbClr val="000000"/>
                          </a:solidFill>
                          <a:effectLst/>
                          <a:latin typeface="Arial"/>
                        </a:rPr>
                        <a:t> </a:t>
                      </a:r>
                    </a:p>
                  </a:txBody>
                  <a:tcPr marL="6381" marR="6381" marT="63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7E9"/>
                    </a:solidFill>
                  </a:tcPr>
                </a:tc>
                <a:tc>
                  <a:txBody>
                    <a:bodyPr/>
                    <a:lstStyle/>
                    <a:p>
                      <a:pPr algn="l" rtl="0" fontAlgn="ctr"/>
                      <a:r>
                        <a:rPr lang="en-US" sz="1000" b="0" i="0" u="none" strike="noStrike">
                          <a:solidFill>
                            <a:srgbClr val="000000"/>
                          </a:solidFill>
                          <a:effectLst/>
                          <a:latin typeface="Arial"/>
                        </a:rPr>
                        <a:t> </a:t>
                      </a:r>
                    </a:p>
                  </a:txBody>
                  <a:tcPr marL="6381" marR="6381" marT="63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7E9"/>
                    </a:solidFill>
                  </a:tcPr>
                </a:tc>
                <a:tc>
                  <a:txBody>
                    <a:bodyPr/>
                    <a:lstStyle/>
                    <a:p>
                      <a:pPr algn="ctr" rtl="0" fontAlgn="ctr"/>
                      <a:r>
                        <a:rPr lang="en-US" sz="1000" b="0" i="0" u="none" strike="noStrike" dirty="0">
                          <a:solidFill>
                            <a:srgbClr val="000000"/>
                          </a:solidFill>
                          <a:effectLst/>
                          <a:latin typeface="Arial"/>
                        </a:rPr>
                        <a:t> </a:t>
                      </a:r>
                    </a:p>
                  </a:txBody>
                  <a:tcPr marL="6381" marR="6381" marT="6381"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a:noFill/>
                    </a:lnB>
                    <a:solidFill>
                      <a:srgbClr val="EAE7E9"/>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69641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p:txBody>
          <a:bodyPr/>
          <a:lstStyle/>
          <a:p>
            <a:fld id="{14175318-BD12-4E48-815B-3F230439B803}" type="slidenum">
              <a:rPr lang="en-CA" smtClean="0"/>
              <a:pPr/>
              <a:t>3</a:t>
            </a:fld>
            <a:endParaRPr lang="en-CA" dirty="0"/>
          </a:p>
        </p:txBody>
      </p:sp>
      <p:sp>
        <p:nvSpPr>
          <p:cNvPr id="5" name="Title 7"/>
          <p:cNvSpPr>
            <a:spLocks noGrp="1"/>
          </p:cNvSpPr>
          <p:nvPr>
            <p:ph type="title"/>
          </p:nvPr>
        </p:nvSpPr>
        <p:spPr>
          <a:xfrm>
            <a:off x="457200" y="0"/>
            <a:ext cx="7029450" cy="1423509"/>
          </a:xfrm>
        </p:spPr>
        <p:txBody>
          <a:bodyPr anchor="t">
            <a:normAutofit/>
          </a:bodyPr>
          <a:lstStyle/>
          <a:p>
            <a:r>
              <a:rPr lang="en-US" dirty="0"/>
              <a:t>‘</a:t>
            </a:r>
            <a:r>
              <a:rPr lang="en-US" dirty="0">
                <a:solidFill>
                  <a:schemeClr val="tx1">
                    <a:lumMod val="50000"/>
                    <a:lumOff val="50000"/>
                  </a:schemeClr>
                </a:solidFill>
              </a:rPr>
              <a:t>Small’ </a:t>
            </a:r>
            <a:r>
              <a:rPr lang="en-US" dirty="0" smtClean="0">
                <a:solidFill>
                  <a:schemeClr val="tx1">
                    <a:lumMod val="50000"/>
                    <a:lumOff val="50000"/>
                  </a:schemeClr>
                </a:solidFill>
              </a:rPr>
              <a:t>Data</a:t>
            </a:r>
            <a:r>
              <a:rPr lang="en-US" dirty="0">
                <a:solidFill>
                  <a:schemeClr val="tx1">
                    <a:lumMod val="50000"/>
                    <a:lumOff val="50000"/>
                  </a:schemeClr>
                </a:solidFill>
              </a:rPr>
              <a:t>… there’s still big work to be done here</a:t>
            </a:r>
            <a:endParaRPr lang="en-CA" dirty="0">
              <a:solidFill>
                <a:schemeClr val="tx1">
                  <a:lumMod val="50000"/>
                  <a:lumOff val="50000"/>
                </a:schemeClr>
              </a:solidFill>
            </a:endParaRPr>
          </a:p>
        </p:txBody>
      </p:sp>
      <p:sp>
        <p:nvSpPr>
          <p:cNvPr id="7" name="TextBox 6"/>
          <p:cNvSpPr txBox="1"/>
          <p:nvPr/>
        </p:nvSpPr>
        <p:spPr>
          <a:xfrm>
            <a:off x="457200" y="1928310"/>
            <a:ext cx="1565153" cy="507831"/>
          </a:xfrm>
          <a:prstGeom prst="rect">
            <a:avLst/>
          </a:prstGeom>
          <a:noFill/>
        </p:spPr>
        <p:txBody>
          <a:bodyPr wrap="square" rtlCol="0">
            <a:spAutoFit/>
          </a:bodyPr>
          <a:lstStyle/>
          <a:p>
            <a:pPr algn="ctr"/>
            <a:r>
              <a:rPr lang="en-US" sz="1350" cap="all" dirty="0">
                <a:solidFill>
                  <a:schemeClr val="tx1">
                    <a:lumMod val="50000"/>
                    <a:lumOff val="50000"/>
                  </a:schemeClr>
                </a:solidFill>
              </a:rPr>
              <a:t>Analytics 1.0</a:t>
            </a:r>
          </a:p>
          <a:p>
            <a:pPr algn="ctr"/>
            <a:r>
              <a:rPr lang="en-US" sz="1350" cap="all" dirty="0">
                <a:solidFill>
                  <a:schemeClr val="tx1">
                    <a:lumMod val="50000"/>
                    <a:lumOff val="50000"/>
                  </a:schemeClr>
                </a:solidFill>
              </a:rPr>
              <a:t>(descriptive</a:t>
            </a:r>
            <a:r>
              <a:rPr lang="en-US" sz="1350" cap="all" dirty="0"/>
              <a:t>)</a:t>
            </a:r>
          </a:p>
        </p:txBody>
      </p:sp>
      <p:sp>
        <p:nvSpPr>
          <p:cNvPr id="8" name="TextBox 7"/>
          <p:cNvSpPr txBox="1"/>
          <p:nvPr/>
        </p:nvSpPr>
        <p:spPr>
          <a:xfrm>
            <a:off x="2150504" y="1948641"/>
            <a:ext cx="1565153" cy="507831"/>
          </a:xfrm>
          <a:prstGeom prst="rect">
            <a:avLst/>
          </a:prstGeom>
          <a:noFill/>
        </p:spPr>
        <p:txBody>
          <a:bodyPr wrap="square" rtlCol="0">
            <a:spAutoFit/>
          </a:bodyPr>
          <a:lstStyle/>
          <a:p>
            <a:pPr algn="ctr"/>
            <a:r>
              <a:rPr lang="en-US" sz="1350" cap="all" dirty="0">
                <a:solidFill>
                  <a:schemeClr val="tx1">
                    <a:lumMod val="50000"/>
                    <a:lumOff val="50000"/>
                  </a:schemeClr>
                </a:solidFill>
              </a:rPr>
              <a:t>Analytics 2.0</a:t>
            </a:r>
          </a:p>
          <a:p>
            <a:pPr algn="ctr"/>
            <a:r>
              <a:rPr lang="en-US" sz="1350" cap="all" dirty="0">
                <a:solidFill>
                  <a:schemeClr val="tx1">
                    <a:lumMod val="50000"/>
                    <a:lumOff val="50000"/>
                  </a:schemeClr>
                </a:solidFill>
              </a:rPr>
              <a:t>(predictive)</a:t>
            </a:r>
          </a:p>
        </p:txBody>
      </p:sp>
      <p:sp>
        <p:nvSpPr>
          <p:cNvPr id="9" name="TextBox 8"/>
          <p:cNvSpPr txBox="1"/>
          <p:nvPr/>
        </p:nvSpPr>
        <p:spPr>
          <a:xfrm>
            <a:off x="3899088" y="1948641"/>
            <a:ext cx="1565153" cy="715581"/>
          </a:xfrm>
          <a:prstGeom prst="rect">
            <a:avLst/>
          </a:prstGeom>
          <a:noFill/>
        </p:spPr>
        <p:txBody>
          <a:bodyPr wrap="square" rtlCol="0">
            <a:spAutoFit/>
          </a:bodyPr>
          <a:lstStyle/>
          <a:p>
            <a:pPr algn="ctr"/>
            <a:r>
              <a:rPr lang="en-US" sz="1350" cap="all" dirty="0">
                <a:solidFill>
                  <a:schemeClr val="tx1">
                    <a:lumMod val="50000"/>
                    <a:lumOff val="50000"/>
                  </a:schemeClr>
                </a:solidFill>
              </a:rPr>
              <a:t>Analytics 3.0</a:t>
            </a:r>
          </a:p>
          <a:p>
            <a:pPr algn="ctr"/>
            <a:r>
              <a:rPr lang="en-US" sz="1350" cap="all" dirty="0">
                <a:solidFill>
                  <a:schemeClr val="tx1">
                    <a:lumMod val="50000"/>
                    <a:lumOff val="50000"/>
                  </a:schemeClr>
                </a:solidFill>
              </a:rPr>
              <a:t>(prescriptive</a:t>
            </a:r>
            <a:r>
              <a:rPr lang="en-US" sz="1350" cap="all" dirty="0"/>
              <a:t>)</a:t>
            </a:r>
          </a:p>
        </p:txBody>
      </p:sp>
      <p:sp>
        <p:nvSpPr>
          <p:cNvPr id="11" name="TextBox 10"/>
          <p:cNvSpPr txBox="1"/>
          <p:nvPr/>
        </p:nvSpPr>
        <p:spPr>
          <a:xfrm>
            <a:off x="5517622" y="1948639"/>
            <a:ext cx="1565153" cy="715581"/>
          </a:xfrm>
          <a:prstGeom prst="rect">
            <a:avLst/>
          </a:prstGeom>
          <a:noFill/>
        </p:spPr>
        <p:txBody>
          <a:bodyPr wrap="square" rtlCol="0">
            <a:spAutoFit/>
          </a:bodyPr>
          <a:lstStyle/>
          <a:p>
            <a:pPr algn="ctr"/>
            <a:r>
              <a:rPr lang="en-US" sz="1350" cap="all" dirty="0">
                <a:solidFill>
                  <a:schemeClr val="tx1">
                    <a:lumMod val="50000"/>
                    <a:lumOff val="50000"/>
                  </a:schemeClr>
                </a:solidFill>
              </a:rPr>
              <a:t>One view of the customer</a:t>
            </a:r>
          </a:p>
        </p:txBody>
      </p:sp>
      <p:sp>
        <p:nvSpPr>
          <p:cNvPr id="12" name="TextBox 11"/>
          <p:cNvSpPr txBox="1"/>
          <p:nvPr/>
        </p:nvSpPr>
        <p:spPr>
          <a:xfrm>
            <a:off x="7209326" y="1932313"/>
            <a:ext cx="1295136" cy="715581"/>
          </a:xfrm>
          <a:prstGeom prst="rect">
            <a:avLst/>
          </a:prstGeom>
          <a:noFill/>
        </p:spPr>
        <p:txBody>
          <a:bodyPr wrap="square" rtlCol="0">
            <a:spAutoFit/>
          </a:bodyPr>
          <a:lstStyle/>
          <a:p>
            <a:pPr algn="ctr"/>
            <a:r>
              <a:rPr lang="en-US" sz="1350" cap="all" dirty="0">
                <a:solidFill>
                  <a:schemeClr val="tx1">
                    <a:lumMod val="50000"/>
                    <a:lumOff val="50000"/>
                  </a:schemeClr>
                </a:solidFill>
              </a:rPr>
              <a:t>Alignment and culture</a:t>
            </a:r>
          </a:p>
        </p:txBody>
      </p:sp>
      <p:cxnSp>
        <p:nvCxnSpPr>
          <p:cNvPr id="6" name="Straight Connector 5"/>
          <p:cNvCxnSpPr/>
          <p:nvPr/>
        </p:nvCxnSpPr>
        <p:spPr>
          <a:xfrm>
            <a:off x="2025605" y="2022023"/>
            <a:ext cx="0" cy="2122715"/>
          </a:xfrm>
          <a:prstGeom prst="line">
            <a:avLst/>
          </a:prstGeom>
          <a:ln w="28575">
            <a:solidFill>
              <a:srgbClr val="917FB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835212" y="2027468"/>
            <a:ext cx="0" cy="2122715"/>
          </a:xfrm>
          <a:prstGeom prst="line">
            <a:avLst/>
          </a:prstGeom>
          <a:ln w="28575">
            <a:solidFill>
              <a:srgbClr val="917FB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122689" y="2027468"/>
            <a:ext cx="0" cy="2122715"/>
          </a:xfrm>
          <a:prstGeom prst="line">
            <a:avLst/>
          </a:prstGeom>
          <a:ln w="28575">
            <a:solidFill>
              <a:srgbClr val="917FB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458324" y="2027468"/>
            <a:ext cx="0" cy="2122715"/>
          </a:xfrm>
          <a:prstGeom prst="line">
            <a:avLst/>
          </a:prstGeom>
          <a:ln w="28575">
            <a:solidFill>
              <a:srgbClr val="917FB4"/>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3"/>
          <a:stretch>
            <a:fillRect/>
          </a:stretch>
        </p:blipFill>
        <p:spPr>
          <a:xfrm>
            <a:off x="4367544" y="2724633"/>
            <a:ext cx="570305" cy="1374164"/>
          </a:xfrm>
          <a:prstGeom prst="rect">
            <a:avLst/>
          </a:prstGeom>
        </p:spPr>
      </p:pic>
      <p:pic>
        <p:nvPicPr>
          <p:cNvPr id="19" name="Picture 18"/>
          <p:cNvPicPr>
            <a:picLocks noChangeAspect="1"/>
          </p:cNvPicPr>
          <p:nvPr/>
        </p:nvPicPr>
        <p:blipFill>
          <a:blip r:embed="rId4"/>
          <a:stretch>
            <a:fillRect/>
          </a:stretch>
        </p:blipFill>
        <p:spPr>
          <a:xfrm>
            <a:off x="948399" y="2731777"/>
            <a:ext cx="582754" cy="1367020"/>
          </a:xfrm>
          <a:prstGeom prst="rect">
            <a:avLst/>
          </a:prstGeom>
        </p:spPr>
      </p:pic>
      <p:pic>
        <p:nvPicPr>
          <p:cNvPr id="21" name="Picture 20"/>
          <p:cNvPicPr>
            <a:picLocks noChangeAspect="1"/>
          </p:cNvPicPr>
          <p:nvPr/>
        </p:nvPicPr>
        <p:blipFill>
          <a:blip r:embed="rId3"/>
          <a:stretch>
            <a:fillRect/>
          </a:stretch>
        </p:blipFill>
        <p:spPr>
          <a:xfrm>
            <a:off x="7590566" y="2730078"/>
            <a:ext cx="570305" cy="1374164"/>
          </a:xfrm>
          <a:prstGeom prst="rect">
            <a:avLst/>
          </a:prstGeom>
        </p:spPr>
      </p:pic>
      <p:pic>
        <p:nvPicPr>
          <p:cNvPr id="22" name="Picture 21"/>
          <p:cNvPicPr>
            <a:picLocks noChangeAspect="1"/>
          </p:cNvPicPr>
          <p:nvPr/>
        </p:nvPicPr>
        <p:blipFill>
          <a:blip r:embed="rId5"/>
          <a:stretch>
            <a:fillRect/>
          </a:stretch>
        </p:blipFill>
        <p:spPr>
          <a:xfrm>
            <a:off x="2655128" y="2730078"/>
            <a:ext cx="550562" cy="1379130"/>
          </a:xfrm>
          <a:prstGeom prst="rect">
            <a:avLst/>
          </a:prstGeom>
        </p:spPr>
      </p:pic>
      <p:sp>
        <p:nvSpPr>
          <p:cNvPr id="24" name="Rectangle 23"/>
          <p:cNvSpPr/>
          <p:nvPr/>
        </p:nvSpPr>
        <p:spPr>
          <a:xfrm>
            <a:off x="1364467" y="4307724"/>
            <a:ext cx="6739928" cy="1708160"/>
          </a:xfrm>
          <a:prstGeom prst="rect">
            <a:avLst/>
          </a:prstGeom>
        </p:spPr>
        <p:txBody>
          <a:bodyPr wrap="square">
            <a:spAutoFit/>
          </a:bodyPr>
          <a:lstStyle/>
          <a:p>
            <a:r>
              <a:rPr lang="en-CA" sz="2100" dirty="0">
                <a:solidFill>
                  <a:schemeClr val="tx1">
                    <a:lumMod val="50000"/>
                    <a:lumOff val="50000"/>
                  </a:schemeClr>
                </a:solidFill>
                <a:latin typeface="Calibri" panose="020F0502020204030204" pitchFamily="34" charset="0"/>
              </a:rPr>
              <a:t>Many organizations that do have Big Data (needs, problems) still have a lot of work to do to achieve analytics capabilities with their ‘small data</a:t>
            </a:r>
            <a:r>
              <a:rPr lang="en-CA" sz="2100" dirty="0" smtClean="0">
                <a:solidFill>
                  <a:schemeClr val="tx1">
                    <a:lumMod val="50000"/>
                    <a:lumOff val="50000"/>
                  </a:schemeClr>
                </a:solidFill>
                <a:latin typeface="Calibri" panose="020F0502020204030204" pitchFamily="34" charset="0"/>
              </a:rPr>
              <a:t>’.</a:t>
            </a:r>
          </a:p>
          <a:p>
            <a:endParaRPr lang="en-CA" sz="2100" dirty="0">
              <a:solidFill>
                <a:schemeClr val="tx1">
                  <a:lumMod val="50000"/>
                  <a:lumOff val="50000"/>
                </a:schemeClr>
              </a:solidFill>
              <a:latin typeface="Calibri" panose="020F0502020204030204" pitchFamily="34" charset="0"/>
            </a:endParaRPr>
          </a:p>
          <a:p>
            <a:r>
              <a:rPr lang="en-CA" sz="2100" dirty="0" smtClean="0">
                <a:solidFill>
                  <a:schemeClr val="tx1">
                    <a:lumMod val="50000"/>
                    <a:lumOff val="50000"/>
                  </a:schemeClr>
                </a:solidFill>
                <a:latin typeface="Calibri" panose="020F0502020204030204" pitchFamily="34" charset="0"/>
              </a:rPr>
              <a:t>But what does this really mean?</a:t>
            </a:r>
            <a:endParaRPr lang="en-CA" sz="2100" dirty="0">
              <a:solidFill>
                <a:schemeClr val="tx1">
                  <a:lumMod val="50000"/>
                  <a:lumOff val="50000"/>
                </a:schemeClr>
              </a:solidFill>
              <a:latin typeface="Calibri" panose="020F0502020204030204" pitchFamily="34" charset="0"/>
            </a:endParaRPr>
          </a:p>
        </p:txBody>
      </p:sp>
      <p:pic>
        <p:nvPicPr>
          <p:cNvPr id="25" name="Picture 24"/>
          <p:cNvPicPr>
            <a:picLocks noChangeAspect="1"/>
          </p:cNvPicPr>
          <p:nvPr/>
        </p:nvPicPr>
        <p:blipFill>
          <a:blip r:embed="rId3"/>
          <a:stretch>
            <a:fillRect/>
          </a:stretch>
        </p:blipFill>
        <p:spPr>
          <a:xfrm>
            <a:off x="6015046" y="2724633"/>
            <a:ext cx="570305" cy="1374164"/>
          </a:xfrm>
          <a:prstGeom prst="rect">
            <a:avLst/>
          </a:prstGeom>
        </p:spPr>
      </p:pic>
    </p:spTree>
    <p:extLst>
      <p:ext uri="{BB962C8B-B14F-4D97-AF65-F5344CB8AC3E}">
        <p14:creationId xmlns:p14="http://schemas.microsoft.com/office/powerpoint/2010/main" val="8220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13" y="1983363"/>
            <a:ext cx="7772400" cy="1327873"/>
          </a:xfrm>
        </p:spPr>
        <p:txBody>
          <a:bodyPr/>
          <a:lstStyle/>
          <a:p>
            <a:r>
              <a:rPr lang="en-CA" dirty="0" smtClean="0">
                <a:solidFill>
                  <a:schemeClr val="tx1">
                    <a:lumMod val="50000"/>
                    <a:lumOff val="50000"/>
                  </a:schemeClr>
                </a:solidFill>
              </a:rPr>
              <a:t>Is Big Data always the answer</a:t>
            </a:r>
            <a:br>
              <a:rPr lang="en-CA" dirty="0" smtClean="0">
                <a:solidFill>
                  <a:schemeClr val="tx1">
                    <a:lumMod val="50000"/>
                    <a:lumOff val="50000"/>
                  </a:schemeClr>
                </a:solidFill>
              </a:rPr>
            </a:br>
            <a:r>
              <a:rPr lang="en-CA" dirty="0" smtClean="0">
                <a:solidFill>
                  <a:schemeClr val="tx1">
                    <a:lumMod val="50000"/>
                    <a:lumOff val="50000"/>
                  </a:schemeClr>
                </a:solidFill>
              </a:rPr>
              <a:t>Telematics Example</a:t>
            </a:r>
            <a:endParaRPr lang="en-CA" dirty="0">
              <a:solidFill>
                <a:schemeClr val="tx1">
                  <a:lumMod val="50000"/>
                  <a:lumOff val="50000"/>
                </a:schemeClr>
              </a:solidFill>
            </a:endParaRPr>
          </a:p>
        </p:txBody>
      </p:sp>
    </p:spTree>
    <p:extLst>
      <p:ext uri="{BB962C8B-B14F-4D97-AF65-F5344CB8AC3E}">
        <p14:creationId xmlns:p14="http://schemas.microsoft.com/office/powerpoint/2010/main" val="104710886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65" y="584802"/>
            <a:ext cx="7416248" cy="567906"/>
          </a:xfrm>
        </p:spPr>
        <p:txBody>
          <a:bodyPr>
            <a:normAutofit fontScale="90000"/>
          </a:bodyPr>
          <a:lstStyle/>
          <a:p>
            <a:r>
              <a:rPr lang="en-US" dirty="0" smtClean="0">
                <a:solidFill>
                  <a:schemeClr val="tx1">
                    <a:lumMod val="50000"/>
                    <a:lumOff val="50000"/>
                  </a:schemeClr>
                </a:solidFill>
              </a:rPr>
              <a:t>P&amp;C INSURANCE MODEL – USING TELEMATICS DATA?</a:t>
            </a:r>
            <a:endParaRPr lang="en-US" dirty="0">
              <a:solidFill>
                <a:schemeClr val="tx1">
                  <a:lumMod val="50000"/>
                  <a:lumOff val="50000"/>
                </a:schemeClr>
              </a:solidFill>
            </a:endParaRPr>
          </a:p>
        </p:txBody>
      </p:sp>
      <p:sp>
        <p:nvSpPr>
          <p:cNvPr id="4" name="Slide Number Placeholder 3"/>
          <p:cNvSpPr>
            <a:spLocks noGrp="1"/>
          </p:cNvSpPr>
          <p:nvPr>
            <p:ph type="sldNum" sz="quarter" idx="12"/>
          </p:nvPr>
        </p:nvSpPr>
        <p:spPr/>
        <p:txBody>
          <a:bodyPr/>
          <a:lstStyle/>
          <a:p>
            <a:fld id="{14175318-BD12-4E48-815B-3F230439B803}" type="slidenum">
              <a:rPr lang="en-CA" smtClean="0">
                <a:solidFill>
                  <a:prstClr val="white"/>
                </a:solidFill>
              </a:rPr>
              <a:pPr/>
              <a:t>31</a:t>
            </a:fld>
            <a:endParaRPr lang="en-CA" dirty="0">
              <a:solidFill>
                <a:prstClr val="white"/>
              </a:solidFill>
            </a:endParaRPr>
          </a:p>
        </p:txBody>
      </p:sp>
      <p:sp>
        <p:nvSpPr>
          <p:cNvPr id="7" name="Footer Placeholder 11"/>
          <p:cNvSpPr txBox="1">
            <a:spLocks/>
          </p:cNvSpPr>
          <p:nvPr/>
        </p:nvSpPr>
        <p:spPr>
          <a:xfrm>
            <a:off x="4136308" y="5837363"/>
            <a:ext cx="864019" cy="92333"/>
          </a:xfrm>
          <a:prstGeom prst="rect">
            <a:avLst/>
          </a:prstGeom>
        </p:spPr>
        <p:txBody>
          <a:bodyPr vert="horz" wrap="none" lIns="0" tIns="0" rIns="0" bIns="0" rtlCol="0" anchor="t" anchorCtr="0">
            <a:spAutoFit/>
          </a:bodyPr>
          <a:lstStyle>
            <a:lvl1pPr marL="342900" indent="-342900" algn="l" defTabSz="914400" rtl="0" eaLnBrk="1" latinLnBrk="0" hangingPunct="1">
              <a:spcBef>
                <a:spcPct val="20000"/>
              </a:spcBef>
              <a:buFont typeface="Arial" panose="020B0604020202020204" pitchFamily="34" charset="0"/>
              <a:buNone/>
              <a:defRPr sz="2000" b="0" kern="1200">
                <a:solidFill>
                  <a:schemeClr val="tx1"/>
                </a:solidFill>
                <a:latin typeface="Calibri Light" panose="020F0302020204030204" pitchFamily="34" charset="0"/>
                <a:ea typeface="+mn-ea"/>
                <a:cs typeface="+mn-cs"/>
              </a:defRPr>
            </a:lvl1pPr>
            <a:lvl2pPr marL="742950" indent="-285750" algn="ctr" defTabSz="914400" rtl="0" eaLnBrk="1" latinLnBrk="0" hangingPunct="1">
              <a:spcBef>
                <a:spcPct val="20000"/>
              </a:spcBef>
              <a:buFont typeface="Arial" panose="020B0604020202020204" pitchFamily="34" charset="0"/>
              <a:buNone/>
              <a:defRPr sz="1400" kern="1200">
                <a:solidFill>
                  <a:srgbClr val="636466"/>
                </a:solidFill>
                <a:latin typeface="Calibri Light" panose="020F0302020204030204" pitchFamily="34" charset="0"/>
                <a:ea typeface="+mn-ea"/>
                <a:cs typeface="+mn-cs"/>
              </a:defRPr>
            </a:lvl2pPr>
            <a:lvl3pPr marL="1143000" indent="-228600" algn="ctr" defTabSz="914400" rtl="0" eaLnBrk="1" latinLnBrk="0" hangingPunct="1">
              <a:spcBef>
                <a:spcPct val="20000"/>
              </a:spcBef>
              <a:buFont typeface="Arial" panose="020B0604020202020204" pitchFamily="34" charset="0"/>
              <a:buNone/>
              <a:defRPr sz="1400" kern="1200">
                <a:solidFill>
                  <a:srgbClr val="636466"/>
                </a:solidFill>
                <a:latin typeface="Calibri Light" panose="020F0302020204030204" pitchFamily="34" charset="0"/>
                <a:ea typeface="+mn-ea"/>
                <a:cs typeface="+mn-cs"/>
              </a:defRPr>
            </a:lvl3pPr>
            <a:lvl4pPr marL="1600200" indent="-228600" algn="ctr" defTabSz="914400" rtl="0" eaLnBrk="1" latinLnBrk="0" hangingPunct="1">
              <a:spcBef>
                <a:spcPct val="20000"/>
              </a:spcBef>
              <a:buFont typeface="Arial" panose="020B0604020202020204" pitchFamily="34" charset="0"/>
              <a:buNone/>
              <a:defRPr sz="1400" kern="1200">
                <a:solidFill>
                  <a:srgbClr val="636466"/>
                </a:solidFill>
                <a:latin typeface="Calibri Light" panose="020F0302020204030204" pitchFamily="34" charset="0"/>
                <a:ea typeface="+mn-ea"/>
                <a:cs typeface="+mn-cs"/>
              </a:defRPr>
            </a:lvl4pPr>
            <a:lvl5pPr marL="2057400" indent="-228600" algn="ctr" defTabSz="914400" rtl="0" eaLnBrk="1" latinLnBrk="0" hangingPunct="1">
              <a:spcBef>
                <a:spcPct val="20000"/>
              </a:spcBef>
              <a:buFont typeface="Arial" panose="020B0604020202020204" pitchFamily="34" charset="0"/>
              <a:buNone/>
              <a:defRPr sz="1400" kern="1200">
                <a:solidFill>
                  <a:srgbClr val="636466"/>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CA" sz="600" dirty="0">
                <a:solidFill>
                  <a:prstClr val="white"/>
                </a:solidFill>
              </a:rPr>
              <a:t>© 2016 Environics Analytics</a:t>
            </a: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50" y="2000251"/>
            <a:ext cx="4828451" cy="335156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5543551" y="2000250"/>
            <a:ext cx="3428999" cy="3351566"/>
          </a:xfrm>
          <a:prstGeom prst="rect">
            <a:avLst/>
          </a:prstGeom>
          <a:noFill/>
        </p:spPr>
        <p:txBody>
          <a:bodyPr wrap="square" rtlCol="0">
            <a:noAutofit/>
          </a:bodyPr>
          <a:lstStyle/>
          <a:p>
            <a:pPr defTabSz="685800">
              <a:defRPr/>
            </a:pPr>
            <a:r>
              <a:rPr lang="en-US" sz="1500" kern="0" dirty="0">
                <a:solidFill>
                  <a:schemeClr val="tx1">
                    <a:lumMod val="50000"/>
                    <a:lumOff val="50000"/>
                  </a:schemeClr>
                </a:solidFill>
              </a:rPr>
              <a:t>This predictive model did NOT use telematics data.  It is already a very good model.  If telematics data is available, should it be used?  Consider…</a:t>
            </a:r>
          </a:p>
          <a:p>
            <a:pPr defTabSz="685800">
              <a:defRPr/>
            </a:pPr>
            <a:endParaRPr lang="en-US" sz="1500" kern="0" dirty="0">
              <a:solidFill>
                <a:schemeClr val="tx1">
                  <a:lumMod val="50000"/>
                  <a:lumOff val="50000"/>
                </a:schemeClr>
              </a:solidFill>
            </a:endParaRPr>
          </a:p>
          <a:p>
            <a:pPr marL="214313" indent="-214313">
              <a:buFont typeface="Arial" panose="020B0604020202020204" pitchFamily="34" charset="0"/>
              <a:buChar char="•"/>
            </a:pPr>
            <a:r>
              <a:rPr lang="en-US" sz="1500" kern="0" dirty="0">
                <a:solidFill>
                  <a:schemeClr val="tx1">
                    <a:lumMod val="50000"/>
                    <a:lumOff val="50000"/>
                  </a:schemeClr>
                </a:solidFill>
              </a:rPr>
              <a:t>o</a:t>
            </a:r>
            <a:r>
              <a:rPr lang="en-US" sz="1500" kern="0" dirty="0" err="1">
                <a:solidFill>
                  <a:schemeClr val="tx1">
                    <a:lumMod val="50000"/>
                    <a:lumOff val="50000"/>
                  </a:schemeClr>
                </a:solidFill>
              </a:rPr>
              <a:t>nly</a:t>
            </a:r>
            <a:r>
              <a:rPr lang="en-US" sz="1500" kern="0" dirty="0">
                <a:solidFill>
                  <a:schemeClr val="tx1">
                    <a:lumMod val="50000"/>
                    <a:lumOff val="50000"/>
                  </a:schemeClr>
                </a:solidFill>
              </a:rPr>
              <a:t> ~25% of policyholder base has installed sensor in their car</a:t>
            </a:r>
            <a:br>
              <a:rPr lang="en-US" sz="1500" kern="0" dirty="0">
                <a:solidFill>
                  <a:schemeClr val="tx1">
                    <a:lumMod val="50000"/>
                    <a:lumOff val="50000"/>
                  </a:schemeClr>
                </a:solidFill>
              </a:rPr>
            </a:br>
            <a:endParaRPr lang="en-US" sz="1500" kern="0" dirty="0">
              <a:solidFill>
                <a:schemeClr val="tx1">
                  <a:lumMod val="50000"/>
                  <a:lumOff val="50000"/>
                </a:schemeClr>
              </a:solidFill>
            </a:endParaRPr>
          </a:p>
          <a:p>
            <a:pPr marL="214313" indent="-214313">
              <a:buFont typeface="Arial" panose="020B0604020202020204" pitchFamily="34" charset="0"/>
              <a:buChar char="•"/>
            </a:pPr>
            <a:r>
              <a:rPr lang="en-US" sz="1500" kern="0" dirty="0">
                <a:solidFill>
                  <a:schemeClr val="tx1">
                    <a:lumMod val="50000"/>
                    <a:lumOff val="50000"/>
                  </a:schemeClr>
                </a:solidFill>
              </a:rPr>
              <a:t>this is a b</a:t>
            </a:r>
            <a:r>
              <a:rPr lang="en-US" sz="1500" kern="0" dirty="0" err="1">
                <a:solidFill>
                  <a:schemeClr val="tx1">
                    <a:lumMod val="50000"/>
                    <a:lumOff val="50000"/>
                  </a:schemeClr>
                </a:solidFill>
              </a:rPr>
              <a:t>iased</a:t>
            </a:r>
            <a:r>
              <a:rPr lang="en-US" sz="1500" kern="0" dirty="0">
                <a:solidFill>
                  <a:schemeClr val="tx1">
                    <a:lumMod val="50000"/>
                    <a:lumOff val="50000"/>
                  </a:schemeClr>
                </a:solidFill>
              </a:rPr>
              <a:t> sample – sensors are typically installed by those with  conservative driving behaviour</a:t>
            </a:r>
            <a:br>
              <a:rPr lang="en-US" sz="1500" kern="0" dirty="0">
                <a:solidFill>
                  <a:schemeClr val="tx1">
                    <a:lumMod val="50000"/>
                    <a:lumOff val="50000"/>
                  </a:schemeClr>
                </a:solidFill>
              </a:rPr>
            </a:br>
            <a:endParaRPr lang="en-US" sz="1500" kern="0" dirty="0">
              <a:solidFill>
                <a:schemeClr val="tx1">
                  <a:lumMod val="50000"/>
                  <a:lumOff val="50000"/>
                </a:schemeClr>
              </a:solidFill>
            </a:endParaRPr>
          </a:p>
          <a:p>
            <a:r>
              <a:rPr lang="en-US" sz="1500" b="1" kern="0" dirty="0">
                <a:solidFill>
                  <a:schemeClr val="tx1">
                    <a:lumMod val="50000"/>
                    <a:lumOff val="50000"/>
                  </a:schemeClr>
                </a:solidFill>
              </a:rPr>
              <a:t>Can we significantly increase the lift shown in this table with telematics data?</a:t>
            </a:r>
            <a:br>
              <a:rPr lang="en-US" sz="1500" b="1" kern="0" dirty="0">
                <a:solidFill>
                  <a:schemeClr val="tx1">
                    <a:lumMod val="50000"/>
                    <a:lumOff val="50000"/>
                  </a:schemeClr>
                </a:solidFill>
              </a:rPr>
            </a:br>
            <a:r>
              <a:rPr lang="en-US" sz="1500" kern="0" dirty="0">
                <a:solidFill>
                  <a:schemeClr val="tx1">
                    <a:lumMod val="50000"/>
                    <a:lumOff val="50000"/>
                  </a:schemeClr>
                </a:solidFill>
              </a:rPr>
              <a:t>	</a:t>
            </a:r>
          </a:p>
        </p:txBody>
      </p:sp>
      <p:sp>
        <p:nvSpPr>
          <p:cNvPr id="12" name="Rectangle 11"/>
          <p:cNvSpPr/>
          <p:nvPr/>
        </p:nvSpPr>
        <p:spPr bwMode="auto">
          <a:xfrm>
            <a:off x="1257300" y="2057400"/>
            <a:ext cx="3714750" cy="228600"/>
          </a:xfrm>
          <a:prstGeom prst="rect">
            <a:avLst/>
          </a:prstGeom>
          <a:solidFill>
            <a:srgbClr val="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defRPr/>
            </a:pPr>
            <a:endParaRPr lang="en-US" b="1" kern="0">
              <a:solidFill>
                <a:srgbClr val="000000"/>
              </a:solidFill>
              <a:latin typeface="Times New Roman" pitchFamily="18" charset="0"/>
            </a:endParaRPr>
          </a:p>
        </p:txBody>
      </p:sp>
      <p:sp>
        <p:nvSpPr>
          <p:cNvPr id="13" name="TextBox 12"/>
          <p:cNvSpPr txBox="1"/>
          <p:nvPr/>
        </p:nvSpPr>
        <p:spPr>
          <a:xfrm>
            <a:off x="865070" y="2114550"/>
            <a:ext cx="4229100" cy="253916"/>
          </a:xfrm>
          <a:prstGeom prst="rect">
            <a:avLst/>
          </a:prstGeom>
          <a:noFill/>
        </p:spPr>
        <p:txBody>
          <a:bodyPr wrap="square" rtlCol="0">
            <a:spAutoFit/>
          </a:bodyPr>
          <a:lstStyle/>
          <a:p>
            <a:pPr algn="ctr" defTabSz="685800">
              <a:defRPr/>
            </a:pPr>
            <a:r>
              <a:rPr lang="en-US" sz="1050" b="1" kern="0" dirty="0">
                <a:solidFill>
                  <a:srgbClr val="000000"/>
                </a:solidFill>
              </a:rPr>
              <a:t>Premium vs. Auto Loss Model Comparison of Cumulative % of Losses</a:t>
            </a:r>
          </a:p>
        </p:txBody>
      </p:sp>
      <p:sp>
        <p:nvSpPr>
          <p:cNvPr id="3" name="TextBox 2"/>
          <p:cNvSpPr txBox="1"/>
          <p:nvPr/>
        </p:nvSpPr>
        <p:spPr>
          <a:xfrm>
            <a:off x="4364766" y="4180296"/>
            <a:ext cx="426234" cy="115416"/>
          </a:xfrm>
          <a:prstGeom prst="rect">
            <a:avLst/>
          </a:prstGeom>
          <a:solidFill>
            <a:schemeClr val="bg1"/>
          </a:solidFill>
        </p:spPr>
        <p:txBody>
          <a:bodyPr wrap="square" lIns="0" tIns="0" rIns="0" bIns="0" rtlCol="0" anchor="b" anchorCtr="0">
            <a:spAutoFit/>
          </a:bodyPr>
          <a:lstStyle/>
          <a:p>
            <a:r>
              <a:rPr lang="en-CA" sz="750" dirty="0"/>
              <a:t>EA Model</a:t>
            </a:r>
          </a:p>
        </p:txBody>
      </p:sp>
    </p:spTree>
    <p:extLst>
      <p:ext uri="{BB962C8B-B14F-4D97-AF65-F5344CB8AC3E}">
        <p14:creationId xmlns:p14="http://schemas.microsoft.com/office/powerpoint/2010/main" val="566344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solidFill>
                  <a:schemeClr val="tx1">
                    <a:lumMod val="50000"/>
                    <a:lumOff val="50000"/>
                  </a:schemeClr>
                </a:solidFill>
              </a:rPr>
              <a:t>Mobile Data</a:t>
            </a:r>
            <a:endParaRPr lang="en-CA" dirty="0">
              <a:solidFill>
                <a:schemeClr val="tx1">
                  <a:lumMod val="50000"/>
                  <a:lumOff val="50000"/>
                </a:schemeClr>
              </a:solidFill>
            </a:endParaRPr>
          </a:p>
        </p:txBody>
      </p:sp>
    </p:spTree>
    <p:extLst>
      <p:ext uri="{BB962C8B-B14F-4D97-AF65-F5344CB8AC3E}">
        <p14:creationId xmlns:p14="http://schemas.microsoft.com/office/powerpoint/2010/main" val="374998876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0898" y="1413103"/>
            <a:ext cx="8380924" cy="773842"/>
          </a:xfrm>
        </p:spPr>
        <p:txBody>
          <a:bodyPr>
            <a:normAutofit fontScale="85000" lnSpcReduction="10000"/>
          </a:bodyPr>
          <a:lstStyle/>
          <a:p>
            <a:pPr marL="0" indent="0">
              <a:buNone/>
            </a:pPr>
            <a:r>
              <a:rPr lang="en-US" u="sng" dirty="0" smtClean="0">
                <a:solidFill>
                  <a:srgbClr val="595959"/>
                </a:solidFill>
              </a:rPr>
              <a:t>OBJECTIVE:</a:t>
            </a:r>
          </a:p>
          <a:p>
            <a:pPr marL="0" indent="0">
              <a:buNone/>
            </a:pPr>
            <a:r>
              <a:rPr lang="en-US" dirty="0" smtClean="0">
                <a:solidFill>
                  <a:srgbClr val="595959"/>
                </a:solidFill>
              </a:rPr>
              <a:t>Can we identify and increase customer retention for a given restaurant chain?</a:t>
            </a:r>
          </a:p>
        </p:txBody>
      </p:sp>
      <p:sp>
        <p:nvSpPr>
          <p:cNvPr id="4" name="Slide Number Placeholder 3"/>
          <p:cNvSpPr>
            <a:spLocks noGrp="1"/>
          </p:cNvSpPr>
          <p:nvPr>
            <p:ph type="sldNum" sz="quarter" idx="12"/>
          </p:nvPr>
        </p:nvSpPr>
        <p:spPr/>
        <p:txBody>
          <a:bodyPr/>
          <a:lstStyle/>
          <a:p>
            <a:pPr>
              <a:defRPr/>
            </a:pPr>
            <a:fld id="{C4CA861E-F2DD-4111-B711-19D272733BDC}" type="slidenum">
              <a:rPr lang="en-US" smtClean="0">
                <a:solidFill>
                  <a:srgbClr val="FFFFFF"/>
                </a:solidFill>
              </a:rPr>
              <a:pPr>
                <a:defRPr/>
              </a:pPr>
              <a:t>33</a:t>
            </a:fld>
            <a:endParaRPr lang="en-US">
              <a:solidFill>
                <a:srgbClr val="FFFFFF"/>
              </a:solidFill>
            </a:endParaRPr>
          </a:p>
        </p:txBody>
      </p:sp>
      <p:grpSp>
        <p:nvGrpSpPr>
          <p:cNvPr id="27" name="Group 26"/>
          <p:cNvGrpSpPr/>
          <p:nvPr/>
        </p:nvGrpSpPr>
        <p:grpSpPr>
          <a:xfrm>
            <a:off x="288032" y="2229864"/>
            <a:ext cx="2663714" cy="1285875"/>
            <a:chOff x="609601" y="2933700"/>
            <a:chExt cx="3551619" cy="1714500"/>
          </a:xfrm>
        </p:grpSpPr>
        <p:grpSp>
          <p:nvGrpSpPr>
            <p:cNvPr id="10" name="Group 9"/>
            <p:cNvGrpSpPr/>
            <p:nvPr/>
          </p:nvGrpSpPr>
          <p:grpSpPr>
            <a:xfrm>
              <a:off x="616689" y="2933700"/>
              <a:ext cx="3537442" cy="689521"/>
              <a:chOff x="445523" y="2666575"/>
              <a:chExt cx="3537442" cy="689521"/>
            </a:xfrm>
          </p:grpSpPr>
          <p:sp>
            <p:nvSpPr>
              <p:cNvPr id="7" name="Rectangle 6"/>
              <p:cNvSpPr/>
              <p:nvPr/>
            </p:nvSpPr>
            <p:spPr bwMode="auto">
              <a:xfrm>
                <a:off x="445523" y="2666575"/>
                <a:ext cx="3537442" cy="609600"/>
              </a:xfrm>
              <a:prstGeom prst="rect">
                <a:avLst/>
              </a:prstGeom>
              <a:solidFill>
                <a:srgbClr val="A5BB29"/>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b="1">
                  <a:latin typeface="Times New Roman" pitchFamily="18" charset="0"/>
                </a:endParaRPr>
              </a:p>
            </p:txBody>
          </p:sp>
          <p:sp>
            <p:nvSpPr>
              <p:cNvPr id="9" name="TextBox 8"/>
              <p:cNvSpPr txBox="1"/>
              <p:nvPr/>
            </p:nvSpPr>
            <p:spPr>
              <a:xfrm>
                <a:off x="1337943" y="2740543"/>
                <a:ext cx="2355575" cy="615553"/>
              </a:xfrm>
              <a:prstGeom prst="rect">
                <a:avLst/>
              </a:prstGeom>
              <a:noFill/>
            </p:spPr>
            <p:txBody>
              <a:bodyPr wrap="square" rtlCol="0">
                <a:spAutoFit/>
              </a:bodyPr>
              <a:lstStyle/>
              <a:p>
                <a:r>
                  <a:rPr lang="en-US" b="1" dirty="0" smtClean="0">
                    <a:solidFill>
                      <a:schemeClr val="bg2"/>
                    </a:solidFill>
                    <a:latin typeface="Calibri" panose="020F0502020204030204" pitchFamily="34" charset="0"/>
                  </a:rPr>
                  <a:t>CHALLENGE</a:t>
                </a:r>
                <a:endParaRPr lang="en-US" b="1" dirty="0">
                  <a:solidFill>
                    <a:schemeClr val="bg2"/>
                  </a:solidFill>
                  <a:latin typeface="Calibri" panose="020F0502020204030204" pitchFamily="34" charset="0"/>
                </a:endParaRPr>
              </a:p>
            </p:txBody>
          </p:sp>
        </p:grpSp>
        <p:sp>
          <p:nvSpPr>
            <p:cNvPr id="11" name="TextBox 10"/>
            <p:cNvSpPr txBox="1"/>
            <p:nvPr/>
          </p:nvSpPr>
          <p:spPr>
            <a:xfrm>
              <a:off x="609601" y="3599123"/>
              <a:ext cx="3551619" cy="861775"/>
            </a:xfrm>
            <a:prstGeom prst="rect">
              <a:avLst/>
            </a:prstGeom>
            <a:noFill/>
          </p:spPr>
          <p:txBody>
            <a:bodyPr wrap="square" rtlCol="0">
              <a:spAutoFit/>
            </a:bodyPr>
            <a:lstStyle/>
            <a:p>
              <a:pPr algn="ctr"/>
              <a:r>
                <a:rPr lang="en-US" dirty="0">
                  <a:solidFill>
                    <a:srgbClr val="595959"/>
                  </a:solidFill>
                  <a:latin typeface="Calibri" panose="020F0502020204030204" pitchFamily="34" charset="0"/>
                </a:rPr>
                <a:t>No customer level information</a:t>
              </a:r>
            </a:p>
          </p:txBody>
        </p:sp>
        <p:cxnSp>
          <p:nvCxnSpPr>
            <p:cNvPr id="22" name="Straight Connector 21"/>
            <p:cNvCxnSpPr/>
            <p:nvPr/>
          </p:nvCxnSpPr>
          <p:spPr bwMode="auto">
            <a:xfrm>
              <a:off x="616690" y="4648200"/>
              <a:ext cx="3537441" cy="0"/>
            </a:xfrm>
            <a:prstGeom prst="line">
              <a:avLst/>
            </a:prstGeom>
            <a:solidFill>
              <a:schemeClr val="accent1"/>
            </a:solidFill>
            <a:ln w="50800" cap="flat" cmpd="sng" algn="ctr">
              <a:solidFill>
                <a:srgbClr val="A5BB29"/>
              </a:solidFill>
              <a:prstDash val="solid"/>
              <a:round/>
              <a:headEnd type="none" w="med" len="med"/>
              <a:tailEnd type="none" w="med" len="med"/>
            </a:ln>
            <a:effectLst/>
          </p:spPr>
        </p:cxnSp>
      </p:grpSp>
      <p:pic>
        <p:nvPicPr>
          <p:cNvPr id="12290" name="Picture 2"/>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00671" y="2835823"/>
            <a:ext cx="2641378" cy="1325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3294819" y="2186946"/>
            <a:ext cx="2653081" cy="534359"/>
            <a:chOff x="445523" y="2666575"/>
            <a:chExt cx="3537442" cy="543725"/>
          </a:xfrm>
        </p:grpSpPr>
        <p:sp>
          <p:nvSpPr>
            <p:cNvPr id="13" name="Rectangle 12"/>
            <p:cNvSpPr/>
            <p:nvPr/>
          </p:nvSpPr>
          <p:spPr bwMode="auto">
            <a:xfrm>
              <a:off x="445523" y="2666575"/>
              <a:ext cx="3537442" cy="484179"/>
            </a:xfrm>
            <a:prstGeom prst="rect">
              <a:avLst/>
            </a:prstGeom>
            <a:solidFill>
              <a:srgbClr val="A5BB29"/>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b="1">
                <a:latin typeface="Times New Roman" pitchFamily="18" charset="0"/>
              </a:endParaRPr>
            </a:p>
          </p:txBody>
        </p:sp>
        <p:sp>
          <p:nvSpPr>
            <p:cNvPr id="14" name="TextBox 13"/>
            <p:cNvSpPr txBox="1"/>
            <p:nvPr/>
          </p:nvSpPr>
          <p:spPr>
            <a:xfrm>
              <a:off x="1337943" y="2740543"/>
              <a:ext cx="2158996" cy="469757"/>
            </a:xfrm>
            <a:prstGeom prst="rect">
              <a:avLst/>
            </a:prstGeom>
            <a:noFill/>
          </p:spPr>
          <p:txBody>
            <a:bodyPr wrap="square" rtlCol="0">
              <a:spAutoFit/>
            </a:bodyPr>
            <a:lstStyle/>
            <a:p>
              <a:pPr algn="ctr"/>
              <a:r>
                <a:rPr lang="en-US" b="1" dirty="0">
                  <a:solidFill>
                    <a:schemeClr val="bg2"/>
                  </a:solidFill>
                  <a:latin typeface="Calibri" panose="020F0502020204030204" pitchFamily="34" charset="0"/>
                </a:rPr>
                <a:t>SOLUTION</a:t>
              </a:r>
            </a:p>
          </p:txBody>
        </p:sp>
      </p:grpSp>
      <p:sp>
        <p:nvSpPr>
          <p:cNvPr id="21" name="TextBox 20"/>
          <p:cNvSpPr txBox="1"/>
          <p:nvPr/>
        </p:nvSpPr>
        <p:spPr>
          <a:xfrm>
            <a:off x="3289503" y="4110268"/>
            <a:ext cx="2663714" cy="1572870"/>
          </a:xfrm>
          <a:prstGeom prst="rect">
            <a:avLst/>
          </a:prstGeom>
          <a:noFill/>
        </p:spPr>
        <p:txBody>
          <a:bodyPr wrap="square" rtlCol="0">
            <a:spAutoFit/>
          </a:bodyPr>
          <a:lstStyle/>
          <a:p>
            <a:pPr algn="ctr"/>
            <a:r>
              <a:rPr lang="en-US" dirty="0" smtClean="0">
                <a:solidFill>
                  <a:srgbClr val="595959"/>
                </a:solidFill>
                <a:latin typeface="Calibri" panose="020F0502020204030204" pitchFamily="34" charset="0"/>
              </a:rPr>
              <a:t>Use mobile device to identify customer (MACID) and develop retention model based on MACID</a:t>
            </a:r>
            <a:endParaRPr lang="en-US" dirty="0">
              <a:solidFill>
                <a:srgbClr val="595959"/>
              </a:solidFill>
              <a:latin typeface="Calibri" panose="020F0502020204030204" pitchFamily="34" charset="0"/>
            </a:endParaRPr>
          </a:p>
        </p:txBody>
      </p:sp>
      <p:cxnSp>
        <p:nvCxnSpPr>
          <p:cNvPr id="25" name="Straight Connector 24"/>
          <p:cNvCxnSpPr/>
          <p:nvPr/>
        </p:nvCxnSpPr>
        <p:spPr bwMode="auto">
          <a:xfrm>
            <a:off x="3294820" y="4181940"/>
            <a:ext cx="2653081" cy="0"/>
          </a:xfrm>
          <a:prstGeom prst="line">
            <a:avLst/>
          </a:prstGeom>
          <a:solidFill>
            <a:schemeClr val="accent1"/>
          </a:solidFill>
          <a:ln w="50800" cap="flat" cmpd="sng" algn="ctr">
            <a:solidFill>
              <a:srgbClr val="A5BB29"/>
            </a:solidFill>
            <a:prstDash val="solid"/>
            <a:round/>
            <a:headEnd type="none" w="med" len="med"/>
            <a:tailEnd type="none" w="med" len="med"/>
          </a:ln>
          <a:effectLst/>
        </p:spPr>
      </p:cxnSp>
      <p:grpSp>
        <p:nvGrpSpPr>
          <p:cNvPr id="28" name="Group 27"/>
          <p:cNvGrpSpPr/>
          <p:nvPr/>
        </p:nvGrpSpPr>
        <p:grpSpPr>
          <a:xfrm>
            <a:off x="6318930" y="2162698"/>
            <a:ext cx="2825070" cy="2076793"/>
            <a:chOff x="8458201" y="2928529"/>
            <a:chExt cx="3766761" cy="1338671"/>
          </a:xfrm>
        </p:grpSpPr>
        <p:grpSp>
          <p:nvGrpSpPr>
            <p:cNvPr id="17" name="Group 16"/>
            <p:cNvGrpSpPr/>
            <p:nvPr/>
          </p:nvGrpSpPr>
          <p:grpSpPr>
            <a:xfrm>
              <a:off x="8461387" y="2928529"/>
              <a:ext cx="3763575" cy="1181964"/>
              <a:chOff x="437720" y="2666575"/>
              <a:chExt cx="3763575" cy="1181964"/>
            </a:xfrm>
          </p:grpSpPr>
          <p:sp>
            <p:nvSpPr>
              <p:cNvPr id="18" name="Rectangle 17"/>
              <p:cNvSpPr/>
              <p:nvPr/>
            </p:nvSpPr>
            <p:spPr bwMode="auto">
              <a:xfrm>
                <a:off x="445523" y="2666575"/>
                <a:ext cx="3537442" cy="609600"/>
              </a:xfrm>
              <a:prstGeom prst="rect">
                <a:avLst/>
              </a:prstGeom>
              <a:solidFill>
                <a:srgbClr val="A5BB29"/>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b="1">
                  <a:latin typeface="Times New Roman" pitchFamily="18" charset="0"/>
                </a:endParaRPr>
              </a:p>
            </p:txBody>
          </p:sp>
          <p:sp>
            <p:nvSpPr>
              <p:cNvPr id="19" name="TextBox 18"/>
              <p:cNvSpPr txBox="1"/>
              <p:nvPr/>
            </p:nvSpPr>
            <p:spPr>
              <a:xfrm>
                <a:off x="437720" y="2740543"/>
                <a:ext cx="3763575" cy="1107996"/>
              </a:xfrm>
              <a:prstGeom prst="rect">
                <a:avLst/>
              </a:prstGeom>
              <a:noFill/>
            </p:spPr>
            <p:txBody>
              <a:bodyPr wrap="square" rtlCol="0">
                <a:spAutoFit/>
              </a:bodyPr>
              <a:lstStyle/>
              <a:p>
                <a:pPr algn="ctr"/>
                <a:r>
                  <a:rPr lang="en-US" b="1" dirty="0">
                    <a:solidFill>
                      <a:schemeClr val="bg2"/>
                    </a:solidFill>
                    <a:latin typeface="Calibri" panose="020F0502020204030204" pitchFamily="34" charset="0"/>
                  </a:rPr>
                  <a:t>THE NEW CHALLENGE</a:t>
                </a:r>
              </a:p>
            </p:txBody>
          </p:sp>
        </p:grpSp>
        <p:sp>
          <p:nvSpPr>
            <p:cNvPr id="20" name="TextBox 19"/>
            <p:cNvSpPr txBox="1"/>
            <p:nvPr/>
          </p:nvSpPr>
          <p:spPr>
            <a:xfrm>
              <a:off x="8458201" y="3593950"/>
              <a:ext cx="3551619" cy="492443"/>
            </a:xfrm>
            <a:prstGeom prst="rect">
              <a:avLst/>
            </a:prstGeom>
            <a:noFill/>
          </p:spPr>
          <p:txBody>
            <a:bodyPr wrap="square" rtlCol="0">
              <a:spAutoFit/>
            </a:bodyPr>
            <a:lstStyle/>
            <a:p>
              <a:pPr algn="ctr"/>
              <a:r>
                <a:rPr lang="en-US" dirty="0">
                  <a:solidFill>
                    <a:srgbClr val="595959"/>
                  </a:solidFill>
                  <a:latin typeface="Calibri" panose="020F0502020204030204" pitchFamily="34" charset="0"/>
                </a:rPr>
                <a:t>Handling sensor data</a:t>
              </a:r>
            </a:p>
          </p:txBody>
        </p:sp>
        <p:cxnSp>
          <p:nvCxnSpPr>
            <p:cNvPr id="26" name="Straight Connector 25"/>
            <p:cNvCxnSpPr/>
            <p:nvPr/>
          </p:nvCxnSpPr>
          <p:spPr bwMode="auto">
            <a:xfrm>
              <a:off x="8465290" y="4267200"/>
              <a:ext cx="3537441" cy="0"/>
            </a:xfrm>
            <a:prstGeom prst="line">
              <a:avLst/>
            </a:prstGeom>
            <a:solidFill>
              <a:schemeClr val="accent1"/>
            </a:solidFill>
            <a:ln w="50800" cap="flat" cmpd="sng" algn="ctr">
              <a:solidFill>
                <a:srgbClr val="A5BB29"/>
              </a:solidFill>
              <a:prstDash val="solid"/>
              <a:round/>
              <a:headEnd type="none" w="med" len="med"/>
              <a:tailEnd type="none" w="med" len="med"/>
            </a:ln>
            <a:effectLst/>
          </p:spPr>
        </p:cxnSp>
      </p:grpSp>
      <p:sp>
        <p:nvSpPr>
          <p:cNvPr id="29" name="Rectangle 2"/>
          <p:cNvSpPr>
            <a:spLocks noGrp="1" noChangeArrowheads="1"/>
          </p:cNvSpPr>
          <p:nvPr>
            <p:ph type="title"/>
          </p:nvPr>
        </p:nvSpPr>
        <p:spPr>
          <a:xfrm>
            <a:off x="0" y="291357"/>
            <a:ext cx="7590271" cy="757208"/>
          </a:xfrm>
        </p:spPr>
        <p:txBody>
          <a:bodyPr>
            <a:normAutofit fontScale="90000"/>
          </a:bodyPr>
          <a:lstStyle/>
          <a:p>
            <a:r>
              <a:rPr lang="en-US" sz="3600" dirty="0" smtClean="0">
                <a:solidFill>
                  <a:schemeClr val="tx1">
                    <a:lumMod val="50000"/>
                    <a:lumOff val="50000"/>
                  </a:schemeClr>
                </a:solidFill>
              </a:rPr>
              <a:t>Using Mobile/Sensor Data at the Customer Level</a:t>
            </a:r>
          </a:p>
        </p:txBody>
      </p:sp>
    </p:spTree>
    <p:extLst>
      <p:ext uri="{BB962C8B-B14F-4D97-AF65-F5344CB8AC3E}">
        <p14:creationId xmlns:p14="http://schemas.microsoft.com/office/powerpoint/2010/main" val="2644860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4CA861E-F2DD-4111-B711-19D272733BDC}" type="slidenum">
              <a:rPr lang="en-US" smtClean="0">
                <a:solidFill>
                  <a:srgbClr val="FFFFFF"/>
                </a:solidFill>
              </a:rPr>
              <a:pPr>
                <a:defRPr/>
              </a:pPr>
              <a:t>34</a:t>
            </a:fld>
            <a:endParaRPr lang="en-US">
              <a:solidFill>
                <a:srgbClr val="FFFFFF"/>
              </a:solidFill>
            </a:endParaRPr>
          </a:p>
        </p:txBody>
      </p:sp>
      <p:grpSp>
        <p:nvGrpSpPr>
          <p:cNvPr id="9" name="Group 8"/>
          <p:cNvGrpSpPr/>
          <p:nvPr/>
        </p:nvGrpSpPr>
        <p:grpSpPr>
          <a:xfrm>
            <a:off x="628650" y="1344484"/>
            <a:ext cx="5792086" cy="628650"/>
            <a:chOff x="1116419" y="2054592"/>
            <a:chExt cx="7722781" cy="838200"/>
          </a:xfrm>
        </p:grpSpPr>
        <p:sp>
          <p:nvSpPr>
            <p:cNvPr id="8" name="Rectangle 7"/>
            <p:cNvSpPr/>
            <p:nvPr/>
          </p:nvSpPr>
          <p:spPr bwMode="auto">
            <a:xfrm>
              <a:off x="1116419" y="2054592"/>
              <a:ext cx="7722781" cy="838200"/>
            </a:xfrm>
            <a:prstGeom prst="rect">
              <a:avLst/>
            </a:prstGeom>
            <a:solidFill>
              <a:srgbClr val="582C83"/>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b="1">
                <a:latin typeface="Times New Roman" pitchFamily="18" charset="0"/>
              </a:endParaRPr>
            </a:p>
          </p:txBody>
        </p:sp>
        <p:sp>
          <p:nvSpPr>
            <p:cNvPr id="7" name="TextBox 6"/>
            <p:cNvSpPr txBox="1"/>
            <p:nvPr/>
          </p:nvSpPr>
          <p:spPr>
            <a:xfrm>
              <a:off x="1205910" y="2212083"/>
              <a:ext cx="7543800" cy="553997"/>
            </a:xfrm>
            <a:prstGeom prst="rect">
              <a:avLst/>
            </a:prstGeom>
            <a:noFill/>
          </p:spPr>
          <p:txBody>
            <a:bodyPr wrap="square" rtlCol="0">
              <a:spAutoFit/>
            </a:bodyPr>
            <a:lstStyle/>
            <a:p>
              <a:pPr algn="ctr"/>
              <a:r>
                <a:rPr lang="en-US" sz="2100" b="1" dirty="0">
                  <a:solidFill>
                    <a:schemeClr val="bg1"/>
                  </a:solidFill>
                  <a:latin typeface="Calibri" panose="020F0502020204030204" pitchFamily="34" charset="0"/>
                </a:rPr>
                <a:t>KEY: CREATION OF THE RIGHT ANALYTICAL FILE</a:t>
              </a:r>
            </a:p>
          </p:txBody>
        </p:sp>
      </p:grpSp>
      <p:sp>
        <p:nvSpPr>
          <p:cNvPr id="10" name="Bent-Up Arrow 9"/>
          <p:cNvSpPr/>
          <p:nvPr/>
        </p:nvSpPr>
        <p:spPr bwMode="auto">
          <a:xfrm rot="5400000">
            <a:off x="873014" y="2047781"/>
            <a:ext cx="339083" cy="342900"/>
          </a:xfrm>
          <a:prstGeom prst="bentUpArrow">
            <a:avLst>
              <a:gd name="adj1" fmla="val 20914"/>
              <a:gd name="adj2" fmla="val 25000"/>
              <a:gd name="adj3" fmla="val 41279"/>
            </a:avLst>
          </a:prstGeom>
          <a:solidFill>
            <a:srgbClr val="A5BB29"/>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b="1">
              <a:latin typeface="Times New Roman" pitchFamily="18" charset="0"/>
            </a:endParaRPr>
          </a:p>
        </p:txBody>
      </p:sp>
      <p:sp>
        <p:nvSpPr>
          <p:cNvPr id="11" name="TextBox 10"/>
          <p:cNvSpPr txBox="1"/>
          <p:nvPr/>
        </p:nvSpPr>
        <p:spPr>
          <a:xfrm>
            <a:off x="1221415" y="2096800"/>
            <a:ext cx="4800600" cy="415498"/>
          </a:xfrm>
          <a:prstGeom prst="rect">
            <a:avLst/>
          </a:prstGeom>
          <a:noFill/>
        </p:spPr>
        <p:txBody>
          <a:bodyPr wrap="square" rtlCol="0">
            <a:spAutoFit/>
          </a:bodyPr>
          <a:lstStyle/>
          <a:p>
            <a:r>
              <a:rPr lang="en-US" sz="2100" b="1" dirty="0">
                <a:solidFill>
                  <a:srgbClr val="A5BB29"/>
                </a:solidFill>
                <a:latin typeface="Calibri" panose="020F0502020204030204" pitchFamily="34" charset="0"/>
              </a:rPr>
              <a:t>100+ derived variables created based on:</a:t>
            </a:r>
          </a:p>
        </p:txBody>
      </p:sp>
      <p:sp>
        <p:nvSpPr>
          <p:cNvPr id="12" name="TextBox 11"/>
          <p:cNvSpPr txBox="1"/>
          <p:nvPr/>
        </p:nvSpPr>
        <p:spPr>
          <a:xfrm>
            <a:off x="1269173" y="2353328"/>
            <a:ext cx="6629400" cy="2416046"/>
          </a:xfrm>
          <a:prstGeom prst="rect">
            <a:avLst/>
          </a:prstGeom>
          <a:noFill/>
        </p:spPr>
        <p:txBody>
          <a:bodyPr wrap="square" rtlCol="0">
            <a:spAutoFit/>
          </a:bodyPr>
          <a:lstStyle/>
          <a:p>
            <a:pPr marL="214313" indent="-214313">
              <a:spcAft>
                <a:spcPts val="450"/>
              </a:spcAft>
              <a:buFont typeface="Arial" panose="020B0604020202020204" pitchFamily="34" charset="0"/>
              <a:buChar char="•"/>
            </a:pPr>
            <a:r>
              <a:rPr lang="en-US" dirty="0">
                <a:solidFill>
                  <a:srgbClr val="595959"/>
                </a:solidFill>
                <a:latin typeface="Calibri" panose="020F0502020204030204" pitchFamily="34" charset="0"/>
              </a:rPr>
              <a:t>Store information</a:t>
            </a:r>
          </a:p>
          <a:p>
            <a:pPr marL="214313" indent="-214313">
              <a:spcAft>
                <a:spcPts val="450"/>
              </a:spcAft>
              <a:buFont typeface="Arial" panose="020B0604020202020204" pitchFamily="34" charset="0"/>
              <a:buChar char="•"/>
            </a:pPr>
            <a:r>
              <a:rPr lang="en-US" dirty="0">
                <a:solidFill>
                  <a:srgbClr val="595959"/>
                </a:solidFill>
                <a:latin typeface="Calibri" panose="020F0502020204030204" pitchFamily="34" charset="0"/>
              </a:rPr>
              <a:t>Strength of signal</a:t>
            </a:r>
          </a:p>
          <a:p>
            <a:pPr marL="214313" indent="-214313">
              <a:spcAft>
                <a:spcPts val="450"/>
              </a:spcAft>
              <a:buFont typeface="Arial" panose="020B0604020202020204" pitchFamily="34" charset="0"/>
              <a:buChar char="•"/>
            </a:pPr>
            <a:r>
              <a:rPr lang="en-US" dirty="0">
                <a:solidFill>
                  <a:srgbClr val="595959"/>
                </a:solidFill>
                <a:latin typeface="Calibri" panose="020F0502020204030204" pitchFamily="34" charset="0"/>
              </a:rPr>
              <a:t>Time</a:t>
            </a:r>
          </a:p>
          <a:p>
            <a:pPr marL="214313" indent="-214313">
              <a:spcAft>
                <a:spcPts val="450"/>
              </a:spcAft>
              <a:buFont typeface="Arial" panose="020B0604020202020204" pitchFamily="34" charset="0"/>
              <a:buChar char="•"/>
            </a:pPr>
            <a:r>
              <a:rPr lang="en-US" dirty="0">
                <a:solidFill>
                  <a:srgbClr val="595959"/>
                </a:solidFill>
                <a:latin typeface="Calibri" panose="020F0502020204030204" pitchFamily="34" charset="0"/>
              </a:rPr>
              <a:t>Changes</a:t>
            </a:r>
          </a:p>
          <a:p>
            <a:pPr marL="214313" indent="-214313">
              <a:spcAft>
                <a:spcPts val="450"/>
              </a:spcAft>
              <a:buFont typeface="Arial" panose="020B0604020202020204" pitchFamily="34" charset="0"/>
              <a:buChar char="•"/>
            </a:pPr>
            <a:r>
              <a:rPr lang="en-US" dirty="0">
                <a:solidFill>
                  <a:srgbClr val="595959"/>
                </a:solidFill>
                <a:latin typeface="Calibri" panose="020F0502020204030204" pitchFamily="34" charset="0"/>
              </a:rPr>
              <a:t>Creating the target variable of defection</a:t>
            </a:r>
          </a:p>
          <a:p>
            <a:pPr marL="557213" lvl="1" indent="-214313">
              <a:spcAft>
                <a:spcPts val="450"/>
              </a:spcAft>
              <a:buFont typeface="Arial" panose="020B0604020202020204" pitchFamily="34" charset="0"/>
              <a:buChar char="•"/>
            </a:pPr>
            <a:r>
              <a:rPr lang="en-US" dirty="0">
                <a:solidFill>
                  <a:srgbClr val="595959"/>
                </a:solidFill>
                <a:latin typeface="Calibri" panose="020F0502020204030204" pitchFamily="34" charset="0"/>
              </a:rPr>
              <a:t>All customers had some activity in first three months</a:t>
            </a:r>
          </a:p>
          <a:p>
            <a:pPr marL="557213" lvl="1" indent="-214313">
              <a:spcAft>
                <a:spcPts val="450"/>
              </a:spcAft>
              <a:buFont typeface="Arial" panose="020B0604020202020204" pitchFamily="34" charset="0"/>
              <a:buChar char="•"/>
            </a:pPr>
            <a:r>
              <a:rPr lang="en-US" dirty="0">
                <a:solidFill>
                  <a:srgbClr val="595959"/>
                </a:solidFill>
                <a:latin typeface="Calibri" panose="020F0502020204030204" pitchFamily="34" charset="0"/>
              </a:rPr>
              <a:t>Defectors were defined as having no activity in fourth month</a:t>
            </a:r>
          </a:p>
        </p:txBody>
      </p:sp>
      <p:sp>
        <p:nvSpPr>
          <p:cNvPr id="13" name="Rectangle 2"/>
          <p:cNvSpPr>
            <a:spLocks noGrp="1" noChangeArrowheads="1"/>
          </p:cNvSpPr>
          <p:nvPr>
            <p:ph type="title"/>
          </p:nvPr>
        </p:nvSpPr>
        <p:spPr>
          <a:xfrm>
            <a:off x="100841" y="360630"/>
            <a:ext cx="7590271" cy="757208"/>
          </a:xfrm>
        </p:spPr>
        <p:txBody>
          <a:bodyPr>
            <a:normAutofit fontScale="90000"/>
          </a:bodyPr>
          <a:lstStyle/>
          <a:p>
            <a:r>
              <a:rPr lang="en-US" sz="3600" dirty="0">
                <a:solidFill>
                  <a:schemeClr val="tx1">
                    <a:lumMod val="50000"/>
                    <a:lumOff val="50000"/>
                  </a:schemeClr>
                </a:solidFill>
              </a:rPr>
              <a:t>Using Mobile/Sensor Data at the Customer Level</a:t>
            </a:r>
            <a:endParaRPr lang="en-US" sz="3600" dirty="0" smtClean="0">
              <a:solidFill>
                <a:schemeClr val="tx1">
                  <a:lumMod val="50000"/>
                  <a:lumOff val="50000"/>
                </a:schemeClr>
              </a:solidFill>
            </a:endParaRPr>
          </a:p>
        </p:txBody>
      </p:sp>
    </p:spTree>
    <p:extLst>
      <p:ext uri="{BB962C8B-B14F-4D97-AF65-F5344CB8AC3E}">
        <p14:creationId xmlns:p14="http://schemas.microsoft.com/office/powerpoint/2010/main" val="4039062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976530" y="1570809"/>
            <a:ext cx="2849365" cy="369332"/>
          </a:xfrm>
          <a:prstGeom prst="rect">
            <a:avLst/>
          </a:prstGeom>
        </p:spPr>
        <p:txBody>
          <a:bodyPr wrap="square">
            <a:spAutoFit/>
          </a:bodyPr>
          <a:lstStyle/>
          <a:p>
            <a:pPr algn="ctr">
              <a:defRPr>
                <a:solidFill>
                  <a:srgbClr val="000000"/>
                </a:solidFill>
              </a:defRPr>
            </a:pPr>
            <a:r>
              <a:rPr lang="en-US" dirty="0">
                <a:solidFill>
                  <a:srgbClr val="58585A"/>
                </a:solidFill>
                <a:latin typeface="Calibri" panose="020F0502020204030204" pitchFamily="34" charset="0"/>
                <a:ea typeface="Lato Regular" panose="020F0502020204030203" pitchFamily="34" charset="0"/>
                <a:cs typeface="Lato Regular" panose="020F0502020204030203" pitchFamily="34" charset="0"/>
                <a:sym typeface="Lato Regular"/>
              </a:rPr>
              <a:t>Store Data Analysis</a:t>
            </a:r>
          </a:p>
        </p:txBody>
      </p:sp>
      <p:sp>
        <p:nvSpPr>
          <p:cNvPr id="40" name="TextBox 39"/>
          <p:cNvSpPr txBox="1"/>
          <p:nvPr/>
        </p:nvSpPr>
        <p:spPr>
          <a:xfrm>
            <a:off x="818011" y="3943548"/>
            <a:ext cx="3166400" cy="946413"/>
          </a:xfrm>
          <a:prstGeom prst="rect">
            <a:avLst/>
          </a:prstGeom>
          <a:noFill/>
        </p:spPr>
        <p:txBody>
          <a:bodyPr wrap="square" rtlCol="0">
            <a:spAutoFit/>
          </a:bodyPr>
          <a:lstStyle/>
          <a:p>
            <a:pPr marL="85725" indent="-85725">
              <a:spcAft>
                <a:spcPts val="900"/>
              </a:spcAft>
              <a:buFont typeface="Arial" panose="020B0604020202020204" pitchFamily="34" charset="0"/>
              <a:buChar char="•"/>
            </a:pPr>
            <a:r>
              <a:rPr lang="en-US" sz="1200" dirty="0">
                <a:solidFill>
                  <a:srgbClr val="595959"/>
                </a:solidFill>
                <a:latin typeface="Calibri" panose="020F0502020204030204" pitchFamily="34" charset="0"/>
                <a:ea typeface="Lato Regular" panose="020F0502020204030203" pitchFamily="34" charset="0"/>
                <a:cs typeface="Lato Regular" panose="020F0502020204030203" pitchFamily="34" charset="0"/>
              </a:rPr>
              <a:t>Top 20% of stores have 28.67% </a:t>
            </a:r>
            <a:r>
              <a:rPr lang="en-US" sz="1200" dirty="0" err="1">
                <a:solidFill>
                  <a:srgbClr val="595959"/>
                </a:solidFill>
                <a:latin typeface="Calibri" panose="020F0502020204030204" pitchFamily="34" charset="0"/>
                <a:ea typeface="Lato Regular" panose="020F0502020204030203" pitchFamily="34" charset="0"/>
                <a:cs typeface="Lato Regular" panose="020F0502020204030203" pitchFamily="34" charset="0"/>
              </a:rPr>
              <a:t>Cx</a:t>
            </a:r>
            <a:r>
              <a:rPr lang="en-US" sz="1200" dirty="0">
                <a:solidFill>
                  <a:srgbClr val="595959"/>
                </a:solidFill>
                <a:latin typeface="Calibri" panose="020F0502020204030204" pitchFamily="34" charset="0"/>
                <a:ea typeface="Lato Regular" panose="020F0502020204030203" pitchFamily="34" charset="0"/>
                <a:cs typeface="Lato Regular" panose="020F0502020204030203" pitchFamily="34" charset="0"/>
              </a:rPr>
              <a:t> Retention</a:t>
            </a:r>
          </a:p>
          <a:p>
            <a:pPr marL="85725" indent="-85725">
              <a:spcAft>
                <a:spcPts val="900"/>
              </a:spcAft>
              <a:buFont typeface="Arial" panose="020B0604020202020204" pitchFamily="34" charset="0"/>
              <a:buChar char="•"/>
            </a:pPr>
            <a:r>
              <a:rPr lang="en-US" sz="1200" dirty="0">
                <a:solidFill>
                  <a:srgbClr val="595959"/>
                </a:solidFill>
                <a:latin typeface="Calibri" panose="020F0502020204030204" pitchFamily="34" charset="0"/>
                <a:ea typeface="Lato Regular" panose="020F0502020204030203" pitchFamily="34" charset="0"/>
                <a:cs typeface="Lato Regular" panose="020F0502020204030203" pitchFamily="34" charset="0"/>
              </a:rPr>
              <a:t>Identify the characteristics of high performing stores and replicate to lower performing stores</a:t>
            </a:r>
          </a:p>
        </p:txBody>
      </p:sp>
      <p:sp>
        <p:nvSpPr>
          <p:cNvPr id="23" name="Rectangle 22"/>
          <p:cNvSpPr/>
          <p:nvPr/>
        </p:nvSpPr>
        <p:spPr>
          <a:xfrm>
            <a:off x="4562374" y="1396859"/>
            <a:ext cx="4238726" cy="3660100"/>
          </a:xfrm>
          <a:prstGeom prst="rect">
            <a:avLst/>
          </a:prstGeom>
          <a:noFill/>
          <a:ln w="25400" cap="flat">
            <a:solidFill>
              <a:srgbClr val="582C83"/>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noAutofit/>
          </a:bodyPr>
          <a:lstStyle/>
          <a:p>
            <a:pPr defTabSz="342900" fontAlgn="auto" latinLnBrk="1" hangingPunct="0">
              <a:spcBef>
                <a:spcPts val="0"/>
              </a:spcBef>
              <a:spcAft>
                <a:spcPts val="0"/>
              </a:spcAft>
            </a:pPr>
            <a:endParaRPr lang="en-US" sz="1350">
              <a:solidFill>
                <a:srgbClr val="464648"/>
              </a:solidFill>
              <a:latin typeface="Calibri"/>
              <a:ea typeface="Calibri"/>
              <a:cs typeface="Calibri"/>
              <a:sym typeface="Calibri"/>
            </a:endParaRPr>
          </a:p>
        </p:txBody>
      </p:sp>
      <p:sp>
        <p:nvSpPr>
          <p:cNvPr id="26" name="Rectangle 25"/>
          <p:cNvSpPr/>
          <p:nvPr/>
        </p:nvSpPr>
        <p:spPr>
          <a:xfrm>
            <a:off x="509333" y="1397461"/>
            <a:ext cx="3728714" cy="3659497"/>
          </a:xfrm>
          <a:prstGeom prst="rect">
            <a:avLst/>
          </a:prstGeom>
          <a:noFill/>
          <a:ln w="25400" cap="flat">
            <a:solidFill>
              <a:srgbClr val="582C83"/>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noAutofit/>
          </a:bodyPr>
          <a:lstStyle/>
          <a:p>
            <a:pPr defTabSz="342900" fontAlgn="auto" latinLnBrk="1" hangingPunct="0">
              <a:spcBef>
                <a:spcPts val="0"/>
              </a:spcBef>
              <a:spcAft>
                <a:spcPts val="0"/>
              </a:spcAft>
            </a:pPr>
            <a:endParaRPr lang="en-US" sz="1350">
              <a:solidFill>
                <a:srgbClr val="464648"/>
              </a:solidFill>
              <a:latin typeface="Calibri"/>
              <a:ea typeface="Calibri"/>
              <a:cs typeface="Calibri"/>
              <a:sym typeface="Calibri"/>
            </a:endParaRPr>
          </a:p>
        </p:txBody>
      </p:sp>
      <p:sp>
        <p:nvSpPr>
          <p:cNvPr id="31" name="Rectangle 30"/>
          <p:cNvSpPr/>
          <p:nvPr/>
        </p:nvSpPr>
        <p:spPr>
          <a:xfrm>
            <a:off x="5257056" y="1570809"/>
            <a:ext cx="2849365" cy="369332"/>
          </a:xfrm>
          <a:prstGeom prst="rect">
            <a:avLst/>
          </a:prstGeom>
        </p:spPr>
        <p:txBody>
          <a:bodyPr wrap="square">
            <a:spAutoFit/>
          </a:bodyPr>
          <a:lstStyle/>
          <a:p>
            <a:pPr algn="ctr">
              <a:defRPr>
                <a:solidFill>
                  <a:srgbClr val="000000"/>
                </a:solidFill>
              </a:defRPr>
            </a:pPr>
            <a:r>
              <a:rPr lang="en-US" dirty="0">
                <a:solidFill>
                  <a:srgbClr val="58585A"/>
                </a:solidFill>
                <a:latin typeface="Calibri" panose="020F0502020204030204" pitchFamily="34" charset="0"/>
                <a:ea typeface="Lato Regular" panose="020F0502020204030203" pitchFamily="34" charset="0"/>
                <a:cs typeface="Lato Regular" panose="020F0502020204030203" pitchFamily="34" charset="0"/>
                <a:sym typeface="Lato Regular"/>
              </a:rPr>
              <a:t>Model Validation</a:t>
            </a:r>
          </a:p>
        </p:txBody>
      </p:sp>
      <p:sp>
        <p:nvSpPr>
          <p:cNvPr id="33" name="TextBox 32"/>
          <p:cNvSpPr txBox="1"/>
          <p:nvPr/>
        </p:nvSpPr>
        <p:spPr>
          <a:xfrm>
            <a:off x="4857750" y="3753528"/>
            <a:ext cx="3745431" cy="959237"/>
          </a:xfrm>
          <a:prstGeom prst="rect">
            <a:avLst/>
          </a:prstGeom>
          <a:noFill/>
        </p:spPr>
        <p:txBody>
          <a:bodyPr wrap="square" rtlCol="0">
            <a:spAutoFit/>
          </a:bodyPr>
          <a:lstStyle/>
          <a:p>
            <a:pPr marL="85725" indent="-85725">
              <a:spcAft>
                <a:spcPts val="450"/>
              </a:spcAft>
              <a:buFont typeface="Arial" panose="020B0604020202020204" pitchFamily="34" charset="0"/>
              <a:buChar char="•"/>
            </a:pPr>
            <a:r>
              <a:rPr lang="en-US" sz="1200" dirty="0">
                <a:solidFill>
                  <a:srgbClr val="595959"/>
                </a:solidFill>
                <a:latin typeface="Calibri" panose="020F0502020204030204" pitchFamily="34" charset="0"/>
                <a:ea typeface="Lato Regular" panose="020F0502020204030203" pitchFamily="34" charset="0"/>
                <a:cs typeface="Lato Regular" panose="020F0502020204030203" pitchFamily="34" charset="0"/>
              </a:rPr>
              <a:t>Results indicate that model is performing very well in identifying repeat visitors</a:t>
            </a:r>
          </a:p>
          <a:p>
            <a:pPr marL="85725" indent="-85725">
              <a:spcAft>
                <a:spcPts val="450"/>
              </a:spcAft>
              <a:buFont typeface="Arial" panose="020B0604020202020204" pitchFamily="34" charset="0"/>
              <a:buChar char="•"/>
            </a:pPr>
            <a:r>
              <a:rPr lang="en-US" sz="1200" dirty="0">
                <a:solidFill>
                  <a:srgbClr val="595959"/>
                </a:solidFill>
                <a:latin typeface="Calibri" panose="020F0502020204030204" pitchFamily="34" charset="0"/>
                <a:ea typeface="Lato Regular" panose="020F0502020204030203" pitchFamily="34" charset="0"/>
                <a:cs typeface="Lato Regular" panose="020F0502020204030203" pitchFamily="34" charset="0"/>
              </a:rPr>
              <a:t>Best Visitor Program for top 20% of customers</a:t>
            </a:r>
          </a:p>
          <a:p>
            <a:pPr marL="85725" indent="-85725">
              <a:spcAft>
                <a:spcPts val="450"/>
              </a:spcAft>
              <a:buFont typeface="Arial" panose="020B0604020202020204" pitchFamily="34" charset="0"/>
              <a:buChar char="•"/>
            </a:pPr>
            <a:r>
              <a:rPr lang="en-US" sz="1200" dirty="0">
                <a:solidFill>
                  <a:srgbClr val="595959"/>
                </a:solidFill>
                <a:latin typeface="Calibri" panose="020F0502020204030204" pitchFamily="34" charset="0"/>
                <a:ea typeface="Lato Regular" panose="020F0502020204030203" pitchFamily="34" charset="0"/>
                <a:cs typeface="Lato Regular" panose="020F0502020204030203" pitchFamily="34" charset="0"/>
              </a:rPr>
              <a:t>Stimulation/reactivation for bottom 40%</a:t>
            </a:r>
          </a:p>
        </p:txBody>
      </p:sp>
      <p:pic>
        <p:nvPicPr>
          <p:cNvPr id="7" name="Picture 6"/>
          <p:cNvPicPr>
            <a:picLocks noChangeAspect="1"/>
          </p:cNvPicPr>
          <p:nvPr/>
        </p:nvPicPr>
        <p:blipFill>
          <a:blip r:embed="rId2"/>
          <a:stretch>
            <a:fillRect/>
          </a:stretch>
        </p:blipFill>
        <p:spPr>
          <a:xfrm>
            <a:off x="845533" y="1913709"/>
            <a:ext cx="3111356" cy="1916747"/>
          </a:xfrm>
          <a:prstGeom prst="rect">
            <a:avLst/>
          </a:prstGeom>
        </p:spPr>
      </p:pic>
      <p:pic>
        <p:nvPicPr>
          <p:cNvPr id="35" name="Picture 34"/>
          <p:cNvPicPr>
            <a:picLocks noChangeAspect="1"/>
          </p:cNvPicPr>
          <p:nvPr/>
        </p:nvPicPr>
        <p:blipFill rotWithShape="1">
          <a:blip r:embed="rId3"/>
          <a:srcRect r="3525"/>
          <a:stretch/>
        </p:blipFill>
        <p:spPr>
          <a:xfrm>
            <a:off x="4760293" y="1913709"/>
            <a:ext cx="3842888" cy="1884103"/>
          </a:xfrm>
          <a:prstGeom prst="rect">
            <a:avLst/>
          </a:prstGeom>
          <a:ln w="28575">
            <a:noFill/>
          </a:ln>
        </p:spPr>
      </p:pic>
      <p:sp>
        <p:nvSpPr>
          <p:cNvPr id="11" name="Rectangle 2"/>
          <p:cNvSpPr>
            <a:spLocks noGrp="1" noChangeArrowheads="1"/>
          </p:cNvSpPr>
          <p:nvPr>
            <p:ph type="title"/>
          </p:nvPr>
        </p:nvSpPr>
        <p:spPr>
          <a:xfrm>
            <a:off x="100841" y="180521"/>
            <a:ext cx="7590271" cy="757208"/>
          </a:xfrm>
        </p:spPr>
        <p:txBody>
          <a:bodyPr>
            <a:normAutofit fontScale="90000"/>
          </a:bodyPr>
          <a:lstStyle/>
          <a:p>
            <a:r>
              <a:rPr lang="en-US" sz="3600" dirty="0">
                <a:solidFill>
                  <a:schemeClr val="tx1">
                    <a:lumMod val="50000"/>
                    <a:lumOff val="50000"/>
                  </a:schemeClr>
                </a:solidFill>
              </a:rPr>
              <a:t>Using Mobile/Sensor Data at the Customer Level</a:t>
            </a:r>
            <a:endParaRPr lang="en-US" sz="3600" dirty="0" smtClean="0">
              <a:solidFill>
                <a:schemeClr val="tx1">
                  <a:lumMod val="50000"/>
                  <a:lumOff val="50000"/>
                </a:schemeClr>
              </a:solidFill>
            </a:endParaRPr>
          </a:p>
        </p:txBody>
      </p:sp>
      <p:sp>
        <p:nvSpPr>
          <p:cNvPr id="2" name="TextBox 1"/>
          <p:cNvSpPr txBox="1"/>
          <p:nvPr/>
        </p:nvSpPr>
        <p:spPr>
          <a:xfrm>
            <a:off x="471055" y="5098473"/>
            <a:ext cx="7483202" cy="1200329"/>
          </a:xfrm>
          <a:prstGeom prst="rect">
            <a:avLst/>
          </a:prstGeom>
          <a:noFill/>
        </p:spPr>
        <p:txBody>
          <a:bodyPr wrap="none" rtlCol="0">
            <a:spAutoFit/>
          </a:bodyPr>
          <a:lstStyle/>
          <a:p>
            <a:r>
              <a:rPr lang="en-CA" dirty="0" smtClean="0">
                <a:solidFill>
                  <a:schemeClr val="tx1">
                    <a:lumMod val="50000"/>
                    <a:lumOff val="50000"/>
                  </a:schemeClr>
                </a:solidFill>
              </a:rPr>
              <a:t>Two deliverables were:</a:t>
            </a:r>
          </a:p>
          <a:p>
            <a:pPr marL="342900" indent="-342900">
              <a:buFont typeface="Arial" panose="020B0604020202020204" pitchFamily="34" charset="0"/>
              <a:buChar char="•"/>
            </a:pPr>
            <a:r>
              <a:rPr lang="en-CA" dirty="0" smtClean="0">
                <a:solidFill>
                  <a:schemeClr val="tx1">
                    <a:lumMod val="50000"/>
                    <a:lumOff val="50000"/>
                  </a:schemeClr>
                </a:solidFill>
              </a:rPr>
              <a:t>Development </a:t>
            </a:r>
            <a:r>
              <a:rPr lang="en-CA" dirty="0" smtClean="0">
                <a:solidFill>
                  <a:schemeClr val="tx1">
                    <a:lumMod val="50000"/>
                    <a:lumOff val="50000"/>
                  </a:schemeClr>
                </a:solidFill>
              </a:rPr>
              <a:t>of </a:t>
            </a:r>
            <a:r>
              <a:rPr lang="en-CA" dirty="0" smtClean="0">
                <a:solidFill>
                  <a:schemeClr val="tx1">
                    <a:lumMod val="50000"/>
                    <a:lumOff val="50000"/>
                  </a:schemeClr>
                </a:solidFill>
              </a:rPr>
              <a:t>predict model on  </a:t>
            </a:r>
            <a:r>
              <a:rPr lang="en-CA" dirty="0" smtClean="0">
                <a:solidFill>
                  <a:schemeClr val="tx1">
                    <a:lumMod val="50000"/>
                    <a:lumOff val="50000"/>
                  </a:schemeClr>
                </a:solidFill>
              </a:rPr>
              <a:t>likelihood to visit</a:t>
            </a:r>
          </a:p>
          <a:p>
            <a:pPr marL="342900" indent="-342900">
              <a:buFont typeface="Arial" panose="020B0604020202020204" pitchFamily="34" charset="0"/>
              <a:buChar char="•"/>
            </a:pPr>
            <a:r>
              <a:rPr lang="en-CA" dirty="0" smtClean="0">
                <a:solidFill>
                  <a:schemeClr val="tx1">
                    <a:lumMod val="50000"/>
                    <a:lumOff val="50000"/>
                  </a:schemeClr>
                </a:solidFill>
              </a:rPr>
              <a:t>Use of predictive model to develop store strategies  </a:t>
            </a:r>
            <a:endParaRPr lang="en-CA" dirty="0">
              <a:solidFill>
                <a:schemeClr val="tx1">
                  <a:lumMod val="50000"/>
                  <a:lumOff val="50000"/>
                </a:schemeClr>
              </a:solidFill>
            </a:endParaRPr>
          </a:p>
        </p:txBody>
      </p:sp>
    </p:spTree>
    <p:extLst>
      <p:ext uri="{BB962C8B-B14F-4D97-AF65-F5344CB8AC3E}">
        <p14:creationId xmlns:p14="http://schemas.microsoft.com/office/powerpoint/2010/main" val="146272130"/>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0592" y="401784"/>
            <a:ext cx="7644894" cy="755009"/>
          </a:xfrm>
        </p:spPr>
        <p:txBody>
          <a:bodyPr>
            <a:normAutofit fontScale="90000"/>
          </a:bodyPr>
          <a:lstStyle/>
          <a:p>
            <a:r>
              <a:rPr lang="en-US" sz="4000" dirty="0" smtClean="0">
                <a:solidFill>
                  <a:schemeClr val="tx1">
                    <a:lumMod val="50000"/>
                    <a:lumOff val="50000"/>
                  </a:schemeClr>
                </a:solidFill>
              </a:rPr>
              <a:t>Site Level Mobile Data-Competitive Visitors</a:t>
            </a:r>
            <a:endParaRPr lang="en-US" sz="4000" dirty="0">
              <a:solidFill>
                <a:schemeClr val="tx1">
                  <a:lumMod val="50000"/>
                  <a:lumOff val="50000"/>
                </a:schemeClr>
              </a:solidFill>
            </a:endParaRPr>
          </a:p>
        </p:txBody>
      </p:sp>
      <p:sp>
        <p:nvSpPr>
          <p:cNvPr id="6" name="Subtitle 5"/>
          <p:cNvSpPr>
            <a:spLocks noGrp="1"/>
          </p:cNvSpPr>
          <p:nvPr>
            <p:ph type="subTitle" idx="1"/>
          </p:nvPr>
        </p:nvSpPr>
        <p:spPr>
          <a:xfrm>
            <a:off x="270895" y="1354105"/>
            <a:ext cx="7448872" cy="425741"/>
          </a:xfrm>
        </p:spPr>
        <p:txBody>
          <a:bodyPr/>
          <a:lstStyle/>
          <a:p>
            <a:r>
              <a:rPr lang="en-US" dirty="0" smtClean="0">
                <a:solidFill>
                  <a:schemeClr val="tx1">
                    <a:lumMod val="50000"/>
                    <a:lumOff val="50000"/>
                  </a:schemeClr>
                </a:solidFill>
              </a:rPr>
              <a:t>Your locations versus your competitive locations</a:t>
            </a:r>
            <a:endParaRPr lang="en-US" dirty="0">
              <a:solidFill>
                <a:schemeClr val="tx1">
                  <a:lumMod val="50000"/>
                  <a:lumOff val="50000"/>
                </a:schemeClr>
              </a:solidFill>
            </a:endParaRPr>
          </a:p>
        </p:txBody>
      </p:sp>
      <p:pic>
        <p:nvPicPr>
          <p:cNvPr id="3" name="Picture 2"/>
          <p:cNvPicPr>
            <a:picLocks/>
          </p:cNvPicPr>
          <p:nvPr/>
        </p:nvPicPr>
        <p:blipFill rotWithShape="1">
          <a:blip r:embed="rId2"/>
          <a:srcRect l="9364" r="5295"/>
          <a:stretch/>
        </p:blipFill>
        <p:spPr>
          <a:xfrm>
            <a:off x="4824000" y="2203295"/>
            <a:ext cx="4320000" cy="3375000"/>
          </a:xfrm>
          <a:prstGeom prst="rect">
            <a:avLst/>
          </a:prstGeom>
        </p:spPr>
      </p:pic>
      <p:pic>
        <p:nvPicPr>
          <p:cNvPr id="9" name="Picture 8"/>
          <p:cNvPicPr>
            <a:picLocks/>
          </p:cNvPicPr>
          <p:nvPr/>
        </p:nvPicPr>
        <p:blipFill rotWithShape="1">
          <a:blip r:embed="rId3"/>
          <a:srcRect l="8849" r="5917"/>
          <a:stretch/>
        </p:blipFill>
        <p:spPr>
          <a:xfrm>
            <a:off x="144198" y="2050895"/>
            <a:ext cx="4320000" cy="3375000"/>
          </a:xfrm>
          <a:prstGeom prst="rect">
            <a:avLst/>
          </a:prstGeom>
        </p:spPr>
      </p:pic>
      <p:sp>
        <p:nvSpPr>
          <p:cNvPr id="2" name="Slide Number Placeholder 1"/>
          <p:cNvSpPr>
            <a:spLocks noGrp="1"/>
          </p:cNvSpPr>
          <p:nvPr>
            <p:ph type="sldNum" sz="quarter" idx="12"/>
          </p:nvPr>
        </p:nvSpPr>
        <p:spPr/>
        <p:txBody>
          <a:bodyPr/>
          <a:lstStyle/>
          <a:p>
            <a:fld id="{14175318-BD12-4E48-815B-3F230439B803}" type="slidenum">
              <a:rPr lang="en-CA" smtClean="0"/>
              <a:pPr/>
              <a:t>36</a:t>
            </a:fld>
            <a:endParaRPr lang="en-CA" dirty="0"/>
          </a:p>
        </p:txBody>
      </p:sp>
      <p:sp>
        <p:nvSpPr>
          <p:cNvPr id="4" name="TextBox 3"/>
          <p:cNvSpPr txBox="1"/>
          <p:nvPr/>
        </p:nvSpPr>
        <p:spPr>
          <a:xfrm>
            <a:off x="193965" y="5458691"/>
            <a:ext cx="8412944" cy="1200329"/>
          </a:xfrm>
          <a:prstGeom prst="rect">
            <a:avLst/>
          </a:prstGeom>
          <a:noFill/>
        </p:spPr>
        <p:txBody>
          <a:bodyPr wrap="none" rtlCol="0">
            <a:spAutoFit/>
          </a:bodyPr>
          <a:lstStyle/>
          <a:p>
            <a:r>
              <a:rPr lang="en-CA" dirty="0" smtClean="0">
                <a:solidFill>
                  <a:schemeClr val="tx1">
                    <a:lumMod val="50000"/>
                    <a:lumOff val="50000"/>
                  </a:schemeClr>
                </a:solidFill>
              </a:rPr>
              <a:t>Using Mobile data to develop location strategies around stores/</a:t>
            </a:r>
          </a:p>
          <a:p>
            <a:r>
              <a:rPr lang="en-CA" dirty="0" smtClean="0">
                <a:solidFill>
                  <a:schemeClr val="tx1">
                    <a:lumMod val="50000"/>
                    <a:lumOff val="50000"/>
                  </a:schemeClr>
                </a:solidFill>
              </a:rPr>
              <a:t>sites</a:t>
            </a:r>
          </a:p>
          <a:p>
            <a:endParaRPr lang="en-CA" dirty="0"/>
          </a:p>
        </p:txBody>
      </p:sp>
    </p:spTree>
    <p:extLst>
      <p:ext uri="{BB962C8B-B14F-4D97-AF65-F5344CB8AC3E}">
        <p14:creationId xmlns:p14="http://schemas.microsoft.com/office/powerpoint/2010/main" val="33805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127" y="229064"/>
            <a:ext cx="8937746" cy="755009"/>
          </a:xfrm>
        </p:spPr>
        <p:txBody>
          <a:bodyPr>
            <a:normAutofit fontScale="90000"/>
          </a:bodyPr>
          <a:lstStyle/>
          <a:p>
            <a:r>
              <a:rPr lang="en-US" dirty="0">
                <a:solidFill>
                  <a:schemeClr val="tx1">
                    <a:lumMod val="50000"/>
                    <a:lumOff val="50000"/>
                  </a:schemeClr>
                </a:solidFill>
              </a:rPr>
              <a:t>Site Level Mobile </a:t>
            </a:r>
            <a:r>
              <a:rPr lang="en-US" dirty="0" smtClean="0">
                <a:solidFill>
                  <a:schemeClr val="tx1">
                    <a:lumMod val="50000"/>
                    <a:lumOff val="50000"/>
                  </a:schemeClr>
                </a:solidFill>
              </a:rPr>
              <a:t>data-Profile Analysis by Visit Performance</a:t>
            </a:r>
            <a:endParaRPr lang="en-US" dirty="0">
              <a:solidFill>
                <a:schemeClr val="tx1">
                  <a:lumMod val="50000"/>
                  <a:lumOff val="50000"/>
                </a:schemeClr>
              </a:solidFill>
            </a:endParaRPr>
          </a:p>
        </p:txBody>
      </p:sp>
      <p:pic>
        <p:nvPicPr>
          <p:cNvPr id="7" name="Picture 6"/>
          <p:cNvPicPr>
            <a:picLocks noChangeAspect="1"/>
          </p:cNvPicPr>
          <p:nvPr/>
        </p:nvPicPr>
        <p:blipFill>
          <a:blip r:embed="rId2"/>
          <a:stretch>
            <a:fillRect/>
          </a:stretch>
        </p:blipFill>
        <p:spPr>
          <a:xfrm>
            <a:off x="2616497" y="1506392"/>
            <a:ext cx="4076045" cy="3761989"/>
          </a:xfrm>
          <a:prstGeom prst="rect">
            <a:avLst/>
          </a:prstGeom>
        </p:spPr>
      </p:pic>
      <p:sp>
        <p:nvSpPr>
          <p:cNvPr id="5" name="Oval 4"/>
          <p:cNvSpPr/>
          <p:nvPr/>
        </p:nvSpPr>
        <p:spPr>
          <a:xfrm>
            <a:off x="3633752" y="3387387"/>
            <a:ext cx="765699" cy="739066"/>
          </a:xfrm>
          <a:prstGeom prst="ellipse">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Oval 7"/>
          <p:cNvSpPr/>
          <p:nvPr/>
        </p:nvSpPr>
        <p:spPr>
          <a:xfrm>
            <a:off x="4919966" y="3059466"/>
            <a:ext cx="765699" cy="739066"/>
          </a:xfrm>
          <a:prstGeom prst="ellipse">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Oval 8"/>
          <p:cNvSpPr/>
          <p:nvPr/>
        </p:nvSpPr>
        <p:spPr>
          <a:xfrm>
            <a:off x="3600783" y="1618284"/>
            <a:ext cx="765699" cy="739066"/>
          </a:xfrm>
          <a:prstGeom prst="ellipse">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24" name="Group 23"/>
          <p:cNvGrpSpPr/>
          <p:nvPr/>
        </p:nvGrpSpPr>
        <p:grpSpPr>
          <a:xfrm>
            <a:off x="7215413" y="2144910"/>
            <a:ext cx="1812089" cy="1349009"/>
            <a:chOff x="9620551" y="1716880"/>
            <a:chExt cx="2416118" cy="1798678"/>
          </a:xfrm>
        </p:grpSpPr>
        <p:sp>
          <p:nvSpPr>
            <p:cNvPr id="12" name="Line Callout 1 11"/>
            <p:cNvSpPr/>
            <p:nvPr/>
          </p:nvSpPr>
          <p:spPr>
            <a:xfrm>
              <a:off x="9620551" y="1716880"/>
              <a:ext cx="2416118" cy="1798678"/>
            </a:xfrm>
            <a:prstGeom prst="borderCallout1">
              <a:avLst>
                <a:gd name="adj1" fmla="val 18807"/>
                <a:gd name="adj2" fmla="val -4017"/>
                <a:gd name="adj3" fmla="val 75566"/>
                <a:gd name="adj4" fmla="val -86954"/>
              </a:avLst>
            </a:prstGeom>
            <a:solidFill>
              <a:schemeClr val="bg1"/>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050" dirty="0">
                  <a:solidFill>
                    <a:srgbClr val="636466"/>
                  </a:solidFill>
                  <a:latin typeface="Calibri Light" panose="020F0302020204030204" pitchFamily="34" charset="0"/>
                  <a:cs typeface="Calibri Light" panose="020F0302020204030204" pitchFamily="34" charset="0"/>
                </a:rPr>
                <a:t>High Site Visit Performance</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5203" y="2113124"/>
              <a:ext cx="679495" cy="1133856"/>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5254" y="2113124"/>
              <a:ext cx="681132" cy="1133856"/>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94859" y="2113124"/>
              <a:ext cx="677052" cy="1133856"/>
            </a:xfrm>
            <a:prstGeom prst="rect">
              <a:avLst/>
            </a:prstGeom>
          </p:spPr>
        </p:pic>
      </p:grpSp>
      <p:grpSp>
        <p:nvGrpSpPr>
          <p:cNvPr id="23" name="Group 22"/>
          <p:cNvGrpSpPr/>
          <p:nvPr/>
        </p:nvGrpSpPr>
        <p:grpSpPr>
          <a:xfrm>
            <a:off x="318343" y="3950995"/>
            <a:ext cx="2122730" cy="1208092"/>
            <a:chOff x="424457" y="4124993"/>
            <a:chExt cx="2830307" cy="1610789"/>
          </a:xfrm>
        </p:grpSpPr>
        <p:sp>
          <p:nvSpPr>
            <p:cNvPr id="11" name="Line Callout 1 10"/>
            <p:cNvSpPr/>
            <p:nvPr/>
          </p:nvSpPr>
          <p:spPr>
            <a:xfrm>
              <a:off x="424457" y="4124993"/>
              <a:ext cx="2830307" cy="1610789"/>
            </a:xfrm>
            <a:prstGeom prst="borderCallout1">
              <a:avLst>
                <a:gd name="adj1" fmla="val 30301"/>
                <a:gd name="adj2" fmla="val 104717"/>
                <a:gd name="adj3" fmla="val -22120"/>
                <a:gd name="adj4" fmla="val 153170"/>
              </a:avLst>
            </a:prstGeom>
            <a:solidFill>
              <a:schemeClr val="bg1"/>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050" dirty="0">
                  <a:solidFill>
                    <a:srgbClr val="636466"/>
                  </a:solidFill>
                  <a:latin typeface="Calibri Light" panose="020F0302020204030204" pitchFamily="34" charset="0"/>
                  <a:cs typeface="Calibri Light" panose="020F0302020204030204" pitchFamily="34" charset="0"/>
                </a:rPr>
                <a:t>Low Site Visit Performance</a:t>
              </a: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72769" y="4465746"/>
              <a:ext cx="676129" cy="1132313"/>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461" y="4465745"/>
              <a:ext cx="678570" cy="1132313"/>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94835" y="4465746"/>
              <a:ext cx="676130" cy="1132313"/>
            </a:xfrm>
            <a:prstGeom prst="rect">
              <a:avLst/>
            </a:prstGeom>
          </p:spPr>
        </p:pic>
      </p:grpSp>
      <p:grpSp>
        <p:nvGrpSpPr>
          <p:cNvPr id="6" name="Group 5"/>
          <p:cNvGrpSpPr/>
          <p:nvPr/>
        </p:nvGrpSpPr>
        <p:grpSpPr>
          <a:xfrm>
            <a:off x="318343" y="1721282"/>
            <a:ext cx="2078182" cy="1207223"/>
            <a:chOff x="424457" y="1152042"/>
            <a:chExt cx="2770909" cy="1609631"/>
          </a:xfrm>
        </p:grpSpPr>
        <p:sp>
          <p:nvSpPr>
            <p:cNvPr id="10" name="Line Callout 1 9"/>
            <p:cNvSpPr/>
            <p:nvPr/>
          </p:nvSpPr>
          <p:spPr>
            <a:xfrm>
              <a:off x="424457" y="1152042"/>
              <a:ext cx="2770909" cy="1609631"/>
            </a:xfrm>
            <a:prstGeom prst="borderCallout1">
              <a:avLst>
                <a:gd name="adj1" fmla="val 30301"/>
                <a:gd name="adj2" fmla="val 104717"/>
                <a:gd name="adj3" fmla="val 12891"/>
                <a:gd name="adj4" fmla="val 157057"/>
              </a:avLst>
            </a:prstGeom>
            <a:solidFill>
              <a:schemeClr val="bg1"/>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050" dirty="0">
                  <a:solidFill>
                    <a:srgbClr val="636466"/>
                  </a:solidFill>
                  <a:latin typeface="Calibri Light" panose="020F0302020204030204" pitchFamily="34" charset="0"/>
                  <a:cs typeface="Calibri Light" panose="020F0302020204030204" pitchFamily="34" charset="0"/>
                </a:rPr>
                <a:t>Mixed Site Visit Performance</a:t>
              </a:r>
            </a:p>
          </p:txBody>
        </p:sp>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70389" y="1433204"/>
              <a:ext cx="677052" cy="1133856"/>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9345" y="1459378"/>
              <a:ext cx="681132" cy="1133856"/>
            </a:xfrm>
            <a:prstGeom prst="rect">
              <a:avLst/>
            </a:prstGeom>
          </p:spPr>
        </p:pic>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1138" y="1443575"/>
              <a:ext cx="677052" cy="1133856"/>
            </a:xfrm>
            <a:prstGeom prst="rect">
              <a:avLst/>
            </a:prstGeom>
          </p:spPr>
        </p:pic>
      </p:grpSp>
      <p:sp>
        <p:nvSpPr>
          <p:cNvPr id="3" name="Slide Number Placeholder 2"/>
          <p:cNvSpPr>
            <a:spLocks noGrp="1"/>
          </p:cNvSpPr>
          <p:nvPr>
            <p:ph type="sldNum" sz="quarter" idx="12"/>
          </p:nvPr>
        </p:nvSpPr>
        <p:spPr/>
        <p:txBody>
          <a:bodyPr/>
          <a:lstStyle/>
          <a:p>
            <a:fld id="{14175318-BD12-4E48-815B-3F230439B803}" type="slidenum">
              <a:rPr lang="en-CA" smtClean="0"/>
              <a:pPr/>
              <a:t>37</a:t>
            </a:fld>
            <a:endParaRPr lang="en-CA" dirty="0"/>
          </a:p>
        </p:txBody>
      </p:sp>
      <p:sp>
        <p:nvSpPr>
          <p:cNvPr id="4" name="TextBox 3"/>
          <p:cNvSpPr txBox="1"/>
          <p:nvPr/>
        </p:nvSpPr>
        <p:spPr>
          <a:xfrm>
            <a:off x="0" y="5486400"/>
            <a:ext cx="7818294" cy="830997"/>
          </a:xfrm>
          <a:prstGeom prst="rect">
            <a:avLst/>
          </a:prstGeom>
          <a:noFill/>
        </p:spPr>
        <p:txBody>
          <a:bodyPr wrap="none" rtlCol="0">
            <a:spAutoFit/>
          </a:bodyPr>
          <a:lstStyle/>
          <a:p>
            <a:r>
              <a:rPr lang="en-CA" dirty="0" smtClean="0">
                <a:solidFill>
                  <a:schemeClr val="tx1">
                    <a:lumMod val="50000"/>
                    <a:lumOff val="50000"/>
                  </a:schemeClr>
                </a:solidFill>
              </a:rPr>
              <a:t>Development of analytical visitor profiles around different</a:t>
            </a:r>
          </a:p>
          <a:p>
            <a:r>
              <a:rPr lang="en-CA" dirty="0" smtClean="0">
                <a:solidFill>
                  <a:schemeClr val="tx1">
                    <a:lumMod val="50000"/>
                    <a:lumOff val="50000"/>
                  </a:schemeClr>
                </a:solidFill>
              </a:rPr>
              <a:t>locations </a:t>
            </a:r>
            <a:endParaRPr lang="en-CA" dirty="0">
              <a:solidFill>
                <a:schemeClr val="tx1">
                  <a:lumMod val="50000"/>
                  <a:lumOff val="50000"/>
                </a:schemeClr>
              </a:solidFill>
            </a:endParaRPr>
          </a:p>
        </p:txBody>
      </p:sp>
    </p:spTree>
    <p:extLst>
      <p:ext uri="{BB962C8B-B14F-4D97-AF65-F5344CB8AC3E}">
        <p14:creationId xmlns:p14="http://schemas.microsoft.com/office/powerpoint/2010/main" val="338251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804457" cy="755009"/>
          </a:xfrm>
        </p:spPr>
        <p:txBody>
          <a:bodyPr>
            <a:normAutofit/>
          </a:bodyPr>
          <a:lstStyle/>
          <a:p>
            <a:r>
              <a:rPr lang="en-US" dirty="0">
                <a:solidFill>
                  <a:schemeClr val="tx1">
                    <a:lumMod val="50000"/>
                    <a:lumOff val="50000"/>
                  </a:schemeClr>
                </a:solidFill>
              </a:rPr>
              <a:t>Site Level Mobile </a:t>
            </a:r>
            <a:r>
              <a:rPr lang="en-US" dirty="0" smtClean="0">
                <a:solidFill>
                  <a:schemeClr val="tx1">
                    <a:lumMod val="50000"/>
                    <a:lumOff val="50000"/>
                  </a:schemeClr>
                </a:solidFill>
              </a:rPr>
              <a:t>Data-Time of Day Analysis</a:t>
            </a:r>
            <a:endParaRPr lang="en-US" dirty="0">
              <a:solidFill>
                <a:schemeClr val="tx1">
                  <a:lumMod val="50000"/>
                  <a:lumOff val="50000"/>
                </a:schemeClr>
              </a:solidFill>
            </a:endParaRPr>
          </a:p>
        </p:txBody>
      </p:sp>
      <p:sp>
        <p:nvSpPr>
          <p:cNvPr id="4" name="Subtitle 3"/>
          <p:cNvSpPr>
            <a:spLocks noGrp="1"/>
          </p:cNvSpPr>
          <p:nvPr>
            <p:ph type="subTitle" idx="1"/>
          </p:nvPr>
        </p:nvSpPr>
        <p:spPr>
          <a:xfrm>
            <a:off x="163239" y="1242670"/>
            <a:ext cx="7448872" cy="425741"/>
          </a:xfrm>
        </p:spPr>
        <p:txBody>
          <a:bodyPr/>
          <a:lstStyle/>
          <a:p>
            <a:r>
              <a:rPr lang="en-US" dirty="0" smtClean="0">
                <a:solidFill>
                  <a:schemeClr val="tx1">
                    <a:lumMod val="50000"/>
                    <a:lumOff val="50000"/>
                  </a:schemeClr>
                </a:solidFill>
              </a:rPr>
              <a:t>See how your visitor profiles change over the course of the day</a:t>
            </a:r>
            <a:endParaRPr lang="en-US" dirty="0">
              <a:solidFill>
                <a:schemeClr val="tx1">
                  <a:lumMod val="50000"/>
                  <a:lumOff val="50000"/>
                </a:schemeClr>
              </a:solidFill>
            </a:endParaRPr>
          </a:p>
        </p:txBody>
      </p:sp>
      <p:sp>
        <p:nvSpPr>
          <p:cNvPr id="17" name="Rectangle 16"/>
          <p:cNvSpPr/>
          <p:nvPr/>
        </p:nvSpPr>
        <p:spPr>
          <a:xfrm>
            <a:off x="163239" y="2173952"/>
            <a:ext cx="2896907" cy="53908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636466"/>
                </a:solidFill>
                <a:latin typeface="Bebas Neue Regular" panose="00000500000000000000" pitchFamily="2" charset="0"/>
                <a:cs typeface="Calibri Light" panose="020F0302020204030204" pitchFamily="34" charset="0"/>
              </a:rPr>
              <a:t>All Trips</a:t>
            </a:r>
          </a:p>
        </p:txBody>
      </p:sp>
      <p:sp>
        <p:nvSpPr>
          <p:cNvPr id="18" name="Rectangle 17"/>
          <p:cNvSpPr/>
          <p:nvPr/>
        </p:nvSpPr>
        <p:spPr>
          <a:xfrm>
            <a:off x="3283230" y="2165012"/>
            <a:ext cx="2620551" cy="54107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636466"/>
                </a:solidFill>
                <a:latin typeface="Bebas Neue Regular" panose="00000500000000000000" pitchFamily="2" charset="0"/>
                <a:cs typeface="Calibri Light" panose="020F0302020204030204" pitchFamily="34" charset="0"/>
              </a:rPr>
              <a:t>Early morning</a:t>
            </a:r>
          </a:p>
        </p:txBody>
      </p:sp>
      <p:sp>
        <p:nvSpPr>
          <p:cNvPr id="19" name="Rectangle 18"/>
          <p:cNvSpPr/>
          <p:nvPr/>
        </p:nvSpPr>
        <p:spPr>
          <a:xfrm>
            <a:off x="6126865" y="2172535"/>
            <a:ext cx="2840831" cy="54049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636466"/>
                </a:solidFill>
                <a:latin typeface="Bebas Neue Regular" panose="00000500000000000000" pitchFamily="2" charset="0"/>
                <a:cs typeface="Calibri Light" panose="020F0302020204030204" pitchFamily="34" charset="0"/>
              </a:rPr>
              <a:t>midday</a:t>
            </a:r>
          </a:p>
        </p:txBody>
      </p:sp>
      <p:pic>
        <p:nvPicPr>
          <p:cNvPr id="20" name="Picture 19"/>
          <p:cNvPicPr>
            <a:picLocks noChangeAspect="1"/>
          </p:cNvPicPr>
          <p:nvPr/>
        </p:nvPicPr>
        <p:blipFill>
          <a:blip r:embed="rId2"/>
          <a:stretch>
            <a:fillRect/>
          </a:stretch>
        </p:blipFill>
        <p:spPr>
          <a:xfrm>
            <a:off x="172837" y="2864832"/>
            <a:ext cx="2896907" cy="2673702"/>
          </a:xfrm>
          <a:prstGeom prst="rect">
            <a:avLst/>
          </a:prstGeom>
        </p:spPr>
      </p:pic>
      <p:pic>
        <p:nvPicPr>
          <p:cNvPr id="13" name="Picture 12"/>
          <p:cNvPicPr>
            <a:picLocks noChangeAspect="1"/>
          </p:cNvPicPr>
          <p:nvPr/>
        </p:nvPicPr>
        <p:blipFill>
          <a:blip r:embed="rId3"/>
          <a:stretch>
            <a:fillRect/>
          </a:stretch>
        </p:blipFill>
        <p:spPr>
          <a:xfrm>
            <a:off x="6136464" y="2864833"/>
            <a:ext cx="2831232" cy="2669315"/>
          </a:xfrm>
          <a:prstGeom prst="rect">
            <a:avLst/>
          </a:prstGeom>
        </p:spPr>
      </p:pic>
      <p:pic>
        <p:nvPicPr>
          <p:cNvPr id="22" name="Picture 21"/>
          <p:cNvPicPr>
            <a:picLocks noChangeAspect="1"/>
          </p:cNvPicPr>
          <p:nvPr/>
        </p:nvPicPr>
        <p:blipFill rotWithShape="1">
          <a:blip r:embed="rId4"/>
          <a:srcRect t="8526"/>
          <a:stretch/>
        </p:blipFill>
        <p:spPr>
          <a:xfrm>
            <a:off x="3221812" y="2867731"/>
            <a:ext cx="2754383" cy="2666417"/>
          </a:xfrm>
          <a:prstGeom prst="rect">
            <a:avLst/>
          </a:prstGeom>
        </p:spPr>
      </p:pic>
      <p:sp>
        <p:nvSpPr>
          <p:cNvPr id="3" name="Slide Number Placeholder 2"/>
          <p:cNvSpPr>
            <a:spLocks noGrp="1"/>
          </p:cNvSpPr>
          <p:nvPr>
            <p:ph type="sldNum" sz="quarter" idx="12"/>
          </p:nvPr>
        </p:nvSpPr>
        <p:spPr/>
        <p:txBody>
          <a:bodyPr/>
          <a:lstStyle/>
          <a:p>
            <a:fld id="{14175318-BD12-4E48-815B-3F230439B803}" type="slidenum">
              <a:rPr lang="en-CA" smtClean="0"/>
              <a:pPr/>
              <a:t>38</a:t>
            </a:fld>
            <a:endParaRPr lang="en-CA" dirty="0"/>
          </a:p>
        </p:txBody>
      </p:sp>
    </p:spTree>
    <p:extLst>
      <p:ext uri="{BB962C8B-B14F-4D97-AF65-F5344CB8AC3E}">
        <p14:creationId xmlns:p14="http://schemas.microsoft.com/office/powerpoint/2010/main" val="24639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25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25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25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49" y="126075"/>
            <a:ext cx="7644894" cy="757208"/>
          </a:xfrm>
        </p:spPr>
        <p:txBody>
          <a:bodyPr>
            <a:normAutofit/>
          </a:bodyPr>
          <a:lstStyle/>
          <a:p>
            <a:r>
              <a:rPr lang="en-US" dirty="0" smtClean="0">
                <a:solidFill>
                  <a:schemeClr val="tx1">
                    <a:lumMod val="50000"/>
                    <a:lumOff val="50000"/>
                  </a:schemeClr>
                </a:solidFill>
              </a:rPr>
              <a:t>So what is the future of the Data Scientist?</a:t>
            </a:r>
            <a:endParaRPr lang="en-US" dirty="0">
              <a:solidFill>
                <a:schemeClr val="tx1">
                  <a:lumMod val="50000"/>
                  <a:lumOff val="50000"/>
                </a:schemeClr>
              </a:solidFill>
            </a:endParaRPr>
          </a:p>
        </p:txBody>
      </p:sp>
      <p:grpSp>
        <p:nvGrpSpPr>
          <p:cNvPr id="3" name="Group 2"/>
          <p:cNvGrpSpPr/>
          <p:nvPr/>
        </p:nvGrpSpPr>
        <p:grpSpPr>
          <a:xfrm>
            <a:off x="1727365" y="1959189"/>
            <a:ext cx="4858655" cy="2372670"/>
            <a:chOff x="2049155" y="1796163"/>
            <a:chExt cx="4858655" cy="2372670"/>
          </a:xfrm>
        </p:grpSpPr>
        <p:pic>
          <p:nvPicPr>
            <p:cNvPr id="33" name="Picture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3276" y="3345070"/>
              <a:ext cx="810205" cy="759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2" name="Group 21"/>
            <p:cNvGrpSpPr/>
            <p:nvPr/>
          </p:nvGrpSpPr>
          <p:grpSpPr>
            <a:xfrm>
              <a:off x="5377436" y="1796163"/>
              <a:ext cx="1530374" cy="2362365"/>
              <a:chOff x="1443299" y="2681134"/>
              <a:chExt cx="1831477" cy="2907511"/>
            </a:xfrm>
          </p:grpSpPr>
          <p:sp>
            <p:nvSpPr>
              <p:cNvPr id="23" name="Rounded Rectangular Callout 22"/>
              <p:cNvSpPr/>
              <p:nvPr/>
            </p:nvSpPr>
            <p:spPr bwMode="auto">
              <a:xfrm>
                <a:off x="1989761" y="2681134"/>
                <a:ext cx="1197924" cy="675777"/>
              </a:xfrm>
              <a:prstGeom prst="wedgeRoundRectCallou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1"/>
                  </a:solidFill>
                  <a:effectLst/>
                  <a:latin typeface="Times New Roman" pitchFamily="18" charset="0"/>
                </a:endParaRPr>
              </a:p>
            </p:txBody>
          </p:sp>
          <p:sp>
            <p:nvSpPr>
              <p:cNvPr id="24" name="TextBox 23"/>
              <p:cNvSpPr txBox="1"/>
              <p:nvPr/>
            </p:nvSpPr>
            <p:spPr>
              <a:xfrm>
                <a:off x="1876280" y="2749568"/>
                <a:ext cx="1398496" cy="568200"/>
              </a:xfrm>
              <a:prstGeom prst="rect">
                <a:avLst/>
              </a:prstGeom>
              <a:noFill/>
            </p:spPr>
            <p:txBody>
              <a:bodyPr wrap="square" rtlCol="0">
                <a:spAutoFit/>
              </a:bodyPr>
              <a:lstStyle/>
              <a:p>
                <a:pPr algn="ctr"/>
                <a:r>
                  <a:rPr lang="en-US" sz="1200" dirty="0" smtClean="0">
                    <a:solidFill>
                      <a:schemeClr val="bg2"/>
                    </a:solidFill>
                    <a:latin typeface="Calibri" panose="020F0502020204030204" pitchFamily="34" charset="0"/>
                  </a:rPr>
                  <a:t>“Let </a:t>
                </a:r>
                <a:r>
                  <a:rPr lang="en-US" sz="1200" dirty="0">
                    <a:solidFill>
                      <a:schemeClr val="bg2"/>
                    </a:solidFill>
                    <a:latin typeface="Calibri" panose="020F0502020204030204" pitchFamily="34" charset="0"/>
                  </a:rPr>
                  <a:t>me get at the </a:t>
                </a:r>
                <a:r>
                  <a:rPr lang="en-US" sz="1200" dirty="0" smtClean="0">
                    <a:solidFill>
                      <a:schemeClr val="bg2"/>
                    </a:solidFill>
                    <a:latin typeface="Calibri" panose="020F0502020204030204" pitchFamily="34" charset="0"/>
                  </a:rPr>
                  <a:t>data”</a:t>
                </a:r>
                <a:endParaRPr lang="en-US" sz="1200" dirty="0">
                  <a:solidFill>
                    <a:schemeClr val="bg2"/>
                  </a:solidFill>
                  <a:latin typeface="Calibri" panose="020F0502020204030204" pitchFamily="34" charset="0"/>
                </a:endParaRPr>
              </a:p>
            </p:txBody>
          </p:sp>
          <p:grpSp>
            <p:nvGrpSpPr>
              <p:cNvPr id="25" name="Group 24"/>
              <p:cNvGrpSpPr/>
              <p:nvPr/>
            </p:nvGrpSpPr>
            <p:grpSpPr>
              <a:xfrm>
                <a:off x="1443299" y="3597073"/>
                <a:ext cx="1820719" cy="1991572"/>
                <a:chOff x="1443299" y="3597073"/>
                <a:chExt cx="1820719" cy="1991572"/>
              </a:xfrm>
            </p:grpSpPr>
            <p:pic>
              <p:nvPicPr>
                <p:cNvPr id="26"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9463" y="3597073"/>
                  <a:ext cx="1404210" cy="243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3299" y="3767926"/>
                  <a:ext cx="1820719" cy="1820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32944">
                  <a:off x="2482319" y="3969634"/>
                  <a:ext cx="297754" cy="204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1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058633">
                  <a:off x="2313020" y="3616668"/>
                  <a:ext cx="661498" cy="21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077631">
                  <a:off x="2838233" y="3794838"/>
                  <a:ext cx="347417" cy="347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43" name="Rounded Rectangular Callout 42"/>
            <p:cNvSpPr/>
            <p:nvPr/>
          </p:nvSpPr>
          <p:spPr bwMode="auto">
            <a:xfrm>
              <a:off x="2689999" y="1814232"/>
              <a:ext cx="1000980" cy="549072"/>
            </a:xfrm>
            <a:prstGeom prst="wedgeRoundRectCallou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1"/>
                </a:solidFill>
                <a:effectLst/>
                <a:latin typeface="Times New Roman" pitchFamily="18" charset="0"/>
              </a:endParaRPr>
            </a:p>
          </p:txBody>
        </p:sp>
        <p:sp>
          <p:nvSpPr>
            <p:cNvPr id="32" name="TextBox 31"/>
            <p:cNvSpPr txBox="1"/>
            <p:nvPr/>
          </p:nvSpPr>
          <p:spPr>
            <a:xfrm>
              <a:off x="2516568" y="1842419"/>
              <a:ext cx="1398496" cy="461665"/>
            </a:xfrm>
            <a:prstGeom prst="rect">
              <a:avLst/>
            </a:prstGeom>
            <a:noFill/>
          </p:spPr>
          <p:txBody>
            <a:bodyPr wrap="square" rtlCol="0">
              <a:spAutoFit/>
            </a:bodyPr>
            <a:lstStyle/>
            <a:p>
              <a:pPr algn="ctr"/>
              <a:r>
                <a:rPr lang="en-US" sz="1200" dirty="0" smtClean="0">
                  <a:solidFill>
                    <a:schemeClr val="bg2"/>
                  </a:solidFill>
                  <a:latin typeface="Calibri" panose="020F0502020204030204" pitchFamily="34" charset="0"/>
                </a:rPr>
                <a:t>“Build </a:t>
              </a:r>
              <a:r>
                <a:rPr lang="en-US" sz="1200" dirty="0">
                  <a:solidFill>
                    <a:schemeClr val="bg2"/>
                  </a:solidFill>
                  <a:latin typeface="Calibri" panose="020F0502020204030204" pitchFamily="34" charset="0"/>
                </a:rPr>
                <a:t>me </a:t>
              </a:r>
              <a:r>
                <a:rPr lang="en-US" sz="1200" dirty="0" smtClean="0">
                  <a:solidFill>
                    <a:schemeClr val="bg2"/>
                  </a:solidFill>
                  <a:latin typeface="Calibri" panose="020F0502020204030204" pitchFamily="34" charset="0"/>
                </a:rPr>
                <a:t> a model”</a:t>
              </a:r>
              <a:endParaRPr lang="en-US" sz="1200" dirty="0">
                <a:solidFill>
                  <a:schemeClr val="bg2"/>
                </a:solidFill>
                <a:latin typeface="Calibri" panose="020F0502020204030204" pitchFamily="34" charset="0"/>
              </a:endParaRPr>
            </a:p>
          </p:txBody>
        </p:sp>
        <p:grpSp>
          <p:nvGrpSpPr>
            <p:cNvPr id="44" name="Group 43"/>
            <p:cNvGrpSpPr/>
            <p:nvPr/>
          </p:nvGrpSpPr>
          <p:grpSpPr>
            <a:xfrm>
              <a:off x="2049155" y="2706581"/>
              <a:ext cx="1838236" cy="1462252"/>
              <a:chOff x="7496819" y="3798607"/>
              <a:chExt cx="2045111" cy="1765635"/>
            </a:xfrm>
          </p:grpSpPr>
          <p:grpSp>
            <p:nvGrpSpPr>
              <p:cNvPr id="45" name="Group 44"/>
              <p:cNvGrpSpPr/>
              <p:nvPr/>
            </p:nvGrpSpPr>
            <p:grpSpPr>
              <a:xfrm>
                <a:off x="7496819" y="3798607"/>
                <a:ext cx="2045111" cy="1765635"/>
                <a:chOff x="7455875" y="4160279"/>
                <a:chExt cx="2045111" cy="1765635"/>
              </a:xfrm>
            </p:grpSpPr>
            <p:grpSp>
              <p:nvGrpSpPr>
                <p:cNvPr id="47" name="Group 46"/>
                <p:cNvGrpSpPr/>
                <p:nvPr/>
              </p:nvGrpSpPr>
              <p:grpSpPr>
                <a:xfrm>
                  <a:off x="7455875" y="4160279"/>
                  <a:ext cx="2045111" cy="1765635"/>
                  <a:chOff x="7445117" y="4171037"/>
                  <a:chExt cx="2045111" cy="1765635"/>
                </a:xfrm>
              </p:grpSpPr>
              <p:pic>
                <p:nvPicPr>
                  <p:cNvPr id="54"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45117" y="4340980"/>
                    <a:ext cx="2045111" cy="1595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1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00573" y="4171037"/>
                    <a:ext cx="511546" cy="511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52" name="Straight Connector 51"/>
                <p:cNvCxnSpPr/>
                <p:nvPr/>
              </p:nvCxnSpPr>
              <p:spPr bwMode="auto">
                <a:xfrm>
                  <a:off x="8695530" y="4313357"/>
                  <a:ext cx="161366" cy="1"/>
                </a:xfrm>
                <a:prstGeom prst="line">
                  <a:avLst/>
                </a:prstGeom>
                <a:solidFill>
                  <a:schemeClr val="accent1"/>
                </a:solidFill>
                <a:ln w="31750" cap="flat" cmpd="sng" algn="ctr">
                  <a:solidFill>
                    <a:schemeClr val="bg2"/>
                  </a:solidFill>
                  <a:prstDash val="solid"/>
                  <a:round/>
                  <a:headEnd type="none" w="med" len="med"/>
                  <a:tailEnd type="none" w="med" len="med"/>
                </a:ln>
                <a:effectLst/>
              </p:spPr>
            </p:cxnSp>
            <p:cxnSp>
              <p:nvCxnSpPr>
                <p:cNvPr id="51" name="Straight Connector 50"/>
                <p:cNvCxnSpPr/>
                <p:nvPr/>
              </p:nvCxnSpPr>
              <p:spPr bwMode="auto">
                <a:xfrm flipV="1">
                  <a:off x="8750683" y="5105205"/>
                  <a:ext cx="24704" cy="63181"/>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46" name="Pentagon 45"/>
              <p:cNvSpPr/>
              <p:nvPr/>
            </p:nvSpPr>
            <p:spPr bwMode="auto">
              <a:xfrm rot="5400000">
                <a:off x="8288460" y="4502208"/>
                <a:ext cx="450376" cy="98861"/>
              </a:xfrm>
              <a:prstGeom prst="homePlate">
                <a:avLst/>
              </a:prstGeom>
              <a:solidFill>
                <a:srgbClr val="FF99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1"/>
                  </a:solidFill>
                  <a:effectLst/>
                  <a:latin typeface="Times New Roman" pitchFamily="18" charset="0"/>
                </a:endParaRPr>
              </a:p>
            </p:txBody>
          </p:sp>
        </p:grpSp>
      </p:grpSp>
      <p:grpSp>
        <p:nvGrpSpPr>
          <p:cNvPr id="34" name="Group 33"/>
          <p:cNvGrpSpPr/>
          <p:nvPr/>
        </p:nvGrpSpPr>
        <p:grpSpPr>
          <a:xfrm>
            <a:off x="1833131" y="4334365"/>
            <a:ext cx="4942936" cy="2907762"/>
            <a:chOff x="1827648" y="4126032"/>
            <a:chExt cx="5892799" cy="4206387"/>
          </a:xfrm>
        </p:grpSpPr>
        <p:sp>
          <p:nvSpPr>
            <p:cNvPr id="35" name="Rectangle 34"/>
            <p:cNvSpPr/>
            <p:nvPr/>
          </p:nvSpPr>
          <p:spPr bwMode="auto">
            <a:xfrm>
              <a:off x="1827648" y="4278701"/>
              <a:ext cx="5892799" cy="2306127"/>
            </a:xfrm>
            <a:prstGeom prst="rect">
              <a:avLst/>
            </a:prstGeom>
            <a:solidFill>
              <a:schemeClr val="tx2">
                <a:lumMod val="65000"/>
                <a:lumOff val="3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1"/>
                </a:solidFill>
                <a:effectLst/>
                <a:latin typeface="Times New Roman" pitchFamily="18" charset="0"/>
              </a:endParaRPr>
            </a:p>
          </p:txBody>
        </p:sp>
        <p:sp>
          <p:nvSpPr>
            <p:cNvPr id="36" name="Arc 35"/>
            <p:cNvSpPr/>
            <p:nvPr/>
          </p:nvSpPr>
          <p:spPr bwMode="auto">
            <a:xfrm>
              <a:off x="2815118" y="4837236"/>
              <a:ext cx="4007644" cy="3495183"/>
            </a:xfrm>
            <a:prstGeom prst="arc">
              <a:avLst>
                <a:gd name="adj1" fmla="val 10799729"/>
                <a:gd name="adj2" fmla="val 7046"/>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1"/>
                </a:solidFill>
                <a:effectLst/>
                <a:latin typeface="Times New Roman" pitchFamily="18" charset="0"/>
              </a:endParaRPr>
            </a:p>
          </p:txBody>
        </p:sp>
        <p:sp>
          <p:nvSpPr>
            <p:cNvPr id="37" name="Right Triangle 36"/>
            <p:cNvSpPr/>
            <p:nvPr/>
          </p:nvSpPr>
          <p:spPr bwMode="auto">
            <a:xfrm rot="10800000">
              <a:off x="5827745" y="4527773"/>
              <a:ext cx="1658331" cy="1495771"/>
            </a:xfrm>
            <a:prstGeom prst="rtTriangle">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1"/>
                </a:solidFill>
                <a:effectLst/>
                <a:latin typeface="Times New Roman" pitchFamily="18" charset="0"/>
              </a:endParaRPr>
            </a:p>
          </p:txBody>
        </p:sp>
        <p:sp>
          <p:nvSpPr>
            <p:cNvPr id="38" name="Right Triangle 37"/>
            <p:cNvSpPr/>
            <p:nvPr/>
          </p:nvSpPr>
          <p:spPr bwMode="auto">
            <a:xfrm rot="10800000" flipH="1">
              <a:off x="2085771" y="4527773"/>
              <a:ext cx="1658331" cy="1495771"/>
            </a:xfrm>
            <a:prstGeom prst="rtTriangle">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1"/>
                </a:solidFill>
                <a:effectLst/>
                <a:latin typeface="Times New Roman" pitchFamily="18" charset="0"/>
              </a:endParaRPr>
            </a:p>
          </p:txBody>
        </p:sp>
        <p:sp>
          <p:nvSpPr>
            <p:cNvPr id="39" name="Rectangle 38"/>
            <p:cNvSpPr/>
            <p:nvPr/>
          </p:nvSpPr>
          <p:spPr bwMode="auto">
            <a:xfrm>
              <a:off x="1827648" y="4126032"/>
              <a:ext cx="5892799" cy="81382"/>
            </a:xfrm>
            <a:prstGeom prst="rect">
              <a:avLst/>
            </a:prstGeom>
            <a:solidFill>
              <a:schemeClr val="tx2">
                <a:lumMod val="65000"/>
                <a:lumOff val="3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1"/>
                </a:solidFill>
                <a:effectLst/>
                <a:latin typeface="Times New Roman" pitchFamily="18" charset="0"/>
              </a:endParaRPr>
            </a:p>
          </p:txBody>
        </p:sp>
      </p:grpSp>
      <p:sp>
        <p:nvSpPr>
          <p:cNvPr id="40" name="Content Placeholder 6"/>
          <p:cNvSpPr>
            <a:spLocks noGrp="1"/>
          </p:cNvSpPr>
          <p:nvPr>
            <p:ph idx="1"/>
          </p:nvPr>
        </p:nvSpPr>
        <p:spPr>
          <a:xfrm>
            <a:off x="129298" y="1234859"/>
            <a:ext cx="8686901" cy="5056105"/>
          </a:xfrm>
        </p:spPr>
        <p:txBody>
          <a:bodyPr/>
          <a:lstStyle/>
          <a:p>
            <a:pPr marL="342900" lvl="0" indent="-342900" eaLnBrk="1" hangingPunct="1">
              <a:spcBef>
                <a:spcPct val="0"/>
              </a:spcBef>
              <a:buFont typeface="Arial" panose="020B0604020202020204" pitchFamily="34" charset="0"/>
              <a:buChar char="•"/>
            </a:pPr>
            <a:r>
              <a:rPr lang="en-US" kern="1200" dirty="0" smtClean="0">
                <a:solidFill>
                  <a:schemeClr val="tx1">
                    <a:lumMod val="50000"/>
                    <a:lumOff val="50000"/>
                  </a:schemeClr>
                </a:solidFill>
              </a:rPr>
              <a:t>What’s the problem here?</a:t>
            </a:r>
            <a:endParaRPr lang="en-US" dirty="0">
              <a:solidFill>
                <a:schemeClr val="tx1">
                  <a:lumMod val="50000"/>
                  <a:lumOff val="50000"/>
                </a:schemeClr>
              </a:solidFill>
            </a:endParaRPr>
          </a:p>
        </p:txBody>
      </p:sp>
      <p:sp>
        <p:nvSpPr>
          <p:cNvPr id="31" name="Lightning Bolt 30"/>
          <p:cNvSpPr/>
          <p:nvPr/>
        </p:nvSpPr>
        <p:spPr bwMode="auto">
          <a:xfrm rot="869733">
            <a:off x="3546084" y="4830002"/>
            <a:ext cx="1853330" cy="1196107"/>
          </a:xfrm>
          <a:prstGeom prst="lightningBol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1"/>
              </a:solidFill>
              <a:effectLst/>
              <a:latin typeface="Times New Roman" pitchFamily="18" charset="0"/>
            </a:endParaRPr>
          </a:p>
        </p:txBody>
      </p:sp>
      <p:sp>
        <p:nvSpPr>
          <p:cNvPr id="41" name="TextBox 40"/>
          <p:cNvSpPr txBox="1"/>
          <p:nvPr/>
        </p:nvSpPr>
        <p:spPr>
          <a:xfrm>
            <a:off x="6605009" y="3397217"/>
            <a:ext cx="1954381" cy="461665"/>
          </a:xfrm>
          <a:prstGeom prst="rect">
            <a:avLst/>
          </a:prstGeom>
          <a:noFill/>
        </p:spPr>
        <p:txBody>
          <a:bodyPr wrap="none" rtlCol="0">
            <a:spAutoFit/>
          </a:bodyPr>
          <a:lstStyle/>
          <a:p>
            <a:r>
              <a:rPr lang="en-CA" dirty="0" smtClean="0">
                <a:solidFill>
                  <a:schemeClr val="tx1">
                    <a:lumMod val="50000"/>
                    <a:lumOff val="50000"/>
                  </a:schemeClr>
                </a:solidFill>
              </a:rPr>
              <a:t>Data scientist</a:t>
            </a:r>
            <a:endParaRPr lang="en-CA" dirty="0">
              <a:solidFill>
                <a:schemeClr val="tx1">
                  <a:lumMod val="50000"/>
                  <a:lumOff val="50000"/>
                </a:schemeClr>
              </a:solidFill>
            </a:endParaRPr>
          </a:p>
        </p:txBody>
      </p:sp>
      <p:sp>
        <p:nvSpPr>
          <p:cNvPr id="42" name="TextBox 41"/>
          <p:cNvSpPr txBox="1"/>
          <p:nvPr/>
        </p:nvSpPr>
        <p:spPr>
          <a:xfrm>
            <a:off x="333978" y="3467504"/>
            <a:ext cx="2007281" cy="461665"/>
          </a:xfrm>
          <a:prstGeom prst="rect">
            <a:avLst/>
          </a:prstGeom>
          <a:noFill/>
        </p:spPr>
        <p:txBody>
          <a:bodyPr wrap="none" rtlCol="0">
            <a:spAutoFit/>
          </a:bodyPr>
          <a:lstStyle/>
          <a:p>
            <a:r>
              <a:rPr lang="en-CA" dirty="0" smtClean="0">
                <a:solidFill>
                  <a:schemeClr val="tx1">
                    <a:lumMod val="50000"/>
                    <a:lumOff val="50000"/>
                  </a:schemeClr>
                </a:solidFill>
              </a:rPr>
              <a:t>Business User</a:t>
            </a:r>
            <a:endParaRPr lang="en-CA" dirty="0">
              <a:solidFill>
                <a:schemeClr val="tx1">
                  <a:lumMod val="50000"/>
                  <a:lumOff val="50000"/>
                </a:schemeClr>
              </a:solidFill>
            </a:endParaRPr>
          </a:p>
        </p:txBody>
      </p:sp>
    </p:spTree>
    <p:extLst>
      <p:ext uri="{BB962C8B-B14F-4D97-AF65-F5344CB8AC3E}">
        <p14:creationId xmlns:p14="http://schemas.microsoft.com/office/powerpoint/2010/main" val="1251992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032" y="92291"/>
            <a:ext cx="8382327" cy="830263"/>
          </a:xfrm>
        </p:spPr>
        <p:txBody>
          <a:bodyPr/>
          <a:lstStyle/>
          <a:p>
            <a:r>
              <a:rPr lang="en-CA" dirty="0" smtClean="0">
                <a:solidFill>
                  <a:schemeClr val="tx1">
                    <a:lumMod val="50000"/>
                    <a:lumOff val="50000"/>
                  </a:schemeClr>
                </a:solidFill>
              </a:rPr>
              <a:t>Analytics as an </a:t>
            </a:r>
            <a:r>
              <a:rPr lang="en-CA" dirty="0" smtClean="0">
                <a:solidFill>
                  <a:schemeClr val="tx1">
                    <a:lumMod val="50000"/>
                    <a:lumOff val="50000"/>
                  </a:schemeClr>
                </a:solidFill>
              </a:rPr>
              <a:t>Ongoing Journey</a:t>
            </a:r>
            <a:endParaRPr lang="en-US" dirty="0">
              <a:solidFill>
                <a:schemeClr val="tx1">
                  <a:lumMod val="50000"/>
                  <a:lumOff val="50000"/>
                </a:schemeClr>
              </a:solidFill>
            </a:endParaRPr>
          </a:p>
        </p:txBody>
      </p:sp>
      <p:sp>
        <p:nvSpPr>
          <p:cNvPr id="4" name="Slide Number Placeholder 3"/>
          <p:cNvSpPr>
            <a:spLocks noGrp="1"/>
          </p:cNvSpPr>
          <p:nvPr>
            <p:ph type="sldNum" sz="quarter" idx="12"/>
          </p:nvPr>
        </p:nvSpPr>
        <p:spPr/>
        <p:txBody>
          <a:bodyPr/>
          <a:lstStyle/>
          <a:p>
            <a:pPr>
              <a:defRPr/>
            </a:pPr>
            <a:fld id="{C4CA861E-F2DD-4111-B711-19D272733BDC}" type="slidenum">
              <a:rPr lang="en-US" smtClean="0">
                <a:solidFill>
                  <a:srgbClr val="FFFFFF"/>
                </a:solidFill>
              </a:rPr>
              <a:pPr>
                <a:defRPr/>
              </a:pPr>
              <a:t>4</a:t>
            </a:fld>
            <a:endParaRPr lang="en-US" dirty="0">
              <a:solidFill>
                <a:srgbClr val="FFFFFF"/>
              </a:solidFill>
            </a:endParaRPr>
          </a:p>
        </p:txBody>
      </p:sp>
      <p:grpSp>
        <p:nvGrpSpPr>
          <p:cNvPr id="8" name="Group 7"/>
          <p:cNvGrpSpPr/>
          <p:nvPr/>
        </p:nvGrpSpPr>
        <p:grpSpPr>
          <a:xfrm>
            <a:off x="712289" y="1450999"/>
            <a:ext cx="7791815" cy="4677191"/>
            <a:chOff x="0" y="1447231"/>
            <a:chExt cx="8991600" cy="5029770"/>
          </a:xfrm>
        </p:grpSpPr>
        <p:grpSp>
          <p:nvGrpSpPr>
            <p:cNvPr id="9" name="Group 8"/>
            <p:cNvGrpSpPr/>
            <p:nvPr/>
          </p:nvGrpSpPr>
          <p:grpSpPr>
            <a:xfrm>
              <a:off x="304800" y="1447231"/>
              <a:ext cx="8378588" cy="4877369"/>
              <a:chOff x="304800" y="1447231"/>
              <a:chExt cx="8378588" cy="4877369"/>
            </a:xfrm>
          </p:grpSpPr>
          <p:grpSp>
            <p:nvGrpSpPr>
              <p:cNvPr id="11" name="Group 10"/>
              <p:cNvGrpSpPr/>
              <p:nvPr/>
            </p:nvGrpSpPr>
            <p:grpSpPr>
              <a:xfrm>
                <a:off x="304800" y="1447231"/>
                <a:ext cx="8378588" cy="4877369"/>
                <a:chOff x="304800" y="1200434"/>
                <a:chExt cx="8378588" cy="4877369"/>
              </a:xfrm>
            </p:grpSpPr>
            <p:grpSp>
              <p:nvGrpSpPr>
                <p:cNvPr id="13" name="Group 12"/>
                <p:cNvGrpSpPr/>
                <p:nvPr/>
              </p:nvGrpSpPr>
              <p:grpSpPr>
                <a:xfrm>
                  <a:off x="304800" y="2133600"/>
                  <a:ext cx="8378588" cy="3944203"/>
                  <a:chOff x="381000" y="1542197"/>
                  <a:chExt cx="8378588" cy="3944203"/>
                </a:xfrm>
              </p:grpSpPr>
              <p:sp>
                <p:nvSpPr>
                  <p:cNvPr id="15" name="Rounded Rectangle 14"/>
                  <p:cNvSpPr/>
                  <p:nvPr/>
                </p:nvSpPr>
                <p:spPr bwMode="auto">
                  <a:xfrm>
                    <a:off x="381000" y="1542197"/>
                    <a:ext cx="1905000" cy="3077570"/>
                  </a:xfrm>
                  <a:prstGeom prst="roundRect">
                    <a:avLst/>
                  </a:prstGeom>
                  <a:solidFill>
                    <a:srgbClr val="917FB4"/>
                  </a:solidFill>
                  <a:ln w="9525" cap="flat" cmpd="sng" algn="ctr">
                    <a:solidFill>
                      <a:srgbClr val="917FB4"/>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base">
                      <a:spcBef>
                        <a:spcPct val="0"/>
                      </a:spcBef>
                      <a:spcAft>
                        <a:spcPct val="0"/>
                      </a:spcAft>
                      <a:defRPr/>
                    </a:pPr>
                    <a:endParaRPr lang="en-US" sz="1050" b="1" dirty="0">
                      <a:solidFill>
                        <a:srgbClr val="000000"/>
                      </a:solidFill>
                      <a:latin typeface="Calibri Light" panose="020F0302020204030204" pitchFamily="34" charset="0"/>
                      <a:cs typeface="Calibri Light" panose="020F0302020204030204" pitchFamily="34" charset="0"/>
                    </a:endParaRPr>
                  </a:p>
                  <a:p>
                    <a:pPr defTabSz="685800" fontAlgn="base">
                      <a:spcBef>
                        <a:spcPct val="0"/>
                      </a:spcBef>
                      <a:spcAft>
                        <a:spcPct val="0"/>
                      </a:spcAft>
                      <a:defRPr/>
                    </a:pPr>
                    <a:endParaRPr lang="en-US" sz="1050" b="1" dirty="0">
                      <a:solidFill>
                        <a:srgbClr val="000000"/>
                      </a:solidFill>
                      <a:latin typeface="Calibri Light" panose="020F0302020204030204" pitchFamily="34" charset="0"/>
                      <a:cs typeface="Calibri Light" panose="020F0302020204030204" pitchFamily="34" charset="0"/>
                    </a:endParaRPr>
                  </a:p>
                  <a:p>
                    <a:pPr defTabSz="685800" fontAlgn="base">
                      <a:spcBef>
                        <a:spcPct val="0"/>
                      </a:spcBef>
                      <a:spcAft>
                        <a:spcPct val="0"/>
                      </a:spcAft>
                      <a:defRPr/>
                    </a:pPr>
                    <a:endParaRPr lang="en-US" sz="1050" b="1" dirty="0">
                      <a:solidFill>
                        <a:srgbClr val="000000"/>
                      </a:solidFill>
                      <a:latin typeface="Calibri Light" panose="020F0302020204030204" pitchFamily="34" charset="0"/>
                      <a:cs typeface="Calibri Light" panose="020F0302020204030204" pitchFamily="34" charset="0"/>
                    </a:endParaRPr>
                  </a:p>
                  <a:p>
                    <a:pPr defTabSz="685800" fontAlgn="base">
                      <a:spcBef>
                        <a:spcPct val="0"/>
                      </a:spcBef>
                      <a:spcAft>
                        <a:spcPct val="0"/>
                      </a:spcAft>
                      <a:defRPr/>
                    </a:pPr>
                    <a:endParaRPr lang="en-US" sz="1050" b="1" dirty="0">
                      <a:solidFill>
                        <a:srgbClr val="000000"/>
                      </a:solidFill>
                      <a:latin typeface="Calibri Light" panose="020F0302020204030204" pitchFamily="34" charset="0"/>
                      <a:cs typeface="Calibri Light" panose="020F0302020204030204" pitchFamily="34" charset="0"/>
                    </a:endParaRPr>
                  </a:p>
                  <a:p>
                    <a:pPr defTabSz="685800" fontAlgn="base">
                      <a:spcBef>
                        <a:spcPct val="0"/>
                      </a:spcBef>
                      <a:spcAft>
                        <a:spcPct val="0"/>
                      </a:spcAft>
                      <a:defRPr/>
                    </a:pPr>
                    <a:endParaRPr lang="en-US" sz="1050" b="1" dirty="0">
                      <a:solidFill>
                        <a:srgbClr val="000000"/>
                      </a:solidFill>
                      <a:latin typeface="Calibri Light" panose="020F0302020204030204" pitchFamily="34" charset="0"/>
                      <a:cs typeface="Calibri Light" panose="020F0302020204030204" pitchFamily="34" charset="0"/>
                    </a:endParaRPr>
                  </a:p>
                  <a:p>
                    <a:pPr defTabSz="685800" fontAlgn="base">
                      <a:spcBef>
                        <a:spcPct val="0"/>
                      </a:spcBef>
                      <a:spcAft>
                        <a:spcPct val="0"/>
                      </a:spcAft>
                      <a:defRPr/>
                    </a:pPr>
                    <a:endParaRPr lang="en-US" sz="1050" b="1" dirty="0">
                      <a:solidFill>
                        <a:srgbClr val="000000"/>
                      </a:solidFill>
                      <a:latin typeface="Calibri Light" panose="020F0302020204030204" pitchFamily="34" charset="0"/>
                      <a:cs typeface="Calibri Light" panose="020F0302020204030204" pitchFamily="34" charset="0"/>
                    </a:endParaRPr>
                  </a:p>
                </p:txBody>
              </p:sp>
              <p:sp>
                <p:nvSpPr>
                  <p:cNvPr id="16" name="Rounded Rectangle 15"/>
                  <p:cNvSpPr/>
                  <p:nvPr/>
                </p:nvSpPr>
                <p:spPr bwMode="auto">
                  <a:xfrm>
                    <a:off x="609600" y="1846997"/>
                    <a:ext cx="1447800" cy="609600"/>
                  </a:xfrm>
                  <a:prstGeom prst="roundRect">
                    <a:avLst/>
                  </a:prstGeom>
                  <a:solidFill>
                    <a:srgbClr val="582C83"/>
                  </a:solidFill>
                  <a:ln w="9525" cap="flat" cmpd="sng" algn="ctr">
                    <a:solidFill>
                      <a:srgbClr val="582C83"/>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fontAlgn="base">
                      <a:spcBef>
                        <a:spcPct val="0"/>
                      </a:spcBef>
                      <a:spcAft>
                        <a:spcPct val="0"/>
                      </a:spcAft>
                      <a:defRPr/>
                    </a:pPr>
                    <a:r>
                      <a:rPr lang="en-US" sz="1200" dirty="0">
                        <a:solidFill>
                          <a:srgbClr val="FFFFFF"/>
                        </a:solidFill>
                        <a:latin typeface="Calibri Light" panose="020F0302020204030204" pitchFamily="34" charset="0"/>
                        <a:cs typeface="Calibri Light" panose="020F0302020204030204" pitchFamily="34" charset="0"/>
                      </a:rPr>
                      <a:t>Analyze</a:t>
                    </a:r>
                  </a:p>
                </p:txBody>
              </p:sp>
              <p:sp>
                <p:nvSpPr>
                  <p:cNvPr id="17" name="Rounded Rectangle 16"/>
                  <p:cNvSpPr/>
                  <p:nvPr/>
                </p:nvSpPr>
                <p:spPr bwMode="auto">
                  <a:xfrm>
                    <a:off x="625588" y="2623896"/>
                    <a:ext cx="1447800" cy="609600"/>
                  </a:xfrm>
                  <a:prstGeom prst="roundRect">
                    <a:avLst/>
                  </a:prstGeom>
                  <a:solidFill>
                    <a:srgbClr val="D8D2E4"/>
                  </a:solidFill>
                  <a:ln w="9525" cap="flat" cmpd="sng" algn="ctr">
                    <a:solidFill>
                      <a:srgbClr val="BFB5D5"/>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fontAlgn="base">
                      <a:spcBef>
                        <a:spcPct val="0"/>
                      </a:spcBef>
                      <a:spcAft>
                        <a:spcPct val="0"/>
                      </a:spcAft>
                      <a:defRPr/>
                    </a:pPr>
                    <a:r>
                      <a:rPr lang="en-US" sz="1050" dirty="0">
                        <a:solidFill>
                          <a:srgbClr val="000000"/>
                        </a:solidFill>
                        <a:latin typeface="Calibri Light" panose="020F0302020204030204" pitchFamily="34" charset="0"/>
                        <a:cs typeface="Calibri Light" panose="020F0302020204030204" pitchFamily="34" charset="0"/>
                      </a:rPr>
                      <a:t>Insights</a:t>
                    </a:r>
                  </a:p>
                </p:txBody>
              </p:sp>
              <p:sp>
                <p:nvSpPr>
                  <p:cNvPr id="18" name="Rounded Rectangle 17"/>
                  <p:cNvSpPr/>
                  <p:nvPr/>
                </p:nvSpPr>
                <p:spPr bwMode="auto">
                  <a:xfrm>
                    <a:off x="609600" y="3370997"/>
                    <a:ext cx="1447800" cy="609600"/>
                  </a:xfrm>
                  <a:prstGeom prst="roundRect">
                    <a:avLst/>
                  </a:prstGeom>
                  <a:solidFill>
                    <a:srgbClr val="D8D2E4"/>
                  </a:solidFill>
                  <a:ln w="9525" cap="flat" cmpd="sng" algn="ctr">
                    <a:solidFill>
                      <a:srgbClr val="BFB5D5"/>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fontAlgn="base">
                      <a:spcBef>
                        <a:spcPct val="0"/>
                      </a:spcBef>
                      <a:spcAft>
                        <a:spcPct val="0"/>
                      </a:spcAft>
                      <a:defRPr/>
                    </a:pPr>
                    <a:r>
                      <a:rPr lang="en-US" sz="1050" dirty="0">
                        <a:solidFill>
                          <a:srgbClr val="000000"/>
                        </a:solidFill>
                        <a:latin typeface="Calibri Light" panose="020F0302020204030204" pitchFamily="34" charset="0"/>
                        <a:cs typeface="Calibri Light" panose="020F0302020204030204" pitchFamily="34" charset="0"/>
                      </a:rPr>
                      <a:t>Opportunities</a:t>
                    </a:r>
                  </a:p>
                </p:txBody>
              </p:sp>
              <p:sp>
                <p:nvSpPr>
                  <p:cNvPr id="19" name="Rounded Rectangle 18"/>
                  <p:cNvSpPr/>
                  <p:nvPr/>
                </p:nvSpPr>
                <p:spPr bwMode="auto">
                  <a:xfrm>
                    <a:off x="2550994" y="1542197"/>
                    <a:ext cx="1905000" cy="3048000"/>
                  </a:xfrm>
                  <a:prstGeom prst="roundRect">
                    <a:avLst/>
                  </a:prstGeom>
                  <a:solidFill>
                    <a:srgbClr val="917FB4"/>
                  </a:solidFill>
                  <a:ln w="9525" cap="flat" cmpd="sng" algn="ctr">
                    <a:solidFill>
                      <a:srgbClr val="917FB4"/>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base">
                      <a:spcBef>
                        <a:spcPct val="0"/>
                      </a:spcBef>
                      <a:spcAft>
                        <a:spcPct val="0"/>
                      </a:spcAft>
                      <a:defRPr/>
                    </a:pPr>
                    <a:endParaRPr lang="en-US" sz="1050" b="1" dirty="0">
                      <a:solidFill>
                        <a:srgbClr val="000000"/>
                      </a:solidFill>
                      <a:latin typeface="Calibri Light" panose="020F0302020204030204" pitchFamily="34" charset="0"/>
                      <a:cs typeface="Calibri Light" panose="020F0302020204030204" pitchFamily="34" charset="0"/>
                    </a:endParaRPr>
                  </a:p>
                  <a:p>
                    <a:pPr defTabSz="685800" fontAlgn="base">
                      <a:spcBef>
                        <a:spcPct val="0"/>
                      </a:spcBef>
                      <a:spcAft>
                        <a:spcPct val="0"/>
                      </a:spcAft>
                      <a:defRPr/>
                    </a:pPr>
                    <a:endParaRPr lang="en-US" sz="1050" b="1" dirty="0">
                      <a:solidFill>
                        <a:srgbClr val="000000"/>
                      </a:solidFill>
                      <a:latin typeface="Calibri Light" panose="020F0302020204030204" pitchFamily="34" charset="0"/>
                      <a:cs typeface="Calibri Light" panose="020F0302020204030204" pitchFamily="34" charset="0"/>
                    </a:endParaRPr>
                  </a:p>
                  <a:p>
                    <a:pPr defTabSz="685800" fontAlgn="base">
                      <a:spcBef>
                        <a:spcPct val="0"/>
                      </a:spcBef>
                      <a:spcAft>
                        <a:spcPct val="0"/>
                      </a:spcAft>
                      <a:defRPr/>
                    </a:pPr>
                    <a:endParaRPr lang="en-US" sz="1050" b="1" dirty="0">
                      <a:solidFill>
                        <a:srgbClr val="000000"/>
                      </a:solidFill>
                      <a:latin typeface="Calibri Light" panose="020F0302020204030204" pitchFamily="34" charset="0"/>
                      <a:cs typeface="Calibri Light" panose="020F0302020204030204" pitchFamily="34" charset="0"/>
                    </a:endParaRPr>
                  </a:p>
                  <a:p>
                    <a:pPr defTabSz="685800" fontAlgn="base">
                      <a:spcBef>
                        <a:spcPct val="0"/>
                      </a:spcBef>
                      <a:spcAft>
                        <a:spcPct val="0"/>
                      </a:spcAft>
                      <a:defRPr/>
                    </a:pPr>
                    <a:endParaRPr lang="en-US" sz="1050" b="1" dirty="0">
                      <a:solidFill>
                        <a:srgbClr val="000000"/>
                      </a:solidFill>
                      <a:latin typeface="Calibri Light" panose="020F0302020204030204" pitchFamily="34" charset="0"/>
                      <a:cs typeface="Calibri Light" panose="020F0302020204030204" pitchFamily="34" charset="0"/>
                    </a:endParaRPr>
                  </a:p>
                  <a:p>
                    <a:pPr defTabSz="685800" fontAlgn="base">
                      <a:spcBef>
                        <a:spcPct val="0"/>
                      </a:spcBef>
                      <a:spcAft>
                        <a:spcPct val="0"/>
                      </a:spcAft>
                      <a:defRPr/>
                    </a:pPr>
                    <a:endParaRPr lang="en-US" sz="1050" b="1" dirty="0">
                      <a:solidFill>
                        <a:srgbClr val="000000"/>
                      </a:solidFill>
                      <a:latin typeface="Calibri Light" panose="020F0302020204030204" pitchFamily="34" charset="0"/>
                      <a:cs typeface="Calibri Light" panose="020F0302020204030204" pitchFamily="34" charset="0"/>
                    </a:endParaRPr>
                  </a:p>
                  <a:p>
                    <a:pPr defTabSz="685800" fontAlgn="base">
                      <a:spcBef>
                        <a:spcPct val="0"/>
                      </a:spcBef>
                      <a:spcAft>
                        <a:spcPct val="0"/>
                      </a:spcAft>
                      <a:defRPr/>
                    </a:pPr>
                    <a:endParaRPr lang="en-US" sz="1050" b="1" dirty="0">
                      <a:solidFill>
                        <a:srgbClr val="000000"/>
                      </a:solidFill>
                      <a:latin typeface="Calibri Light" panose="020F0302020204030204" pitchFamily="34" charset="0"/>
                      <a:cs typeface="Calibri Light" panose="020F0302020204030204" pitchFamily="34" charset="0"/>
                    </a:endParaRPr>
                  </a:p>
                </p:txBody>
              </p:sp>
              <p:sp>
                <p:nvSpPr>
                  <p:cNvPr id="20" name="Rounded Rectangle 19"/>
                  <p:cNvSpPr/>
                  <p:nvPr/>
                </p:nvSpPr>
                <p:spPr bwMode="auto">
                  <a:xfrm>
                    <a:off x="2779594" y="1846997"/>
                    <a:ext cx="1447800" cy="609600"/>
                  </a:xfrm>
                  <a:prstGeom prst="roundRect">
                    <a:avLst/>
                  </a:prstGeom>
                  <a:solidFill>
                    <a:srgbClr val="582C83"/>
                  </a:solidFill>
                  <a:ln w="9525" cap="flat" cmpd="sng" algn="ctr">
                    <a:solidFill>
                      <a:srgbClr val="582C83"/>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fontAlgn="base">
                      <a:spcBef>
                        <a:spcPct val="0"/>
                      </a:spcBef>
                      <a:spcAft>
                        <a:spcPct val="0"/>
                      </a:spcAft>
                      <a:defRPr/>
                    </a:pPr>
                    <a:r>
                      <a:rPr lang="en-US" sz="1200" dirty="0">
                        <a:solidFill>
                          <a:srgbClr val="FFFFFF"/>
                        </a:solidFill>
                        <a:latin typeface="Calibri Light" panose="020F0302020204030204" pitchFamily="34" charset="0"/>
                        <a:cs typeface="Calibri Light" panose="020F0302020204030204" pitchFamily="34" charset="0"/>
                      </a:rPr>
                      <a:t>Plan</a:t>
                    </a:r>
                  </a:p>
                </p:txBody>
              </p:sp>
              <p:sp>
                <p:nvSpPr>
                  <p:cNvPr id="21" name="Rounded Rectangle 20"/>
                  <p:cNvSpPr/>
                  <p:nvPr/>
                </p:nvSpPr>
                <p:spPr bwMode="auto">
                  <a:xfrm>
                    <a:off x="2779594" y="2608997"/>
                    <a:ext cx="1447800" cy="609600"/>
                  </a:xfrm>
                  <a:prstGeom prst="roundRect">
                    <a:avLst/>
                  </a:prstGeom>
                  <a:solidFill>
                    <a:srgbClr val="D8D2E4"/>
                  </a:solidFill>
                  <a:ln w="9525" cap="flat" cmpd="sng" algn="ctr">
                    <a:solidFill>
                      <a:srgbClr val="BFB5D5"/>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fontAlgn="base">
                      <a:spcBef>
                        <a:spcPct val="0"/>
                      </a:spcBef>
                      <a:spcAft>
                        <a:spcPct val="0"/>
                      </a:spcAft>
                      <a:defRPr/>
                    </a:pPr>
                    <a:r>
                      <a:rPr lang="en-US" sz="1050" dirty="0" err="1" smtClean="0">
                        <a:solidFill>
                          <a:srgbClr val="000000"/>
                        </a:solidFill>
                        <a:latin typeface="Calibri Light" panose="020F0302020204030204" pitchFamily="34" charset="0"/>
                        <a:cs typeface="Calibri Light" panose="020F0302020204030204" pitchFamily="34" charset="0"/>
                      </a:rPr>
                      <a:t>InInvestment</a:t>
                    </a:r>
                    <a:r>
                      <a:rPr lang="en-US" sz="1050" dirty="0" smtClean="0">
                        <a:solidFill>
                          <a:srgbClr val="000000"/>
                        </a:solidFill>
                        <a:latin typeface="Calibri Light" panose="020F0302020204030204" pitchFamily="34" charset="0"/>
                        <a:cs typeface="Calibri Light" panose="020F0302020204030204" pitchFamily="34" charset="0"/>
                      </a:rPr>
                      <a:t> </a:t>
                    </a:r>
                    <a:r>
                      <a:rPr lang="en-US" sz="1050" dirty="0">
                        <a:solidFill>
                          <a:srgbClr val="000000"/>
                        </a:solidFill>
                        <a:latin typeface="Calibri Light" panose="020F0302020204030204" pitchFamily="34" charset="0"/>
                        <a:cs typeface="Calibri Light" panose="020F0302020204030204" pitchFamily="34" charset="0"/>
                      </a:rPr>
                      <a:t>Strategies</a:t>
                    </a:r>
                  </a:p>
                </p:txBody>
              </p:sp>
              <p:sp>
                <p:nvSpPr>
                  <p:cNvPr id="22" name="Rounded Rectangle 21"/>
                  <p:cNvSpPr/>
                  <p:nvPr/>
                </p:nvSpPr>
                <p:spPr bwMode="auto">
                  <a:xfrm>
                    <a:off x="2779594" y="3370997"/>
                    <a:ext cx="1447800" cy="914400"/>
                  </a:xfrm>
                  <a:prstGeom prst="roundRect">
                    <a:avLst/>
                  </a:prstGeom>
                  <a:solidFill>
                    <a:srgbClr val="D8D2E4"/>
                  </a:solidFill>
                  <a:ln w="9525" cap="flat" cmpd="sng" algn="ctr">
                    <a:solidFill>
                      <a:srgbClr val="BFB5D5"/>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fontAlgn="base">
                      <a:spcBef>
                        <a:spcPct val="0"/>
                      </a:spcBef>
                      <a:spcAft>
                        <a:spcPct val="0"/>
                      </a:spcAft>
                      <a:defRPr/>
                    </a:pPr>
                    <a:r>
                      <a:rPr lang="en-US" sz="1050" dirty="0">
                        <a:solidFill>
                          <a:srgbClr val="000000"/>
                        </a:solidFill>
                        <a:latin typeface="Calibri Light" panose="020F0302020204030204" pitchFamily="34" charset="0"/>
                        <a:cs typeface="Calibri Light" panose="020F0302020204030204" pitchFamily="34" charset="0"/>
                      </a:rPr>
                      <a:t>Customer Contact &amp; Communication Strategies </a:t>
                    </a:r>
                  </a:p>
                </p:txBody>
              </p:sp>
              <p:sp>
                <p:nvSpPr>
                  <p:cNvPr id="23" name="Rounded Rectangle 22"/>
                  <p:cNvSpPr/>
                  <p:nvPr/>
                </p:nvSpPr>
                <p:spPr bwMode="auto">
                  <a:xfrm>
                    <a:off x="4720988" y="1542197"/>
                    <a:ext cx="1905000" cy="3077570"/>
                  </a:xfrm>
                  <a:prstGeom prst="roundRect">
                    <a:avLst/>
                  </a:prstGeom>
                  <a:solidFill>
                    <a:srgbClr val="917FB4"/>
                  </a:solidFill>
                  <a:ln w="9525" cap="flat" cmpd="sng" algn="ctr">
                    <a:solidFill>
                      <a:srgbClr val="917FB4"/>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base">
                      <a:spcBef>
                        <a:spcPct val="0"/>
                      </a:spcBef>
                      <a:spcAft>
                        <a:spcPct val="0"/>
                      </a:spcAft>
                      <a:defRPr/>
                    </a:pPr>
                    <a:endParaRPr lang="en-US" sz="1050" b="1" dirty="0">
                      <a:solidFill>
                        <a:srgbClr val="000000"/>
                      </a:solidFill>
                      <a:latin typeface="Calibri Light" panose="020F0302020204030204" pitchFamily="34" charset="0"/>
                      <a:cs typeface="Calibri Light" panose="020F0302020204030204" pitchFamily="34" charset="0"/>
                    </a:endParaRPr>
                  </a:p>
                  <a:p>
                    <a:pPr defTabSz="685800" fontAlgn="base">
                      <a:spcBef>
                        <a:spcPct val="0"/>
                      </a:spcBef>
                      <a:spcAft>
                        <a:spcPct val="0"/>
                      </a:spcAft>
                      <a:defRPr/>
                    </a:pPr>
                    <a:endParaRPr lang="en-US" sz="1050" b="1" dirty="0">
                      <a:solidFill>
                        <a:srgbClr val="000000"/>
                      </a:solidFill>
                      <a:latin typeface="Calibri Light" panose="020F0302020204030204" pitchFamily="34" charset="0"/>
                      <a:cs typeface="Calibri Light" panose="020F0302020204030204" pitchFamily="34" charset="0"/>
                    </a:endParaRPr>
                  </a:p>
                  <a:p>
                    <a:pPr defTabSz="685800" fontAlgn="base">
                      <a:spcBef>
                        <a:spcPct val="0"/>
                      </a:spcBef>
                      <a:spcAft>
                        <a:spcPct val="0"/>
                      </a:spcAft>
                      <a:defRPr/>
                    </a:pPr>
                    <a:endParaRPr lang="en-US" sz="1050" b="1" dirty="0">
                      <a:solidFill>
                        <a:srgbClr val="000000"/>
                      </a:solidFill>
                      <a:latin typeface="Calibri Light" panose="020F0302020204030204" pitchFamily="34" charset="0"/>
                      <a:cs typeface="Calibri Light" panose="020F0302020204030204" pitchFamily="34" charset="0"/>
                    </a:endParaRPr>
                  </a:p>
                  <a:p>
                    <a:pPr defTabSz="685800" fontAlgn="base">
                      <a:spcBef>
                        <a:spcPct val="0"/>
                      </a:spcBef>
                      <a:spcAft>
                        <a:spcPct val="0"/>
                      </a:spcAft>
                      <a:defRPr/>
                    </a:pPr>
                    <a:endParaRPr lang="en-US" sz="1050" b="1" dirty="0">
                      <a:solidFill>
                        <a:srgbClr val="000000"/>
                      </a:solidFill>
                      <a:latin typeface="Calibri Light" panose="020F0302020204030204" pitchFamily="34" charset="0"/>
                      <a:cs typeface="Calibri Light" panose="020F0302020204030204" pitchFamily="34" charset="0"/>
                    </a:endParaRPr>
                  </a:p>
                  <a:p>
                    <a:pPr defTabSz="685800" fontAlgn="base">
                      <a:spcBef>
                        <a:spcPct val="0"/>
                      </a:spcBef>
                      <a:spcAft>
                        <a:spcPct val="0"/>
                      </a:spcAft>
                      <a:defRPr/>
                    </a:pPr>
                    <a:endParaRPr lang="en-US" sz="1050" b="1" dirty="0">
                      <a:solidFill>
                        <a:srgbClr val="000000"/>
                      </a:solidFill>
                      <a:latin typeface="Calibri Light" panose="020F0302020204030204" pitchFamily="34" charset="0"/>
                      <a:cs typeface="Calibri Light" panose="020F0302020204030204" pitchFamily="34" charset="0"/>
                    </a:endParaRPr>
                  </a:p>
                  <a:p>
                    <a:pPr defTabSz="685800" fontAlgn="base">
                      <a:spcBef>
                        <a:spcPct val="0"/>
                      </a:spcBef>
                      <a:spcAft>
                        <a:spcPct val="0"/>
                      </a:spcAft>
                      <a:defRPr/>
                    </a:pPr>
                    <a:endParaRPr lang="en-US" sz="1050" b="1" dirty="0">
                      <a:solidFill>
                        <a:srgbClr val="000000"/>
                      </a:solidFill>
                      <a:latin typeface="Calibri Light" panose="020F0302020204030204" pitchFamily="34" charset="0"/>
                      <a:cs typeface="Calibri Light" panose="020F0302020204030204" pitchFamily="34" charset="0"/>
                    </a:endParaRPr>
                  </a:p>
                </p:txBody>
              </p:sp>
              <p:sp>
                <p:nvSpPr>
                  <p:cNvPr id="24" name="Rounded Rectangle 23"/>
                  <p:cNvSpPr/>
                  <p:nvPr/>
                </p:nvSpPr>
                <p:spPr bwMode="auto">
                  <a:xfrm>
                    <a:off x="4949588" y="1846997"/>
                    <a:ext cx="1447800" cy="609600"/>
                  </a:xfrm>
                  <a:prstGeom prst="roundRect">
                    <a:avLst/>
                  </a:prstGeom>
                  <a:solidFill>
                    <a:srgbClr val="582C83"/>
                  </a:solidFill>
                  <a:ln w="9525" cap="flat" cmpd="sng" algn="ctr">
                    <a:solidFill>
                      <a:srgbClr val="582C83"/>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fontAlgn="base">
                      <a:spcBef>
                        <a:spcPct val="0"/>
                      </a:spcBef>
                      <a:spcAft>
                        <a:spcPct val="0"/>
                      </a:spcAft>
                      <a:defRPr/>
                    </a:pPr>
                    <a:r>
                      <a:rPr lang="en-US" sz="1200" dirty="0">
                        <a:solidFill>
                          <a:srgbClr val="FFFFFF"/>
                        </a:solidFill>
                        <a:latin typeface="Calibri Light" panose="020F0302020204030204" pitchFamily="34" charset="0"/>
                        <a:cs typeface="Calibri Light" panose="020F0302020204030204" pitchFamily="34" charset="0"/>
                      </a:rPr>
                      <a:t>Execute</a:t>
                    </a:r>
                  </a:p>
                </p:txBody>
              </p:sp>
              <p:sp>
                <p:nvSpPr>
                  <p:cNvPr id="25" name="Rounded Rectangle 24"/>
                  <p:cNvSpPr/>
                  <p:nvPr/>
                </p:nvSpPr>
                <p:spPr bwMode="auto">
                  <a:xfrm>
                    <a:off x="4949588" y="2608997"/>
                    <a:ext cx="1447800" cy="609600"/>
                  </a:xfrm>
                  <a:prstGeom prst="roundRect">
                    <a:avLst/>
                  </a:prstGeom>
                  <a:solidFill>
                    <a:srgbClr val="D8D2E4"/>
                  </a:solidFill>
                  <a:ln w="9525" cap="flat" cmpd="sng" algn="ctr">
                    <a:solidFill>
                      <a:srgbClr val="BFB5D5"/>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fontAlgn="base">
                      <a:spcBef>
                        <a:spcPct val="0"/>
                      </a:spcBef>
                      <a:spcAft>
                        <a:spcPct val="0"/>
                      </a:spcAft>
                      <a:defRPr/>
                    </a:pPr>
                    <a:r>
                      <a:rPr lang="en-US" sz="1050" dirty="0">
                        <a:solidFill>
                          <a:srgbClr val="000000"/>
                        </a:solidFill>
                        <a:latin typeface="Calibri Light" panose="020F0302020204030204" pitchFamily="34" charset="0"/>
                        <a:cs typeface="Calibri Light" panose="020F0302020204030204" pitchFamily="34" charset="0"/>
                      </a:rPr>
                      <a:t>Creative and Media</a:t>
                    </a:r>
                  </a:p>
                </p:txBody>
              </p:sp>
              <p:sp>
                <p:nvSpPr>
                  <p:cNvPr id="26" name="Rounded Rectangle 25"/>
                  <p:cNvSpPr/>
                  <p:nvPr/>
                </p:nvSpPr>
                <p:spPr bwMode="auto">
                  <a:xfrm>
                    <a:off x="4949588" y="3370997"/>
                    <a:ext cx="1447800" cy="609600"/>
                  </a:xfrm>
                  <a:prstGeom prst="roundRect">
                    <a:avLst/>
                  </a:prstGeom>
                  <a:solidFill>
                    <a:srgbClr val="D8D2E4"/>
                  </a:solidFill>
                  <a:ln w="9525" cap="flat" cmpd="sng" algn="ctr">
                    <a:solidFill>
                      <a:srgbClr val="BFB5D5"/>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fontAlgn="base">
                      <a:spcBef>
                        <a:spcPct val="0"/>
                      </a:spcBef>
                      <a:spcAft>
                        <a:spcPct val="0"/>
                      </a:spcAft>
                      <a:defRPr/>
                    </a:pPr>
                    <a:r>
                      <a:rPr lang="en-US" sz="1050" dirty="0">
                        <a:solidFill>
                          <a:srgbClr val="000000"/>
                        </a:solidFill>
                        <a:latin typeface="Calibri Light" panose="020F0302020204030204" pitchFamily="34" charset="0"/>
                        <a:cs typeface="Calibri Light" panose="020F0302020204030204" pitchFamily="34" charset="0"/>
                      </a:rPr>
                      <a:t>In-Market Testing</a:t>
                    </a:r>
                  </a:p>
                </p:txBody>
              </p:sp>
              <p:sp>
                <p:nvSpPr>
                  <p:cNvPr id="27" name="Rounded Rectangle 26"/>
                  <p:cNvSpPr/>
                  <p:nvPr/>
                </p:nvSpPr>
                <p:spPr bwMode="auto">
                  <a:xfrm>
                    <a:off x="6854588" y="1542197"/>
                    <a:ext cx="1905000" cy="3077570"/>
                  </a:xfrm>
                  <a:prstGeom prst="roundRect">
                    <a:avLst/>
                  </a:prstGeom>
                  <a:solidFill>
                    <a:srgbClr val="917FB4"/>
                  </a:solidFill>
                  <a:ln w="9525" cap="flat" cmpd="sng" algn="ctr">
                    <a:solidFill>
                      <a:srgbClr val="917FB4"/>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base">
                      <a:spcBef>
                        <a:spcPct val="0"/>
                      </a:spcBef>
                      <a:spcAft>
                        <a:spcPct val="0"/>
                      </a:spcAft>
                      <a:defRPr/>
                    </a:pPr>
                    <a:endParaRPr lang="en-US" sz="1050" b="1" dirty="0">
                      <a:solidFill>
                        <a:srgbClr val="000000"/>
                      </a:solidFill>
                      <a:latin typeface="Calibri Light" panose="020F0302020204030204" pitchFamily="34" charset="0"/>
                      <a:cs typeface="Calibri Light" panose="020F0302020204030204" pitchFamily="34" charset="0"/>
                    </a:endParaRPr>
                  </a:p>
                  <a:p>
                    <a:pPr defTabSz="685800" fontAlgn="base">
                      <a:spcBef>
                        <a:spcPct val="0"/>
                      </a:spcBef>
                      <a:spcAft>
                        <a:spcPct val="0"/>
                      </a:spcAft>
                      <a:defRPr/>
                    </a:pPr>
                    <a:endParaRPr lang="en-US" sz="1050" b="1" dirty="0">
                      <a:solidFill>
                        <a:srgbClr val="000000"/>
                      </a:solidFill>
                      <a:latin typeface="Calibri Light" panose="020F0302020204030204" pitchFamily="34" charset="0"/>
                      <a:cs typeface="Calibri Light" panose="020F0302020204030204" pitchFamily="34" charset="0"/>
                    </a:endParaRPr>
                  </a:p>
                  <a:p>
                    <a:pPr defTabSz="685800" fontAlgn="base">
                      <a:spcBef>
                        <a:spcPct val="0"/>
                      </a:spcBef>
                      <a:spcAft>
                        <a:spcPct val="0"/>
                      </a:spcAft>
                      <a:defRPr/>
                    </a:pPr>
                    <a:endParaRPr lang="en-US" sz="1050" b="1" dirty="0">
                      <a:solidFill>
                        <a:srgbClr val="000000"/>
                      </a:solidFill>
                      <a:latin typeface="Calibri Light" panose="020F0302020204030204" pitchFamily="34" charset="0"/>
                      <a:cs typeface="Calibri Light" panose="020F0302020204030204" pitchFamily="34" charset="0"/>
                    </a:endParaRPr>
                  </a:p>
                  <a:p>
                    <a:pPr defTabSz="685800" fontAlgn="base">
                      <a:spcBef>
                        <a:spcPct val="0"/>
                      </a:spcBef>
                      <a:spcAft>
                        <a:spcPct val="0"/>
                      </a:spcAft>
                      <a:defRPr/>
                    </a:pPr>
                    <a:endParaRPr lang="en-US" sz="1050" b="1" dirty="0">
                      <a:solidFill>
                        <a:srgbClr val="000000"/>
                      </a:solidFill>
                      <a:latin typeface="Calibri Light" panose="020F0302020204030204" pitchFamily="34" charset="0"/>
                      <a:cs typeface="Calibri Light" panose="020F0302020204030204" pitchFamily="34" charset="0"/>
                    </a:endParaRPr>
                  </a:p>
                  <a:p>
                    <a:pPr defTabSz="685800" fontAlgn="base">
                      <a:spcBef>
                        <a:spcPct val="0"/>
                      </a:spcBef>
                      <a:spcAft>
                        <a:spcPct val="0"/>
                      </a:spcAft>
                      <a:defRPr/>
                    </a:pPr>
                    <a:endParaRPr lang="en-US" sz="1050" b="1" dirty="0">
                      <a:solidFill>
                        <a:srgbClr val="000000"/>
                      </a:solidFill>
                      <a:latin typeface="Calibri Light" panose="020F0302020204030204" pitchFamily="34" charset="0"/>
                      <a:cs typeface="Calibri Light" panose="020F0302020204030204" pitchFamily="34" charset="0"/>
                    </a:endParaRPr>
                  </a:p>
                  <a:p>
                    <a:pPr defTabSz="685800" fontAlgn="base">
                      <a:spcBef>
                        <a:spcPct val="0"/>
                      </a:spcBef>
                      <a:spcAft>
                        <a:spcPct val="0"/>
                      </a:spcAft>
                      <a:defRPr/>
                    </a:pPr>
                    <a:endParaRPr lang="en-US" sz="1050" b="1" dirty="0">
                      <a:solidFill>
                        <a:srgbClr val="000000"/>
                      </a:solidFill>
                      <a:latin typeface="Calibri Light" panose="020F0302020204030204" pitchFamily="34" charset="0"/>
                      <a:cs typeface="Calibri Light" panose="020F0302020204030204" pitchFamily="34" charset="0"/>
                    </a:endParaRPr>
                  </a:p>
                </p:txBody>
              </p:sp>
              <p:sp>
                <p:nvSpPr>
                  <p:cNvPr id="28" name="Rounded Rectangle 27"/>
                  <p:cNvSpPr/>
                  <p:nvPr/>
                </p:nvSpPr>
                <p:spPr bwMode="auto">
                  <a:xfrm>
                    <a:off x="7083188" y="1846997"/>
                    <a:ext cx="1447800" cy="609600"/>
                  </a:xfrm>
                  <a:prstGeom prst="roundRect">
                    <a:avLst/>
                  </a:prstGeom>
                  <a:solidFill>
                    <a:srgbClr val="582C83"/>
                  </a:solidFill>
                  <a:ln w="9525" cap="flat" cmpd="sng" algn="ctr">
                    <a:solidFill>
                      <a:srgbClr val="582C83"/>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fontAlgn="base">
                      <a:spcBef>
                        <a:spcPct val="0"/>
                      </a:spcBef>
                      <a:spcAft>
                        <a:spcPct val="0"/>
                      </a:spcAft>
                      <a:defRPr/>
                    </a:pPr>
                    <a:r>
                      <a:rPr lang="en-US" sz="1200" dirty="0">
                        <a:solidFill>
                          <a:srgbClr val="FFFFFF"/>
                        </a:solidFill>
                        <a:latin typeface="Calibri Light" panose="020F0302020204030204" pitchFamily="34" charset="0"/>
                        <a:cs typeface="Calibri Light" panose="020F0302020204030204" pitchFamily="34" charset="0"/>
                      </a:rPr>
                      <a:t>Evaluate</a:t>
                    </a:r>
                  </a:p>
                </p:txBody>
              </p:sp>
              <p:sp>
                <p:nvSpPr>
                  <p:cNvPr id="29" name="Rounded Rectangle 28"/>
                  <p:cNvSpPr/>
                  <p:nvPr/>
                </p:nvSpPr>
                <p:spPr bwMode="auto">
                  <a:xfrm>
                    <a:off x="7083188" y="2608997"/>
                    <a:ext cx="1447800" cy="609600"/>
                  </a:xfrm>
                  <a:prstGeom prst="roundRect">
                    <a:avLst/>
                  </a:prstGeom>
                  <a:solidFill>
                    <a:srgbClr val="D8D2E4"/>
                  </a:solidFill>
                  <a:ln w="9525" cap="flat" cmpd="sng" algn="ctr">
                    <a:solidFill>
                      <a:srgbClr val="BFB5D5"/>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fontAlgn="base">
                      <a:spcBef>
                        <a:spcPct val="0"/>
                      </a:spcBef>
                      <a:spcAft>
                        <a:spcPct val="0"/>
                      </a:spcAft>
                      <a:defRPr/>
                    </a:pPr>
                    <a:r>
                      <a:rPr lang="en-US" sz="1050" dirty="0">
                        <a:solidFill>
                          <a:srgbClr val="000000"/>
                        </a:solidFill>
                        <a:latin typeface="Calibri Light" panose="020F0302020204030204" pitchFamily="34" charset="0"/>
                        <a:cs typeface="Calibri Light" panose="020F0302020204030204" pitchFamily="34" charset="0"/>
                      </a:rPr>
                      <a:t>Measure</a:t>
                    </a:r>
                  </a:p>
                </p:txBody>
              </p:sp>
              <p:sp>
                <p:nvSpPr>
                  <p:cNvPr id="30" name="Rounded Rectangle 29"/>
                  <p:cNvSpPr/>
                  <p:nvPr/>
                </p:nvSpPr>
                <p:spPr bwMode="auto">
                  <a:xfrm>
                    <a:off x="7083188" y="3370997"/>
                    <a:ext cx="1447800" cy="609600"/>
                  </a:xfrm>
                  <a:prstGeom prst="roundRect">
                    <a:avLst/>
                  </a:prstGeom>
                  <a:solidFill>
                    <a:srgbClr val="D8D2E4"/>
                  </a:solidFill>
                  <a:ln w="9525" cap="flat" cmpd="sng" algn="ctr">
                    <a:solidFill>
                      <a:srgbClr val="BFB5D5"/>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fontAlgn="base">
                      <a:spcBef>
                        <a:spcPct val="0"/>
                      </a:spcBef>
                      <a:spcAft>
                        <a:spcPct val="0"/>
                      </a:spcAft>
                      <a:defRPr/>
                    </a:pPr>
                    <a:r>
                      <a:rPr lang="en-US" sz="1050" dirty="0">
                        <a:solidFill>
                          <a:srgbClr val="000000"/>
                        </a:solidFill>
                        <a:latin typeface="Calibri Light" panose="020F0302020204030204" pitchFamily="34" charset="0"/>
                        <a:cs typeface="Calibri Light" panose="020F0302020204030204" pitchFamily="34" charset="0"/>
                      </a:rPr>
                      <a:t>Learn</a:t>
                    </a:r>
                  </a:p>
                </p:txBody>
              </p:sp>
              <p:sp>
                <p:nvSpPr>
                  <p:cNvPr id="31" name="Rounded Rectangle 30"/>
                  <p:cNvSpPr/>
                  <p:nvPr/>
                </p:nvSpPr>
                <p:spPr bwMode="auto">
                  <a:xfrm>
                    <a:off x="2550994" y="4953000"/>
                    <a:ext cx="4074994" cy="533400"/>
                  </a:xfrm>
                  <a:prstGeom prst="roundRect">
                    <a:avLst/>
                  </a:prstGeom>
                  <a:solidFill>
                    <a:srgbClr val="582C83"/>
                  </a:solidFill>
                  <a:ln w="9525" cap="flat" cmpd="sng" algn="ctr">
                    <a:solidFill>
                      <a:srgbClr val="582C83"/>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fontAlgn="base">
                      <a:spcBef>
                        <a:spcPct val="0"/>
                      </a:spcBef>
                      <a:spcAft>
                        <a:spcPct val="0"/>
                      </a:spcAft>
                      <a:defRPr/>
                    </a:pPr>
                    <a:r>
                      <a:rPr lang="en-US" sz="1500" dirty="0">
                        <a:solidFill>
                          <a:srgbClr val="FFFFFF"/>
                        </a:solidFill>
                        <a:latin typeface="Calibri Light" panose="020F0302020204030204" pitchFamily="34" charset="0"/>
                        <a:cs typeface="Calibri Light" panose="020F0302020204030204" pitchFamily="34" charset="0"/>
                      </a:rPr>
                      <a:t>Optimize</a:t>
                    </a:r>
                  </a:p>
                </p:txBody>
              </p:sp>
              <p:cxnSp>
                <p:nvCxnSpPr>
                  <p:cNvPr id="32" name="Elbow Connector 31"/>
                  <p:cNvCxnSpPr>
                    <a:stCxn id="27" idx="2"/>
                    <a:endCxn id="31" idx="3"/>
                  </p:cNvCxnSpPr>
                  <p:nvPr/>
                </p:nvCxnSpPr>
                <p:spPr bwMode="auto">
                  <a:xfrm rot="5400000">
                    <a:off x="6916572" y="4329183"/>
                    <a:ext cx="599933" cy="1181100"/>
                  </a:xfrm>
                  <a:prstGeom prst="bentConnector2">
                    <a:avLst/>
                  </a:prstGeom>
                  <a:solidFill>
                    <a:srgbClr val="5F1B42"/>
                  </a:solidFill>
                  <a:ln w="38100" cap="flat" cmpd="sng" algn="ctr">
                    <a:solidFill>
                      <a:srgbClr val="582C83"/>
                    </a:solidFill>
                    <a:prstDash val="solid"/>
                    <a:round/>
                    <a:headEnd type="none" w="med" len="med"/>
                    <a:tailEnd type="triangle"/>
                  </a:ln>
                  <a:effectLst/>
                </p:spPr>
              </p:cxnSp>
              <p:cxnSp>
                <p:nvCxnSpPr>
                  <p:cNvPr id="33" name="Elbow Connector 32"/>
                  <p:cNvCxnSpPr>
                    <a:stCxn id="31" idx="1"/>
                  </p:cNvCxnSpPr>
                  <p:nvPr/>
                </p:nvCxnSpPr>
                <p:spPr bwMode="auto">
                  <a:xfrm rot="10800000">
                    <a:off x="1249056" y="4648200"/>
                    <a:ext cx="1301939" cy="571500"/>
                  </a:xfrm>
                  <a:prstGeom prst="bentConnector3">
                    <a:avLst>
                      <a:gd name="adj1" fmla="val 100317"/>
                    </a:avLst>
                  </a:prstGeom>
                  <a:solidFill>
                    <a:srgbClr val="5F1B42"/>
                  </a:solidFill>
                  <a:ln w="38100" cap="flat" cmpd="sng" algn="ctr">
                    <a:solidFill>
                      <a:srgbClr val="582C83"/>
                    </a:solidFill>
                    <a:prstDash val="solid"/>
                    <a:round/>
                    <a:headEnd type="none" w="med" len="med"/>
                    <a:tailEnd type="triangle"/>
                  </a:ln>
                  <a:effectLst/>
                </p:spPr>
              </p:cxnSp>
            </p:grpSp>
            <p:sp>
              <p:nvSpPr>
                <p:cNvPr id="14" name="TextBox 31"/>
                <p:cNvSpPr txBox="1"/>
                <p:nvPr/>
              </p:nvSpPr>
              <p:spPr>
                <a:xfrm>
                  <a:off x="1214279" y="1200434"/>
                  <a:ext cx="5366145" cy="397173"/>
                </a:xfrm>
                <a:prstGeom prst="rect">
                  <a:avLst/>
                </a:prstGeom>
                <a:noFill/>
                <a:ln>
                  <a:noFill/>
                </a:ln>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dirty="0">
                      <a:solidFill>
                        <a:schemeClr val="tx1">
                          <a:lumMod val="50000"/>
                          <a:lumOff val="50000"/>
                        </a:schemeClr>
                      </a:solidFill>
                      <a:latin typeface="Calibri Light" panose="020F0302020204030204" pitchFamily="34" charset="0"/>
                      <a:cs typeface="Calibri Light" panose="020F0302020204030204" pitchFamily="34" charset="0"/>
                    </a:rPr>
                    <a:t>Continuous Improvement Through Data Analytics</a:t>
                  </a:r>
                </a:p>
              </p:txBody>
            </p:sp>
          </p:grpSp>
          <p:sp>
            <p:nvSpPr>
              <p:cNvPr id="12" name="Right Arrow 11"/>
              <p:cNvSpPr/>
              <p:nvPr/>
            </p:nvSpPr>
            <p:spPr bwMode="auto">
              <a:xfrm>
                <a:off x="1257300" y="1780464"/>
                <a:ext cx="6473588" cy="523733"/>
              </a:xfrm>
              <a:prstGeom prst="rightArrow">
                <a:avLst/>
              </a:prstGeom>
              <a:solidFill>
                <a:srgbClr val="582C83"/>
              </a:solidFill>
              <a:ln w="9525" cap="flat" cmpd="sng" algn="ctr">
                <a:solidFill>
                  <a:srgbClr val="582C83"/>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base">
                  <a:spcBef>
                    <a:spcPct val="0"/>
                  </a:spcBef>
                  <a:spcAft>
                    <a:spcPct val="0"/>
                  </a:spcAft>
                  <a:defRPr/>
                </a:pPr>
                <a:endParaRPr lang="en-US" b="1" dirty="0">
                  <a:solidFill>
                    <a:srgbClr val="000000"/>
                  </a:solidFill>
                  <a:latin typeface="Calibri Light" panose="020F0302020204030204" pitchFamily="34" charset="0"/>
                  <a:cs typeface="Calibri Light" panose="020F0302020204030204" pitchFamily="34" charset="0"/>
                </a:endParaRPr>
              </a:p>
            </p:txBody>
          </p:sp>
        </p:grpSp>
        <p:sp>
          <p:nvSpPr>
            <p:cNvPr id="10" name="Rectangle 9"/>
            <p:cNvSpPr/>
            <p:nvPr/>
          </p:nvSpPr>
          <p:spPr bwMode="auto">
            <a:xfrm>
              <a:off x="0" y="1447231"/>
              <a:ext cx="8991600" cy="5029770"/>
            </a:xfrm>
            <a:prstGeom prst="rect">
              <a:avLst/>
            </a:prstGeom>
            <a:noFill/>
            <a:ln w="38100" cap="flat" cmpd="sng" algn="ctr">
              <a:solidFill>
                <a:srgbClr val="582C83"/>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base">
                <a:spcBef>
                  <a:spcPct val="0"/>
                </a:spcBef>
                <a:spcAft>
                  <a:spcPct val="0"/>
                </a:spcAft>
                <a:defRPr/>
              </a:pPr>
              <a:endParaRPr lang="en-US" b="1" dirty="0">
                <a:solidFill>
                  <a:srgbClr val="000000"/>
                </a:solidFill>
                <a:latin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138658757"/>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650" y="260013"/>
            <a:ext cx="7644894" cy="757208"/>
          </a:xfrm>
        </p:spPr>
        <p:txBody>
          <a:bodyPr>
            <a:normAutofit/>
          </a:bodyPr>
          <a:lstStyle/>
          <a:p>
            <a:r>
              <a:rPr lang="en-US" dirty="0">
                <a:solidFill>
                  <a:schemeClr val="tx1">
                    <a:lumMod val="50000"/>
                    <a:lumOff val="50000"/>
                  </a:schemeClr>
                </a:solidFill>
              </a:rPr>
              <a:t>So </a:t>
            </a:r>
            <a:r>
              <a:rPr lang="en-US" dirty="0" smtClean="0">
                <a:solidFill>
                  <a:schemeClr val="tx1">
                    <a:lumMod val="50000"/>
                    <a:lumOff val="50000"/>
                  </a:schemeClr>
                </a:solidFill>
              </a:rPr>
              <a:t>What </a:t>
            </a:r>
            <a:r>
              <a:rPr lang="en-US" dirty="0">
                <a:solidFill>
                  <a:schemeClr val="tx1">
                    <a:lumMod val="50000"/>
                    <a:lumOff val="50000"/>
                  </a:schemeClr>
                </a:solidFill>
              </a:rPr>
              <a:t>is the </a:t>
            </a:r>
            <a:r>
              <a:rPr lang="en-US" dirty="0" smtClean="0">
                <a:solidFill>
                  <a:schemeClr val="tx1">
                    <a:lumMod val="50000"/>
                    <a:lumOff val="50000"/>
                  </a:schemeClr>
                </a:solidFill>
              </a:rPr>
              <a:t>Future </a:t>
            </a:r>
            <a:r>
              <a:rPr lang="en-US" dirty="0">
                <a:solidFill>
                  <a:schemeClr val="tx1">
                    <a:lumMod val="50000"/>
                    <a:lumOff val="50000"/>
                  </a:schemeClr>
                </a:solidFill>
              </a:rPr>
              <a:t>of the </a:t>
            </a:r>
            <a:r>
              <a:rPr lang="en-US" dirty="0" smtClean="0">
                <a:solidFill>
                  <a:schemeClr val="tx1">
                    <a:lumMod val="50000"/>
                    <a:lumOff val="50000"/>
                  </a:schemeClr>
                </a:solidFill>
              </a:rPr>
              <a:t>Data Scientist</a:t>
            </a:r>
            <a:r>
              <a:rPr lang="en-US" dirty="0"/>
              <a:t>?</a:t>
            </a:r>
          </a:p>
        </p:txBody>
      </p:sp>
      <p:sp>
        <p:nvSpPr>
          <p:cNvPr id="3" name="Slide Number Placeholder 2"/>
          <p:cNvSpPr>
            <a:spLocks noGrp="1"/>
          </p:cNvSpPr>
          <p:nvPr>
            <p:ph type="sldNum" sz="quarter" idx="12"/>
          </p:nvPr>
        </p:nvSpPr>
        <p:spPr/>
        <p:txBody>
          <a:bodyPr/>
          <a:lstStyle/>
          <a:p>
            <a:pPr>
              <a:defRPr/>
            </a:pPr>
            <a:fld id="{6B0E1B1E-B1EB-4861-8910-3338CB1C8BAA}" type="slidenum">
              <a:rPr lang="en-US" smtClean="0"/>
              <a:pPr>
                <a:defRPr/>
              </a:pPr>
              <a:t>40</a:t>
            </a:fld>
            <a:endParaRPr lang="en-US"/>
          </a:p>
        </p:txBody>
      </p:sp>
      <p:sp>
        <p:nvSpPr>
          <p:cNvPr id="4" name="Content Placeholder 3"/>
          <p:cNvSpPr>
            <a:spLocks noGrp="1"/>
          </p:cNvSpPr>
          <p:nvPr>
            <p:ph idx="1"/>
          </p:nvPr>
        </p:nvSpPr>
        <p:spPr>
          <a:xfrm>
            <a:off x="430897" y="1373268"/>
            <a:ext cx="8380924" cy="1191373"/>
          </a:xfrm>
        </p:spPr>
        <p:txBody>
          <a:bodyPr/>
          <a:lstStyle/>
          <a:p>
            <a:pPr lvl="0"/>
            <a:r>
              <a:rPr lang="en-US" sz="2000" dirty="0">
                <a:solidFill>
                  <a:srgbClr val="000000"/>
                </a:solidFill>
              </a:rPr>
              <a:t>This divide or disconnect is the real challenge in </a:t>
            </a:r>
            <a:r>
              <a:rPr lang="en-US" sz="2000" dirty="0" smtClean="0">
                <a:solidFill>
                  <a:srgbClr val="000000"/>
                </a:solidFill>
              </a:rPr>
              <a:t>analytics</a:t>
            </a:r>
          </a:p>
          <a:p>
            <a:pPr lvl="1"/>
            <a:r>
              <a:rPr lang="en-US" sz="1800" dirty="0" smtClean="0">
                <a:solidFill>
                  <a:schemeClr val="tx2"/>
                </a:solidFill>
              </a:rPr>
              <a:t>But </a:t>
            </a:r>
            <a:r>
              <a:rPr lang="en-US" sz="1800" dirty="0">
                <a:solidFill>
                  <a:schemeClr val="tx2"/>
                </a:solidFill>
              </a:rPr>
              <a:t>why does  it exist?</a:t>
            </a:r>
          </a:p>
          <a:p>
            <a:pPr lvl="1"/>
            <a:r>
              <a:rPr lang="en-US" sz="1800" dirty="0">
                <a:solidFill>
                  <a:schemeClr val="tx2"/>
                </a:solidFill>
              </a:rPr>
              <a:t>The two functions</a:t>
            </a:r>
            <a:r>
              <a:rPr lang="en-US" sz="1800" dirty="0" smtClean="0">
                <a:solidFill>
                  <a:schemeClr val="tx2"/>
                </a:solidFill>
              </a:rPr>
              <a:t>:</a:t>
            </a:r>
          </a:p>
        </p:txBody>
      </p:sp>
      <p:grpSp>
        <p:nvGrpSpPr>
          <p:cNvPr id="5" name="Group 4"/>
          <p:cNvGrpSpPr/>
          <p:nvPr/>
        </p:nvGrpSpPr>
        <p:grpSpPr>
          <a:xfrm>
            <a:off x="1563511" y="2630309"/>
            <a:ext cx="4998164" cy="3105407"/>
            <a:chOff x="2020711" y="2630309"/>
            <a:chExt cx="4998164" cy="3105407"/>
          </a:xfrm>
        </p:grpSpPr>
        <p:grpSp>
          <p:nvGrpSpPr>
            <p:cNvPr id="32" name="Group 31"/>
            <p:cNvGrpSpPr/>
            <p:nvPr/>
          </p:nvGrpSpPr>
          <p:grpSpPr>
            <a:xfrm>
              <a:off x="2674867" y="2665843"/>
              <a:ext cx="3054972" cy="3069873"/>
              <a:chOff x="2674867" y="2817289"/>
              <a:chExt cx="3054972" cy="3069873"/>
            </a:xfrm>
          </p:grpSpPr>
          <p:grpSp>
            <p:nvGrpSpPr>
              <p:cNvPr id="29" name="Group 28"/>
              <p:cNvGrpSpPr/>
              <p:nvPr/>
            </p:nvGrpSpPr>
            <p:grpSpPr>
              <a:xfrm>
                <a:off x="2735783" y="2817289"/>
                <a:ext cx="2994056" cy="3040581"/>
                <a:chOff x="4144777" y="2248068"/>
                <a:chExt cx="3111902" cy="316234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144777" y="2580367"/>
                  <a:ext cx="3111902" cy="2830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4473255" y="2249077"/>
                  <a:ext cx="1292558" cy="544168"/>
                </a:xfrm>
                <a:prstGeom prst="rect">
                  <a:avLst/>
                </a:prstGeom>
                <a:noFill/>
              </p:spPr>
              <p:txBody>
                <a:bodyPr wrap="none" rtlCol="0">
                  <a:spAutoFit/>
                </a:bodyPr>
                <a:lstStyle/>
                <a:p>
                  <a:pPr algn="ctr"/>
                  <a:r>
                    <a:rPr lang="en-US" sz="1400" dirty="0" smtClean="0">
                      <a:solidFill>
                        <a:schemeClr val="tx1">
                          <a:lumMod val="65000"/>
                          <a:lumOff val="35000"/>
                        </a:schemeClr>
                      </a:solidFill>
                      <a:latin typeface="Calibri" panose="020F0502020204030204" pitchFamily="34" charset="0"/>
                    </a:rPr>
                    <a:t>Data Scientist </a:t>
                  </a:r>
                </a:p>
                <a:p>
                  <a:pPr algn="ctr"/>
                  <a:r>
                    <a:rPr lang="en-US" sz="1400" u="sng" dirty="0" smtClean="0">
                      <a:solidFill>
                        <a:schemeClr val="tx1">
                          <a:lumMod val="65000"/>
                          <a:lumOff val="35000"/>
                        </a:schemeClr>
                      </a:solidFill>
                      <a:latin typeface="Calibri" panose="020F0502020204030204" pitchFamily="34" charset="0"/>
                    </a:rPr>
                    <a:t>(Left Brain)</a:t>
                  </a:r>
                  <a:endParaRPr lang="en-US" sz="1400" u="sng" dirty="0">
                    <a:solidFill>
                      <a:schemeClr val="tx1">
                        <a:lumMod val="65000"/>
                        <a:lumOff val="35000"/>
                      </a:schemeClr>
                    </a:solidFill>
                    <a:latin typeface="Calibri" panose="020F0502020204030204" pitchFamily="34" charset="0"/>
                  </a:endParaRPr>
                </a:p>
              </p:txBody>
            </p:sp>
            <p:sp>
              <p:nvSpPr>
                <p:cNvPr id="31" name="TextBox 30"/>
                <p:cNvSpPr txBox="1"/>
                <p:nvPr/>
              </p:nvSpPr>
              <p:spPr>
                <a:xfrm>
                  <a:off x="5309364" y="2248068"/>
                  <a:ext cx="1836372" cy="544172"/>
                </a:xfrm>
                <a:prstGeom prst="rect">
                  <a:avLst/>
                </a:prstGeom>
                <a:noFill/>
              </p:spPr>
              <p:txBody>
                <a:bodyPr wrap="none" rtlCol="0">
                  <a:spAutoFit/>
                </a:bodyPr>
                <a:lstStyle/>
                <a:p>
                  <a:pPr algn="ctr"/>
                  <a:r>
                    <a:rPr lang="en-US" sz="1400" dirty="0" smtClean="0">
                      <a:solidFill>
                        <a:schemeClr val="accent6">
                          <a:lumMod val="75000"/>
                        </a:schemeClr>
                      </a:solidFill>
                      <a:latin typeface="Calibri" panose="020F0502020204030204" pitchFamily="34" charset="0"/>
                    </a:rPr>
                    <a:t>         </a:t>
                  </a:r>
                  <a:r>
                    <a:rPr lang="en-US" sz="1400" dirty="0" smtClean="0">
                      <a:solidFill>
                        <a:schemeClr val="tx1">
                          <a:lumMod val="65000"/>
                          <a:lumOff val="35000"/>
                        </a:schemeClr>
                      </a:solidFill>
                      <a:latin typeface="Calibri" panose="020F0502020204030204" pitchFamily="34" charset="0"/>
                    </a:rPr>
                    <a:t>X   Business User</a:t>
                  </a:r>
                </a:p>
                <a:p>
                  <a:pPr algn="ctr"/>
                  <a:r>
                    <a:rPr lang="en-US" sz="1400" dirty="0" smtClean="0">
                      <a:solidFill>
                        <a:schemeClr val="tx1">
                          <a:lumMod val="65000"/>
                          <a:lumOff val="35000"/>
                        </a:schemeClr>
                      </a:solidFill>
                      <a:latin typeface="Calibri" panose="020F0502020204030204" pitchFamily="34" charset="0"/>
                    </a:rPr>
                    <a:t>              </a:t>
                  </a:r>
                  <a:r>
                    <a:rPr lang="en-US" sz="1400" u="sng" dirty="0" smtClean="0">
                      <a:solidFill>
                        <a:schemeClr val="tx1">
                          <a:lumMod val="65000"/>
                          <a:lumOff val="35000"/>
                        </a:schemeClr>
                      </a:solidFill>
                      <a:latin typeface="Calibri" panose="020F0502020204030204" pitchFamily="34" charset="0"/>
                    </a:rPr>
                    <a:t>(Right Brain)</a:t>
                  </a:r>
                  <a:endParaRPr lang="en-US" sz="1400" u="sng" dirty="0">
                    <a:solidFill>
                      <a:schemeClr val="tx1">
                        <a:lumMod val="65000"/>
                        <a:lumOff val="35000"/>
                      </a:schemeClr>
                    </a:solidFill>
                    <a:latin typeface="Calibri" panose="020F0502020204030204" pitchFamily="34" charset="0"/>
                  </a:endParaRPr>
                </a:p>
              </p:txBody>
            </p:sp>
          </p:grpSp>
          <p:sp>
            <p:nvSpPr>
              <p:cNvPr id="30" name="Rectangle 29"/>
              <p:cNvSpPr/>
              <p:nvPr/>
            </p:nvSpPr>
            <p:spPr bwMode="auto">
              <a:xfrm>
                <a:off x="2674867" y="5830224"/>
                <a:ext cx="225503" cy="56938"/>
              </a:xfrm>
              <a:prstGeom prst="rect">
                <a:avLst/>
              </a:prstGeom>
              <a:solidFill>
                <a:schemeClr val="bg2"/>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1"/>
                  </a:solidFill>
                  <a:effectLst/>
                  <a:latin typeface="Times New Roman" pitchFamily="18" charset="0"/>
                </a:endParaRPr>
              </a:p>
            </p:txBody>
          </p:sp>
        </p:grpSp>
        <p:sp>
          <p:nvSpPr>
            <p:cNvPr id="6" name="Rectangle 5"/>
            <p:cNvSpPr/>
            <p:nvPr/>
          </p:nvSpPr>
          <p:spPr bwMode="auto">
            <a:xfrm>
              <a:off x="2020711" y="2630309"/>
              <a:ext cx="4820356" cy="3055562"/>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1"/>
                </a:solidFill>
                <a:effectLst/>
                <a:latin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6596" y="3325782"/>
              <a:ext cx="2206625" cy="230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962" y="3196535"/>
              <a:ext cx="2347913" cy="229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Content Placeholder 3"/>
          <p:cNvSpPr txBox="1">
            <a:spLocks/>
          </p:cNvSpPr>
          <p:nvPr/>
        </p:nvSpPr>
        <p:spPr bwMode="auto">
          <a:xfrm>
            <a:off x="430897" y="5900361"/>
            <a:ext cx="8278481" cy="47533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20000"/>
              </a:spcBef>
              <a:spcAft>
                <a:spcPct val="0"/>
              </a:spcAft>
              <a:buChar char="•"/>
              <a:defRPr sz="2400">
                <a:solidFill>
                  <a:schemeClr val="tx1"/>
                </a:solidFill>
                <a:latin typeface="Calibri" pitchFamily="34" charset="0"/>
                <a:ea typeface="+mn-ea"/>
                <a:cs typeface="Calibri" pitchFamily="34" charset="0"/>
              </a:defRPr>
            </a:lvl1pPr>
            <a:lvl2pPr marL="576263" indent="-233363" algn="l" rtl="0" eaLnBrk="0" fontAlgn="base" hangingPunct="0">
              <a:spcBef>
                <a:spcPct val="20000"/>
              </a:spcBef>
              <a:spcAft>
                <a:spcPct val="0"/>
              </a:spcAft>
              <a:buChar char="–"/>
              <a:defRPr sz="2000">
                <a:solidFill>
                  <a:schemeClr val="tx1"/>
                </a:solidFill>
                <a:latin typeface="Calibri" pitchFamily="34" charset="0"/>
                <a:cs typeface="Calibri" pitchFamily="34" charset="0"/>
              </a:defRPr>
            </a:lvl2pPr>
            <a:lvl3pPr marL="914400" indent="-223838" algn="l" rtl="0" eaLnBrk="0" fontAlgn="base" hangingPunct="0">
              <a:spcBef>
                <a:spcPct val="20000"/>
              </a:spcBef>
              <a:spcAft>
                <a:spcPct val="0"/>
              </a:spcAft>
              <a:buChar char="•"/>
              <a:defRPr>
                <a:solidFill>
                  <a:schemeClr val="tx1"/>
                </a:solidFill>
                <a:latin typeface="Calibri" pitchFamily="34" charset="0"/>
                <a:cs typeface="Calibri" pitchFamily="34" charset="0"/>
              </a:defRPr>
            </a:lvl3pPr>
            <a:lvl4pPr marL="1257300" indent="-228600" algn="l" rtl="0" eaLnBrk="0" fontAlgn="base" hangingPunct="0">
              <a:spcBef>
                <a:spcPct val="20000"/>
              </a:spcBef>
              <a:spcAft>
                <a:spcPct val="0"/>
              </a:spcAft>
              <a:buChar char="–"/>
              <a:defRPr sz="1600">
                <a:solidFill>
                  <a:schemeClr val="tx1"/>
                </a:solidFill>
                <a:latin typeface="Calibri" pitchFamily="34" charset="0"/>
                <a:cs typeface="Calibri" pitchFamily="34" charset="0"/>
              </a:defRPr>
            </a:lvl4pPr>
            <a:lvl5pPr marL="1600200" indent="-228600" algn="l" rtl="0" eaLnBrk="0" fontAlgn="base" hangingPunct="0">
              <a:spcBef>
                <a:spcPct val="20000"/>
              </a:spcBef>
              <a:spcAft>
                <a:spcPct val="0"/>
              </a:spcAft>
              <a:buChar char="»"/>
              <a:defRPr sz="1400">
                <a:solidFill>
                  <a:schemeClr val="tx1"/>
                </a:solidFill>
                <a:latin typeface="Calibri" pitchFamily="34" charset="0"/>
                <a:cs typeface="Calibri" pitchFamily="34" charset="0"/>
              </a:defRPr>
            </a:lvl5pPr>
            <a:lvl6pPr marL="2057400" indent="-228600" algn="l" rtl="0" fontAlgn="base">
              <a:spcBef>
                <a:spcPct val="20000"/>
              </a:spcBef>
              <a:spcAft>
                <a:spcPct val="0"/>
              </a:spcAft>
              <a:buChar char="»"/>
              <a:defRPr sz="1600">
                <a:solidFill>
                  <a:schemeClr val="tx1"/>
                </a:solidFill>
                <a:latin typeface="+mn-lt"/>
              </a:defRPr>
            </a:lvl6pPr>
            <a:lvl7pPr marL="2514600" indent="-228600" algn="l" rtl="0" fontAlgn="base">
              <a:spcBef>
                <a:spcPct val="20000"/>
              </a:spcBef>
              <a:spcAft>
                <a:spcPct val="0"/>
              </a:spcAft>
              <a:buChar char="»"/>
              <a:defRPr sz="1600">
                <a:solidFill>
                  <a:schemeClr val="tx1"/>
                </a:solidFill>
                <a:latin typeface="+mn-lt"/>
              </a:defRPr>
            </a:lvl7pPr>
            <a:lvl8pPr marL="2971800" indent="-228600" algn="l" rtl="0" fontAlgn="base">
              <a:spcBef>
                <a:spcPct val="20000"/>
              </a:spcBef>
              <a:spcAft>
                <a:spcPct val="0"/>
              </a:spcAft>
              <a:buChar char="»"/>
              <a:defRPr sz="1600">
                <a:solidFill>
                  <a:schemeClr val="tx1"/>
                </a:solidFill>
                <a:latin typeface="+mn-lt"/>
              </a:defRPr>
            </a:lvl8pPr>
            <a:lvl9pPr marL="3429000" indent="-228600" algn="l" rtl="0" fontAlgn="base">
              <a:spcBef>
                <a:spcPct val="20000"/>
              </a:spcBef>
              <a:spcAft>
                <a:spcPct val="0"/>
              </a:spcAft>
              <a:buChar char="»"/>
              <a:defRPr sz="1600">
                <a:solidFill>
                  <a:schemeClr val="tx1"/>
                </a:solidFill>
                <a:latin typeface="+mn-lt"/>
              </a:defRPr>
            </a:lvl9pPr>
          </a:lstStyle>
          <a:p>
            <a:r>
              <a:rPr lang="en-US" sz="2000" b="0" kern="0" dirty="0" smtClean="0"/>
              <a:t>Physiologically, there is a barrier in adopting a more collaborative  approach</a:t>
            </a:r>
            <a:endParaRPr lang="en-US" sz="2000" b="0" kern="0" dirty="0"/>
          </a:p>
        </p:txBody>
      </p:sp>
    </p:spTree>
    <p:extLst>
      <p:ext uri="{BB962C8B-B14F-4D97-AF65-F5344CB8AC3E}">
        <p14:creationId xmlns:p14="http://schemas.microsoft.com/office/powerpoint/2010/main" val="3180140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6694" y="4178554"/>
            <a:ext cx="2464839" cy="2051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378401"/>
            <a:ext cx="7644894" cy="757208"/>
          </a:xfrm>
        </p:spPr>
        <p:txBody>
          <a:bodyPr>
            <a:normAutofit/>
          </a:bodyPr>
          <a:lstStyle/>
          <a:p>
            <a:r>
              <a:rPr lang="en-US" dirty="0">
                <a:solidFill>
                  <a:schemeClr val="tx1">
                    <a:lumMod val="50000"/>
                    <a:lumOff val="50000"/>
                  </a:schemeClr>
                </a:solidFill>
              </a:rPr>
              <a:t>So </a:t>
            </a:r>
            <a:r>
              <a:rPr lang="en-US" dirty="0" smtClean="0">
                <a:solidFill>
                  <a:schemeClr val="tx1">
                    <a:lumMod val="50000"/>
                    <a:lumOff val="50000"/>
                  </a:schemeClr>
                </a:solidFill>
              </a:rPr>
              <a:t>What </a:t>
            </a:r>
            <a:r>
              <a:rPr lang="en-US" dirty="0">
                <a:solidFill>
                  <a:schemeClr val="tx1">
                    <a:lumMod val="50000"/>
                    <a:lumOff val="50000"/>
                  </a:schemeClr>
                </a:solidFill>
              </a:rPr>
              <a:t>is the </a:t>
            </a:r>
            <a:r>
              <a:rPr lang="en-US" dirty="0" smtClean="0">
                <a:solidFill>
                  <a:schemeClr val="tx1">
                    <a:lumMod val="50000"/>
                    <a:lumOff val="50000"/>
                  </a:schemeClr>
                </a:solidFill>
              </a:rPr>
              <a:t>Future </a:t>
            </a:r>
            <a:r>
              <a:rPr lang="en-US" dirty="0">
                <a:solidFill>
                  <a:schemeClr val="tx1">
                    <a:lumMod val="50000"/>
                    <a:lumOff val="50000"/>
                  </a:schemeClr>
                </a:solidFill>
              </a:rPr>
              <a:t>of the </a:t>
            </a:r>
            <a:r>
              <a:rPr lang="en-US" dirty="0" smtClean="0">
                <a:solidFill>
                  <a:schemeClr val="tx1">
                    <a:lumMod val="50000"/>
                    <a:lumOff val="50000"/>
                  </a:schemeClr>
                </a:solidFill>
              </a:rPr>
              <a:t>Data Scientist</a:t>
            </a:r>
            <a:r>
              <a:rPr lang="en-US" dirty="0">
                <a:solidFill>
                  <a:schemeClr val="tx1">
                    <a:lumMod val="50000"/>
                    <a:lumOff val="50000"/>
                  </a:schemeClr>
                </a:solidFill>
              </a:rPr>
              <a:t>?</a:t>
            </a:r>
          </a:p>
        </p:txBody>
      </p:sp>
      <p:sp>
        <p:nvSpPr>
          <p:cNvPr id="3" name="Content Placeholder 2"/>
          <p:cNvSpPr>
            <a:spLocks noGrp="1"/>
          </p:cNvSpPr>
          <p:nvPr>
            <p:ph idx="1"/>
          </p:nvPr>
        </p:nvSpPr>
        <p:spPr>
          <a:xfrm>
            <a:off x="89756" y="1102658"/>
            <a:ext cx="8964488" cy="5422685"/>
          </a:xfrm>
        </p:spPr>
        <p:txBody>
          <a:bodyPr/>
          <a:lstStyle/>
          <a:p>
            <a:endParaRPr lang="en-US" sz="2800" b="1" dirty="0" smtClean="0"/>
          </a:p>
          <a:p>
            <a:r>
              <a:rPr lang="en-US" sz="2800" b="1" dirty="0" smtClean="0"/>
              <a:t>Hybrid Growth is the Key to success </a:t>
            </a:r>
          </a:p>
        </p:txBody>
      </p:sp>
      <p:sp>
        <p:nvSpPr>
          <p:cNvPr id="4" name="Slide Number Placeholder 3"/>
          <p:cNvSpPr>
            <a:spLocks noGrp="1"/>
          </p:cNvSpPr>
          <p:nvPr>
            <p:ph type="sldNum" sz="quarter" idx="12"/>
          </p:nvPr>
        </p:nvSpPr>
        <p:spPr>
          <a:xfrm>
            <a:off x="7212390" y="6578963"/>
            <a:ext cx="1905000" cy="292100"/>
          </a:xfrm>
        </p:spPr>
        <p:txBody>
          <a:bodyPr/>
          <a:lstStyle/>
          <a:p>
            <a:pPr>
              <a:defRPr/>
            </a:pPr>
            <a:fld id="{C4CA861E-F2DD-4111-B711-19D272733BDC}" type="slidenum">
              <a:rPr lang="en-US" smtClean="0"/>
              <a:pPr>
                <a:defRPr/>
              </a:pPr>
              <a:t>41</a:t>
            </a:fld>
            <a:endParaRPr lang="en-US"/>
          </a:p>
        </p:txBody>
      </p:sp>
      <p:grpSp>
        <p:nvGrpSpPr>
          <p:cNvPr id="131" name="Group 130"/>
          <p:cNvGrpSpPr/>
          <p:nvPr/>
        </p:nvGrpSpPr>
        <p:grpSpPr>
          <a:xfrm>
            <a:off x="2145879" y="4850946"/>
            <a:ext cx="1478944" cy="1421273"/>
            <a:chOff x="2688097" y="3589943"/>
            <a:chExt cx="1983539" cy="2037675"/>
          </a:xfrm>
        </p:grpSpPr>
        <p:grpSp>
          <p:nvGrpSpPr>
            <p:cNvPr id="141" name="Group 140"/>
            <p:cNvGrpSpPr/>
            <p:nvPr/>
          </p:nvGrpSpPr>
          <p:grpSpPr>
            <a:xfrm>
              <a:off x="2688097" y="3589943"/>
              <a:ext cx="1983539" cy="2037675"/>
              <a:chOff x="1179959" y="3558285"/>
              <a:chExt cx="1983539" cy="2037675"/>
            </a:xfrm>
          </p:grpSpPr>
          <p:pic>
            <p:nvPicPr>
              <p:cNvPr id="142"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123" y="3604388"/>
                <a:ext cx="1404210" cy="243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959" y="3775241"/>
                <a:ext cx="1820719" cy="1820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32944">
                <a:off x="2218979" y="3976949"/>
                <a:ext cx="297754" cy="204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5" name="Picture 1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058633">
                <a:off x="2217925" y="3587408"/>
                <a:ext cx="661498" cy="21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6"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077631">
                <a:off x="2816081" y="3558285"/>
                <a:ext cx="347417" cy="347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8" name="Pentagon 137"/>
            <p:cNvSpPr/>
            <p:nvPr/>
          </p:nvSpPr>
          <p:spPr bwMode="auto">
            <a:xfrm rot="5400000">
              <a:off x="3483307" y="4653220"/>
              <a:ext cx="450376" cy="98860"/>
            </a:xfrm>
            <a:prstGeom prst="homePlat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1"/>
                </a:solidFill>
                <a:effectLst/>
                <a:latin typeface="Times New Roman" pitchFamily="18" charset="0"/>
              </a:endParaRPr>
            </a:p>
          </p:txBody>
        </p:sp>
      </p:grpSp>
      <p:sp>
        <p:nvSpPr>
          <p:cNvPr id="149" name="TextBox 148"/>
          <p:cNvSpPr txBox="1"/>
          <p:nvPr/>
        </p:nvSpPr>
        <p:spPr>
          <a:xfrm>
            <a:off x="4066849" y="2554144"/>
            <a:ext cx="1398496" cy="646331"/>
          </a:xfrm>
          <a:prstGeom prst="rect">
            <a:avLst/>
          </a:prstGeom>
          <a:noFill/>
        </p:spPr>
        <p:txBody>
          <a:bodyPr wrap="square" rtlCol="0">
            <a:spAutoFit/>
          </a:bodyPr>
          <a:lstStyle/>
          <a:p>
            <a:pPr algn="ctr"/>
            <a:r>
              <a:rPr lang="en-US" sz="1800" dirty="0" smtClean="0">
                <a:solidFill>
                  <a:schemeClr val="bg2"/>
                </a:solidFill>
                <a:latin typeface="Calibri" panose="020F0502020204030204" pitchFamily="34" charset="0"/>
              </a:rPr>
              <a:t>“Build </a:t>
            </a:r>
            <a:r>
              <a:rPr lang="en-US" sz="1800" dirty="0">
                <a:solidFill>
                  <a:schemeClr val="bg2"/>
                </a:solidFill>
                <a:latin typeface="Calibri" panose="020F0502020204030204" pitchFamily="34" charset="0"/>
              </a:rPr>
              <a:t>me </a:t>
            </a:r>
            <a:r>
              <a:rPr lang="en-US" sz="1800" dirty="0" smtClean="0">
                <a:solidFill>
                  <a:schemeClr val="bg2"/>
                </a:solidFill>
                <a:latin typeface="Calibri" panose="020F0502020204030204" pitchFamily="34" charset="0"/>
              </a:rPr>
              <a:t>a model”</a:t>
            </a:r>
            <a:endParaRPr lang="en-US" sz="1800" dirty="0">
              <a:solidFill>
                <a:schemeClr val="bg2"/>
              </a:solidFill>
              <a:latin typeface="Calibri" panose="020F0502020204030204" pitchFamily="34" charset="0"/>
            </a:endParaRPr>
          </a:p>
        </p:txBody>
      </p:sp>
      <p:grpSp>
        <p:nvGrpSpPr>
          <p:cNvPr id="152" name="Group 151"/>
          <p:cNvGrpSpPr/>
          <p:nvPr/>
        </p:nvGrpSpPr>
        <p:grpSpPr>
          <a:xfrm>
            <a:off x="2610006" y="5112132"/>
            <a:ext cx="1459943" cy="1184145"/>
            <a:chOff x="4761676" y="3798607"/>
            <a:chExt cx="1958053" cy="1697705"/>
          </a:xfrm>
        </p:grpSpPr>
        <p:grpSp>
          <p:nvGrpSpPr>
            <p:cNvPr id="153" name="Group 152"/>
            <p:cNvGrpSpPr/>
            <p:nvPr/>
          </p:nvGrpSpPr>
          <p:grpSpPr>
            <a:xfrm>
              <a:off x="4761676" y="3798607"/>
              <a:ext cx="1958053" cy="1697705"/>
              <a:chOff x="4720732" y="4160279"/>
              <a:chExt cx="1958053" cy="1697705"/>
            </a:xfrm>
          </p:grpSpPr>
          <p:grpSp>
            <p:nvGrpSpPr>
              <p:cNvPr id="155" name="Group 154"/>
              <p:cNvGrpSpPr/>
              <p:nvPr/>
            </p:nvGrpSpPr>
            <p:grpSpPr>
              <a:xfrm>
                <a:off x="4720732" y="4160279"/>
                <a:ext cx="1958053" cy="1697705"/>
                <a:chOff x="4709974" y="4171037"/>
                <a:chExt cx="1958053" cy="1697705"/>
              </a:xfrm>
            </p:grpSpPr>
            <p:pic>
              <p:nvPicPr>
                <p:cNvPr id="162"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9974" y="4340977"/>
                  <a:ext cx="1958053" cy="1527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 name="Picture 1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5458" y="4171037"/>
                  <a:ext cx="511546" cy="511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60" name="Straight Connector 159"/>
              <p:cNvCxnSpPr/>
              <p:nvPr/>
            </p:nvCxnSpPr>
            <p:spPr bwMode="auto">
              <a:xfrm>
                <a:off x="5960477" y="4313358"/>
                <a:ext cx="161365" cy="1"/>
              </a:xfrm>
              <a:prstGeom prst="line">
                <a:avLst/>
              </a:prstGeom>
              <a:solidFill>
                <a:schemeClr val="accent1"/>
              </a:solidFill>
              <a:ln w="31750" cap="flat" cmpd="sng" algn="ctr">
                <a:solidFill>
                  <a:schemeClr val="bg2"/>
                </a:solidFill>
                <a:prstDash val="solid"/>
                <a:round/>
                <a:headEnd type="none" w="med" len="med"/>
                <a:tailEnd type="none" w="med" len="med"/>
              </a:ln>
              <a:effectLst/>
            </p:spPr>
          </p:cxnSp>
        </p:grpSp>
        <p:sp>
          <p:nvSpPr>
            <p:cNvPr id="154" name="Pentagon 153"/>
            <p:cNvSpPr/>
            <p:nvPr/>
          </p:nvSpPr>
          <p:spPr bwMode="auto">
            <a:xfrm rot="5400000">
              <a:off x="5553359" y="4502209"/>
              <a:ext cx="450377" cy="98860"/>
            </a:xfrm>
            <a:prstGeom prst="homePlate">
              <a:avLst/>
            </a:prstGeom>
            <a:solidFill>
              <a:srgbClr val="FF99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1"/>
                </a:solidFill>
                <a:effectLst/>
                <a:latin typeface="Times New Roman" pitchFamily="18" charset="0"/>
              </a:endParaRPr>
            </a:p>
          </p:txBody>
        </p:sp>
      </p:grpSp>
      <p:grpSp>
        <p:nvGrpSpPr>
          <p:cNvPr id="180" name="Group 179"/>
          <p:cNvGrpSpPr/>
          <p:nvPr/>
        </p:nvGrpSpPr>
        <p:grpSpPr>
          <a:xfrm>
            <a:off x="5158452" y="2879856"/>
            <a:ext cx="833081" cy="1274056"/>
            <a:chOff x="3796731" y="3925899"/>
            <a:chExt cx="1007833" cy="1665987"/>
          </a:xfrm>
        </p:grpSpPr>
        <p:pic>
          <p:nvPicPr>
            <p:cNvPr id="181"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1058633">
              <a:off x="3860233" y="3925899"/>
              <a:ext cx="554891" cy="195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2" name="Group 181"/>
            <p:cNvGrpSpPr/>
            <p:nvPr/>
          </p:nvGrpSpPr>
          <p:grpSpPr>
            <a:xfrm>
              <a:off x="3994939" y="4053384"/>
              <a:ext cx="809625" cy="1538502"/>
              <a:chOff x="3793818" y="4053384"/>
              <a:chExt cx="809625" cy="1538502"/>
            </a:xfrm>
          </p:grpSpPr>
          <p:pic>
            <p:nvPicPr>
              <p:cNvPr id="189"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93818" y="4486986"/>
                <a:ext cx="809625" cy="110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0" name="Picture 1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40347" y="4053384"/>
                <a:ext cx="352790" cy="43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83" name="Picture 1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077631">
              <a:off x="3796731" y="4111778"/>
              <a:ext cx="291428" cy="315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 name="Flowchart: Delay 183"/>
            <p:cNvSpPr/>
            <p:nvPr/>
          </p:nvSpPr>
          <p:spPr bwMode="auto">
            <a:xfrm>
              <a:off x="4358807" y="4111025"/>
              <a:ext cx="186110" cy="317311"/>
            </a:xfrm>
            <a:prstGeom prst="flowChartDelay">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1"/>
                </a:solidFill>
                <a:effectLst/>
                <a:latin typeface="Times New Roman" pitchFamily="18" charset="0"/>
              </a:endParaRPr>
            </a:p>
          </p:txBody>
        </p:sp>
        <p:pic>
          <p:nvPicPr>
            <p:cNvPr id="185" name="Picture 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132944">
              <a:off x="4369798" y="3979832"/>
              <a:ext cx="249768" cy="185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6" name="Group 185"/>
            <p:cNvGrpSpPr/>
            <p:nvPr/>
          </p:nvGrpSpPr>
          <p:grpSpPr>
            <a:xfrm>
              <a:off x="4303928" y="4498584"/>
              <a:ext cx="121196" cy="347774"/>
              <a:chOff x="6170546" y="4499726"/>
              <a:chExt cx="222911" cy="568854"/>
            </a:xfrm>
          </p:grpSpPr>
          <p:sp>
            <p:nvSpPr>
              <p:cNvPr id="187" name="Flowchart: Manual Input 186"/>
              <p:cNvSpPr/>
              <p:nvPr/>
            </p:nvSpPr>
            <p:spPr bwMode="auto">
              <a:xfrm flipH="1" flipV="1">
                <a:off x="6277450" y="4499726"/>
                <a:ext cx="116007" cy="567946"/>
              </a:xfrm>
              <a:prstGeom prst="flowChartManualInpu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1"/>
                  </a:solidFill>
                  <a:effectLst/>
                  <a:latin typeface="Times New Roman" pitchFamily="18" charset="0"/>
                </a:endParaRPr>
              </a:p>
            </p:txBody>
          </p:sp>
          <p:sp>
            <p:nvSpPr>
              <p:cNvPr id="188" name="Flowchart: Manual Input 187"/>
              <p:cNvSpPr/>
              <p:nvPr/>
            </p:nvSpPr>
            <p:spPr bwMode="auto">
              <a:xfrm flipV="1">
                <a:off x="6170546" y="4500634"/>
                <a:ext cx="116006" cy="567946"/>
              </a:xfrm>
              <a:prstGeom prst="flowChartManualInput">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1"/>
                  </a:solidFill>
                  <a:effectLst/>
                  <a:latin typeface="Times New Roman" pitchFamily="18" charset="0"/>
                </a:endParaRPr>
              </a:p>
            </p:txBody>
          </p:sp>
        </p:grpSp>
      </p:grpSp>
      <p:sp>
        <p:nvSpPr>
          <p:cNvPr id="7" name="Pentagon 6"/>
          <p:cNvSpPr/>
          <p:nvPr/>
        </p:nvSpPr>
        <p:spPr bwMode="auto">
          <a:xfrm>
            <a:off x="6009421" y="2989376"/>
            <a:ext cx="1063937" cy="313560"/>
          </a:xfrm>
          <a:prstGeom prst="homePlate">
            <a:avLst/>
          </a:prstGeom>
          <a:solidFill>
            <a:schemeClr val="accent5">
              <a:lumMod val="50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i="0" u="none" strike="noStrike" cap="none" normalizeH="0" baseline="0" dirty="0" smtClean="0">
                <a:ln>
                  <a:noFill/>
                </a:ln>
                <a:solidFill>
                  <a:schemeClr val="bg2"/>
                </a:solidFill>
                <a:effectLst/>
                <a:latin typeface="Calibri" panose="020F0502020204030204" pitchFamily="34" charset="0"/>
              </a:rPr>
              <a:t>SUCCESS</a:t>
            </a:r>
          </a:p>
        </p:txBody>
      </p:sp>
      <p:sp>
        <p:nvSpPr>
          <p:cNvPr id="8" name="Rectangle 7"/>
          <p:cNvSpPr/>
          <p:nvPr/>
        </p:nvSpPr>
        <p:spPr bwMode="auto">
          <a:xfrm>
            <a:off x="5991533" y="4178554"/>
            <a:ext cx="1070536" cy="224109"/>
          </a:xfrm>
          <a:prstGeom prst="rect">
            <a:avLst/>
          </a:prstGeom>
          <a:solidFill>
            <a:schemeClr val="tx2"/>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1"/>
              </a:solidFill>
              <a:effectLst/>
              <a:latin typeface="Times New Roman" pitchFamily="18" charset="0"/>
            </a:endParaRPr>
          </a:p>
        </p:txBody>
      </p:sp>
      <p:cxnSp>
        <p:nvCxnSpPr>
          <p:cNvPr id="10" name="Straight Connector 9"/>
          <p:cNvCxnSpPr>
            <a:endCxn id="8" idx="1"/>
          </p:cNvCxnSpPr>
          <p:nvPr/>
        </p:nvCxnSpPr>
        <p:spPr bwMode="auto">
          <a:xfrm>
            <a:off x="5991533" y="3005165"/>
            <a:ext cx="0" cy="1285444"/>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5" name="Rectangle 4"/>
          <p:cNvSpPr/>
          <p:nvPr/>
        </p:nvSpPr>
        <p:spPr bwMode="auto">
          <a:xfrm>
            <a:off x="1660989" y="2343102"/>
            <a:ext cx="5531556" cy="3980578"/>
          </a:xfrm>
          <a:prstGeom prst="rect">
            <a:avLst/>
          </a:prstGeom>
          <a:no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1"/>
              </a:solidFill>
              <a:effectLst/>
              <a:latin typeface="Times New Roman" pitchFamily="18" charset="0"/>
            </a:endParaRPr>
          </a:p>
        </p:txBody>
      </p:sp>
      <p:sp>
        <p:nvSpPr>
          <p:cNvPr id="9" name="TextBox 8"/>
          <p:cNvSpPr txBox="1"/>
          <p:nvPr/>
        </p:nvSpPr>
        <p:spPr>
          <a:xfrm>
            <a:off x="1771294" y="3296823"/>
            <a:ext cx="2858155" cy="461665"/>
          </a:xfrm>
          <a:prstGeom prst="rect">
            <a:avLst/>
          </a:prstGeom>
          <a:noFill/>
        </p:spPr>
        <p:txBody>
          <a:bodyPr wrap="none" rtlCol="0">
            <a:spAutoFit/>
          </a:bodyPr>
          <a:lstStyle/>
          <a:p>
            <a:r>
              <a:rPr lang="en-CA" sz="2400" b="1" dirty="0" smtClean="0"/>
              <a:t>Citizen Data Scientist</a:t>
            </a:r>
            <a:endParaRPr lang="en-CA" sz="2400" b="1" dirty="0"/>
          </a:p>
        </p:txBody>
      </p:sp>
      <p:sp>
        <p:nvSpPr>
          <p:cNvPr id="12" name="Right Arrow 11"/>
          <p:cNvSpPr/>
          <p:nvPr/>
        </p:nvSpPr>
        <p:spPr>
          <a:xfrm>
            <a:off x="4629449" y="3527655"/>
            <a:ext cx="572587" cy="45719"/>
          </a:xfrm>
          <a:prstGeom prst="rightArrow">
            <a:avLst/>
          </a:prstGeom>
          <a:ln w="666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084495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4CA861E-F2DD-4111-B711-19D272733BDC}" type="slidenum">
              <a:rPr lang="en-US" smtClean="0">
                <a:solidFill>
                  <a:srgbClr val="FFFFFF"/>
                </a:solidFill>
              </a:rPr>
              <a:pPr>
                <a:defRPr/>
              </a:pPr>
              <a:t>42</a:t>
            </a:fld>
            <a:endParaRPr lang="en-US">
              <a:solidFill>
                <a:srgbClr val="FFFFFF"/>
              </a:solidFill>
            </a:endParaRPr>
          </a:p>
        </p:txBody>
      </p:sp>
      <p:sp>
        <p:nvSpPr>
          <p:cNvPr id="6" name="Title 2"/>
          <p:cNvSpPr txBox="1">
            <a:spLocks/>
          </p:cNvSpPr>
          <p:nvPr/>
        </p:nvSpPr>
        <p:spPr bwMode="auto">
          <a:xfrm>
            <a:off x="445077" y="490105"/>
            <a:ext cx="7372350" cy="622697"/>
          </a:xfrm>
          <a:prstGeom prst="rect">
            <a:avLst/>
          </a:prstGeom>
          <a:noFill/>
          <a:ln w="9525">
            <a:noFill/>
            <a:miter lim="800000"/>
            <a:headEnd/>
            <a:tailEnd/>
          </a:ln>
        </p:spPr>
        <p:txBody>
          <a:bodyPr vert="horz" wrap="square" lIns="68580" tIns="34290" rIns="68580" bIns="34290" numCol="1" anchor="b" anchorCtr="0" compatLnSpc="1">
            <a:prstTxWarp prst="textNoShape">
              <a:avLst/>
            </a:prstTxWarp>
          </a:bodyPr>
          <a:lstStyle>
            <a:lvl1pPr algn="l" rtl="0" eaLnBrk="0" fontAlgn="base" hangingPunct="0">
              <a:spcBef>
                <a:spcPct val="0"/>
              </a:spcBef>
              <a:spcAft>
                <a:spcPct val="0"/>
              </a:spcAft>
              <a:defRPr sz="3200" b="0">
                <a:solidFill>
                  <a:schemeClr val="tx2"/>
                </a:solidFill>
                <a:latin typeface="Calibri" pitchFamily="34" charset="0"/>
                <a:ea typeface="+mj-ea"/>
                <a:cs typeface="Calibri" pitchFamily="34" charset="0"/>
              </a:defRPr>
            </a:lvl1pPr>
            <a:lvl2pPr algn="l" rtl="0" eaLnBrk="0" fontAlgn="base" hangingPunct="0">
              <a:spcBef>
                <a:spcPct val="0"/>
              </a:spcBef>
              <a:spcAft>
                <a:spcPct val="0"/>
              </a:spcAft>
              <a:defRPr sz="2600" b="1">
                <a:solidFill>
                  <a:schemeClr val="tx2"/>
                </a:solidFill>
                <a:latin typeface="Arial" charset="0"/>
              </a:defRPr>
            </a:lvl2pPr>
            <a:lvl3pPr algn="l" rtl="0" eaLnBrk="0" fontAlgn="base" hangingPunct="0">
              <a:spcBef>
                <a:spcPct val="0"/>
              </a:spcBef>
              <a:spcAft>
                <a:spcPct val="0"/>
              </a:spcAft>
              <a:defRPr sz="2600" b="1">
                <a:solidFill>
                  <a:schemeClr val="tx2"/>
                </a:solidFill>
                <a:latin typeface="Arial" charset="0"/>
              </a:defRPr>
            </a:lvl3pPr>
            <a:lvl4pPr algn="l" rtl="0" eaLnBrk="0" fontAlgn="base" hangingPunct="0">
              <a:spcBef>
                <a:spcPct val="0"/>
              </a:spcBef>
              <a:spcAft>
                <a:spcPct val="0"/>
              </a:spcAft>
              <a:defRPr sz="2600" b="1">
                <a:solidFill>
                  <a:schemeClr val="tx2"/>
                </a:solidFill>
                <a:latin typeface="Arial" charset="0"/>
              </a:defRPr>
            </a:lvl4pPr>
            <a:lvl5pPr algn="l" rtl="0" eaLnBrk="0" fontAlgn="base" hangingPunct="0">
              <a:spcBef>
                <a:spcPct val="0"/>
              </a:spcBef>
              <a:spcAft>
                <a:spcPct val="0"/>
              </a:spcAft>
              <a:defRPr sz="2600" b="1">
                <a:solidFill>
                  <a:schemeClr val="tx2"/>
                </a:solidFill>
                <a:latin typeface="Arial" charset="0"/>
              </a:defRPr>
            </a:lvl5pPr>
            <a:lvl6pPr marL="457200" algn="l" rtl="0" fontAlgn="base">
              <a:spcBef>
                <a:spcPct val="0"/>
              </a:spcBef>
              <a:spcAft>
                <a:spcPct val="0"/>
              </a:spcAft>
              <a:defRPr sz="2600" b="1">
                <a:solidFill>
                  <a:schemeClr val="tx2"/>
                </a:solidFill>
                <a:latin typeface="Arial" charset="0"/>
              </a:defRPr>
            </a:lvl6pPr>
            <a:lvl7pPr marL="914400" algn="l" rtl="0" fontAlgn="base">
              <a:spcBef>
                <a:spcPct val="0"/>
              </a:spcBef>
              <a:spcAft>
                <a:spcPct val="0"/>
              </a:spcAft>
              <a:defRPr sz="2600" b="1">
                <a:solidFill>
                  <a:schemeClr val="tx2"/>
                </a:solidFill>
                <a:latin typeface="Arial" charset="0"/>
              </a:defRPr>
            </a:lvl7pPr>
            <a:lvl8pPr marL="1371600" algn="l" rtl="0" fontAlgn="base">
              <a:spcBef>
                <a:spcPct val="0"/>
              </a:spcBef>
              <a:spcAft>
                <a:spcPct val="0"/>
              </a:spcAft>
              <a:defRPr sz="2600" b="1">
                <a:solidFill>
                  <a:schemeClr val="tx2"/>
                </a:solidFill>
                <a:latin typeface="Arial" charset="0"/>
              </a:defRPr>
            </a:lvl8pPr>
            <a:lvl9pPr marL="1828800" algn="l" rtl="0" fontAlgn="base">
              <a:spcBef>
                <a:spcPct val="0"/>
              </a:spcBef>
              <a:spcAft>
                <a:spcPct val="0"/>
              </a:spcAft>
              <a:defRPr sz="2600" b="1">
                <a:solidFill>
                  <a:schemeClr val="tx2"/>
                </a:solidFill>
                <a:latin typeface="Arial" charset="0"/>
              </a:defRPr>
            </a:lvl9pPr>
          </a:lstStyle>
          <a:p>
            <a:r>
              <a:rPr lang="en-US" sz="3000" kern="0" dirty="0" smtClean="0">
                <a:solidFill>
                  <a:schemeClr val="tx1">
                    <a:lumMod val="50000"/>
                    <a:lumOff val="50000"/>
                  </a:schemeClr>
                </a:solidFill>
              </a:rPr>
              <a:t>Final Thoughts</a:t>
            </a:r>
            <a:endParaRPr lang="en-US" sz="3000" kern="0" dirty="0">
              <a:solidFill>
                <a:schemeClr val="tx1">
                  <a:lumMod val="50000"/>
                  <a:lumOff val="50000"/>
                </a:schemeClr>
              </a:solidFill>
            </a:endParaRPr>
          </a:p>
        </p:txBody>
      </p:sp>
      <p:grpSp>
        <p:nvGrpSpPr>
          <p:cNvPr id="98" name="Group 97"/>
          <p:cNvGrpSpPr/>
          <p:nvPr/>
        </p:nvGrpSpPr>
        <p:grpSpPr>
          <a:xfrm>
            <a:off x="1165219" y="4821267"/>
            <a:ext cx="7050525" cy="748259"/>
            <a:chOff x="685800" y="5285360"/>
            <a:chExt cx="8779946" cy="686963"/>
          </a:xfrm>
        </p:grpSpPr>
        <p:sp>
          <p:nvSpPr>
            <p:cNvPr id="15" name="Rectangle 14"/>
            <p:cNvSpPr/>
            <p:nvPr/>
          </p:nvSpPr>
          <p:spPr bwMode="auto">
            <a:xfrm>
              <a:off x="685800" y="5285360"/>
              <a:ext cx="8779946" cy="666040"/>
            </a:xfrm>
            <a:prstGeom prst="rect">
              <a:avLst/>
            </a:prstGeom>
            <a:solidFill>
              <a:srgbClr val="582C83"/>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en-US" b="1">
                <a:latin typeface="Times New Roman" pitchFamily="18" charset="0"/>
              </a:endParaRPr>
            </a:p>
          </p:txBody>
        </p:sp>
        <p:grpSp>
          <p:nvGrpSpPr>
            <p:cNvPr id="97" name="Group 96"/>
            <p:cNvGrpSpPr/>
            <p:nvPr/>
          </p:nvGrpSpPr>
          <p:grpSpPr>
            <a:xfrm>
              <a:off x="1205499" y="5295215"/>
              <a:ext cx="7966632" cy="677108"/>
              <a:chOff x="1009757" y="5312870"/>
              <a:chExt cx="7966632" cy="677108"/>
            </a:xfrm>
          </p:grpSpPr>
          <p:sp>
            <p:nvSpPr>
              <p:cNvPr id="16" name="TextBox 15"/>
              <p:cNvSpPr txBox="1"/>
              <p:nvPr/>
            </p:nvSpPr>
            <p:spPr>
              <a:xfrm>
                <a:off x="1009757" y="5312870"/>
                <a:ext cx="1686885" cy="677108"/>
              </a:xfrm>
              <a:prstGeom prst="rect">
                <a:avLst/>
              </a:prstGeom>
              <a:noFill/>
            </p:spPr>
            <p:txBody>
              <a:bodyPr wrap="square" rtlCol="0">
                <a:spAutoFit/>
              </a:bodyPr>
              <a:lstStyle/>
              <a:p>
                <a:r>
                  <a:rPr lang="en-US" sz="2700" b="1" dirty="0">
                    <a:solidFill>
                      <a:schemeClr val="bg1"/>
                    </a:solidFill>
                    <a:latin typeface="Calibri" panose="020F0502020204030204" pitchFamily="34" charset="0"/>
                  </a:rPr>
                  <a:t>GOAL:</a:t>
                </a:r>
              </a:p>
            </p:txBody>
          </p:sp>
          <p:sp>
            <p:nvSpPr>
              <p:cNvPr id="17" name="TextBox 16"/>
              <p:cNvSpPr txBox="1"/>
              <p:nvPr/>
            </p:nvSpPr>
            <p:spPr>
              <a:xfrm>
                <a:off x="2743200" y="5435981"/>
                <a:ext cx="6233189" cy="430887"/>
              </a:xfrm>
              <a:prstGeom prst="rect">
                <a:avLst/>
              </a:prstGeom>
              <a:noFill/>
            </p:spPr>
            <p:txBody>
              <a:bodyPr wrap="square" rtlCol="0">
                <a:spAutoFit/>
              </a:bodyPr>
              <a:lstStyle/>
              <a:p>
                <a:r>
                  <a:rPr lang="en-US" sz="1500" i="1" dirty="0">
                    <a:solidFill>
                      <a:schemeClr val="bg1"/>
                    </a:solidFill>
                    <a:latin typeface="Calibri" panose="020F0502020204030204" pitchFamily="34" charset="0"/>
                  </a:rPr>
                  <a:t>Create the right analytical data set for the business problem</a:t>
                </a:r>
              </a:p>
            </p:txBody>
          </p:sp>
        </p:grpSp>
      </p:grpSp>
      <p:grpSp>
        <p:nvGrpSpPr>
          <p:cNvPr id="96" name="Group 95"/>
          <p:cNvGrpSpPr/>
          <p:nvPr/>
        </p:nvGrpSpPr>
        <p:grpSpPr>
          <a:xfrm>
            <a:off x="285750" y="2489514"/>
            <a:ext cx="8343900" cy="1853886"/>
            <a:chOff x="381000" y="2006025"/>
            <a:chExt cx="11125200" cy="2471848"/>
          </a:xfrm>
        </p:grpSpPr>
        <p:grpSp>
          <p:nvGrpSpPr>
            <p:cNvPr id="18" name="Group 17"/>
            <p:cNvGrpSpPr/>
            <p:nvPr/>
          </p:nvGrpSpPr>
          <p:grpSpPr>
            <a:xfrm>
              <a:off x="381000" y="2006025"/>
              <a:ext cx="609600" cy="615553"/>
              <a:chOff x="306104" y="2480552"/>
              <a:chExt cx="609600" cy="615553"/>
            </a:xfrm>
          </p:grpSpPr>
          <p:sp>
            <p:nvSpPr>
              <p:cNvPr id="25" name="Rectangle 24"/>
              <p:cNvSpPr/>
              <p:nvPr/>
            </p:nvSpPr>
            <p:spPr bwMode="auto">
              <a:xfrm>
                <a:off x="334786" y="2496821"/>
                <a:ext cx="552237" cy="552237"/>
              </a:xfrm>
              <a:prstGeom prst="rect">
                <a:avLst/>
              </a:prstGeom>
              <a:solidFill>
                <a:srgbClr val="595959"/>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en-US" b="1">
                  <a:latin typeface="Times New Roman" pitchFamily="18" charset="0"/>
                </a:endParaRPr>
              </a:p>
            </p:txBody>
          </p:sp>
          <p:sp>
            <p:nvSpPr>
              <p:cNvPr id="26" name="TextBox 25"/>
              <p:cNvSpPr txBox="1"/>
              <p:nvPr/>
            </p:nvSpPr>
            <p:spPr>
              <a:xfrm>
                <a:off x="306104" y="2480552"/>
                <a:ext cx="609600" cy="615553"/>
              </a:xfrm>
              <a:prstGeom prst="rect">
                <a:avLst/>
              </a:prstGeom>
              <a:noFill/>
            </p:spPr>
            <p:txBody>
              <a:bodyPr wrap="square" rtlCol="0">
                <a:spAutoFit/>
              </a:bodyPr>
              <a:lstStyle/>
              <a:p>
                <a:pPr algn="ctr"/>
                <a:r>
                  <a:rPr lang="en-US" sz="2400" b="1" dirty="0">
                    <a:solidFill>
                      <a:schemeClr val="bg1"/>
                    </a:solidFill>
                    <a:latin typeface="Calibri" panose="020F0502020204030204" pitchFamily="34" charset="0"/>
                  </a:rPr>
                  <a:t>1</a:t>
                </a:r>
              </a:p>
            </p:txBody>
          </p:sp>
        </p:grpSp>
        <p:grpSp>
          <p:nvGrpSpPr>
            <p:cNvPr id="35" name="Group 34"/>
            <p:cNvGrpSpPr/>
            <p:nvPr/>
          </p:nvGrpSpPr>
          <p:grpSpPr>
            <a:xfrm>
              <a:off x="4286031" y="2006025"/>
              <a:ext cx="609600" cy="615553"/>
              <a:chOff x="306104" y="2480552"/>
              <a:chExt cx="609600" cy="615553"/>
            </a:xfrm>
          </p:grpSpPr>
          <p:sp>
            <p:nvSpPr>
              <p:cNvPr id="36" name="Rectangle 35"/>
              <p:cNvSpPr/>
              <p:nvPr/>
            </p:nvSpPr>
            <p:spPr bwMode="auto">
              <a:xfrm>
                <a:off x="334786" y="2496821"/>
                <a:ext cx="552237" cy="552237"/>
              </a:xfrm>
              <a:prstGeom prst="rect">
                <a:avLst/>
              </a:prstGeom>
              <a:solidFill>
                <a:srgbClr val="595959"/>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en-US" b="1">
                  <a:latin typeface="Times New Roman" pitchFamily="18" charset="0"/>
                </a:endParaRPr>
              </a:p>
            </p:txBody>
          </p:sp>
          <p:sp>
            <p:nvSpPr>
              <p:cNvPr id="37" name="TextBox 36"/>
              <p:cNvSpPr txBox="1"/>
              <p:nvPr/>
            </p:nvSpPr>
            <p:spPr>
              <a:xfrm>
                <a:off x="306104" y="2480552"/>
                <a:ext cx="609600" cy="615553"/>
              </a:xfrm>
              <a:prstGeom prst="rect">
                <a:avLst/>
              </a:prstGeom>
              <a:noFill/>
            </p:spPr>
            <p:txBody>
              <a:bodyPr wrap="square" rtlCol="0">
                <a:spAutoFit/>
              </a:bodyPr>
              <a:lstStyle/>
              <a:p>
                <a:pPr algn="ctr"/>
                <a:r>
                  <a:rPr lang="en-US" sz="2400" b="1" dirty="0">
                    <a:solidFill>
                      <a:schemeClr val="bg1"/>
                    </a:solidFill>
                    <a:latin typeface="Calibri" panose="020F0502020204030204" pitchFamily="34" charset="0"/>
                  </a:rPr>
                  <a:t>2</a:t>
                </a:r>
              </a:p>
            </p:txBody>
          </p:sp>
        </p:grpSp>
        <p:grpSp>
          <p:nvGrpSpPr>
            <p:cNvPr id="38" name="Group 37"/>
            <p:cNvGrpSpPr/>
            <p:nvPr/>
          </p:nvGrpSpPr>
          <p:grpSpPr>
            <a:xfrm>
              <a:off x="8248431" y="2006025"/>
              <a:ext cx="609600" cy="615553"/>
              <a:chOff x="306104" y="2480552"/>
              <a:chExt cx="609600" cy="615553"/>
            </a:xfrm>
          </p:grpSpPr>
          <p:sp>
            <p:nvSpPr>
              <p:cNvPr id="39" name="Rectangle 38"/>
              <p:cNvSpPr/>
              <p:nvPr/>
            </p:nvSpPr>
            <p:spPr bwMode="auto">
              <a:xfrm>
                <a:off x="334786" y="2496821"/>
                <a:ext cx="552237" cy="552237"/>
              </a:xfrm>
              <a:prstGeom prst="rect">
                <a:avLst/>
              </a:prstGeom>
              <a:solidFill>
                <a:srgbClr val="595959"/>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en-US" b="1">
                  <a:latin typeface="Times New Roman" pitchFamily="18" charset="0"/>
                </a:endParaRPr>
              </a:p>
            </p:txBody>
          </p:sp>
          <p:sp>
            <p:nvSpPr>
              <p:cNvPr id="40" name="TextBox 39"/>
              <p:cNvSpPr txBox="1"/>
              <p:nvPr/>
            </p:nvSpPr>
            <p:spPr>
              <a:xfrm>
                <a:off x="306104" y="2480552"/>
                <a:ext cx="609600" cy="615553"/>
              </a:xfrm>
              <a:prstGeom prst="rect">
                <a:avLst/>
              </a:prstGeom>
              <a:noFill/>
            </p:spPr>
            <p:txBody>
              <a:bodyPr wrap="square" rtlCol="0">
                <a:spAutoFit/>
              </a:bodyPr>
              <a:lstStyle/>
              <a:p>
                <a:pPr algn="ctr"/>
                <a:r>
                  <a:rPr lang="en-US" sz="2400" b="1" dirty="0">
                    <a:solidFill>
                      <a:schemeClr val="bg1"/>
                    </a:solidFill>
                    <a:latin typeface="Calibri" panose="020F0502020204030204" pitchFamily="34" charset="0"/>
                  </a:rPr>
                  <a:t>3</a:t>
                </a:r>
              </a:p>
            </p:txBody>
          </p:sp>
        </p:grpSp>
        <p:grpSp>
          <p:nvGrpSpPr>
            <p:cNvPr id="41" name="Group 40"/>
            <p:cNvGrpSpPr/>
            <p:nvPr/>
          </p:nvGrpSpPr>
          <p:grpSpPr>
            <a:xfrm>
              <a:off x="1198712" y="2077221"/>
              <a:ext cx="2369138" cy="2185586"/>
              <a:chOff x="890516" y="1843183"/>
              <a:chExt cx="2369138" cy="2185586"/>
            </a:xfrm>
          </p:grpSpPr>
          <p:grpSp>
            <p:nvGrpSpPr>
              <p:cNvPr id="42" name="Group 41"/>
              <p:cNvGrpSpPr/>
              <p:nvPr/>
            </p:nvGrpSpPr>
            <p:grpSpPr>
              <a:xfrm>
                <a:off x="1008285" y="1913457"/>
                <a:ext cx="2133600" cy="2075817"/>
                <a:chOff x="1008285" y="1877572"/>
                <a:chExt cx="2133600" cy="2075817"/>
              </a:xfrm>
            </p:grpSpPr>
            <p:sp>
              <p:nvSpPr>
                <p:cNvPr id="48" name="TextBox 47"/>
                <p:cNvSpPr txBox="1"/>
                <p:nvPr/>
              </p:nvSpPr>
              <p:spPr>
                <a:xfrm>
                  <a:off x="1008285" y="1877572"/>
                  <a:ext cx="2133600" cy="677108"/>
                </a:xfrm>
                <a:prstGeom prst="rect">
                  <a:avLst/>
                </a:prstGeom>
                <a:noFill/>
              </p:spPr>
              <p:txBody>
                <a:bodyPr wrap="square" rtlCol="0">
                  <a:spAutoFit/>
                </a:bodyPr>
                <a:lstStyle/>
                <a:p>
                  <a:pPr algn="ctr"/>
                  <a:r>
                    <a:rPr lang="en-US" sz="2700" b="1" dirty="0">
                      <a:solidFill>
                        <a:srgbClr val="282F39"/>
                      </a:solidFill>
                      <a:latin typeface="Calibri" panose="020F0502020204030204" pitchFamily="34" charset="0"/>
                    </a:rPr>
                    <a:t>BIG DATA</a:t>
                  </a:r>
                </a:p>
              </p:txBody>
            </p:sp>
            <p:sp>
              <p:nvSpPr>
                <p:cNvPr id="49" name="Not Equal 48"/>
                <p:cNvSpPr/>
                <p:nvPr/>
              </p:nvSpPr>
              <p:spPr bwMode="auto">
                <a:xfrm>
                  <a:off x="1409220" y="2515742"/>
                  <a:ext cx="1295400" cy="707145"/>
                </a:xfrm>
                <a:prstGeom prst="mathNotEqual">
                  <a:avLst/>
                </a:prstGeom>
                <a:solidFill>
                  <a:srgbClr val="A5BB29"/>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en-US" b="1">
                    <a:latin typeface="Times New Roman" pitchFamily="18" charset="0"/>
                  </a:endParaRPr>
                </a:p>
              </p:txBody>
            </p:sp>
            <p:sp>
              <p:nvSpPr>
                <p:cNvPr id="50" name="TextBox 49"/>
                <p:cNvSpPr txBox="1"/>
                <p:nvPr/>
              </p:nvSpPr>
              <p:spPr>
                <a:xfrm>
                  <a:off x="1142520" y="3214725"/>
                  <a:ext cx="1828800" cy="738664"/>
                </a:xfrm>
                <a:prstGeom prst="rect">
                  <a:avLst/>
                </a:prstGeom>
                <a:noFill/>
              </p:spPr>
              <p:txBody>
                <a:bodyPr wrap="square" rtlCol="0">
                  <a:spAutoFit/>
                </a:bodyPr>
                <a:lstStyle/>
                <a:p>
                  <a:pPr algn="ctr"/>
                  <a:r>
                    <a:rPr lang="en-US" sz="1500" b="1" dirty="0">
                      <a:latin typeface="Calibri" panose="020F0502020204030204" pitchFamily="34" charset="0"/>
                    </a:rPr>
                    <a:t>PANACEA FOR ALL PROJECTS</a:t>
                  </a:r>
                </a:p>
              </p:txBody>
            </p:sp>
          </p:grpSp>
          <p:grpSp>
            <p:nvGrpSpPr>
              <p:cNvPr id="43" name="Group 42"/>
              <p:cNvGrpSpPr/>
              <p:nvPr/>
            </p:nvGrpSpPr>
            <p:grpSpPr>
              <a:xfrm>
                <a:off x="890516" y="1843183"/>
                <a:ext cx="2369138" cy="2185586"/>
                <a:chOff x="890516" y="1843183"/>
                <a:chExt cx="2369138" cy="2185586"/>
              </a:xfrm>
            </p:grpSpPr>
            <p:sp>
              <p:nvSpPr>
                <p:cNvPr id="44" name="Half Frame 43"/>
                <p:cNvSpPr/>
                <p:nvPr/>
              </p:nvSpPr>
              <p:spPr bwMode="auto">
                <a:xfrm>
                  <a:off x="890516" y="1843183"/>
                  <a:ext cx="404884" cy="404884"/>
                </a:xfrm>
                <a:prstGeom prst="halfFrame">
                  <a:avLst>
                    <a:gd name="adj1" fmla="val 17622"/>
                    <a:gd name="adj2" fmla="val 15658"/>
                  </a:avLst>
                </a:prstGeom>
                <a:solidFill>
                  <a:srgbClr val="CCD79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en-US" b="1">
                    <a:latin typeface="Times New Roman" pitchFamily="18" charset="0"/>
                  </a:endParaRPr>
                </a:p>
              </p:txBody>
            </p:sp>
            <p:sp>
              <p:nvSpPr>
                <p:cNvPr id="45" name="Half Frame 44"/>
                <p:cNvSpPr/>
                <p:nvPr/>
              </p:nvSpPr>
              <p:spPr bwMode="auto">
                <a:xfrm flipH="1">
                  <a:off x="2854770" y="1843183"/>
                  <a:ext cx="404884" cy="404884"/>
                </a:xfrm>
                <a:prstGeom prst="halfFrame">
                  <a:avLst>
                    <a:gd name="adj1" fmla="val 17622"/>
                    <a:gd name="adj2" fmla="val 15658"/>
                  </a:avLst>
                </a:prstGeom>
                <a:solidFill>
                  <a:srgbClr val="CCD79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en-US" b="1">
                    <a:latin typeface="Times New Roman" pitchFamily="18" charset="0"/>
                  </a:endParaRPr>
                </a:p>
              </p:txBody>
            </p:sp>
            <p:sp>
              <p:nvSpPr>
                <p:cNvPr id="46" name="Half Frame 45"/>
                <p:cNvSpPr/>
                <p:nvPr/>
              </p:nvSpPr>
              <p:spPr bwMode="auto">
                <a:xfrm flipV="1">
                  <a:off x="890516" y="3623885"/>
                  <a:ext cx="404884" cy="404884"/>
                </a:xfrm>
                <a:prstGeom prst="halfFrame">
                  <a:avLst>
                    <a:gd name="adj1" fmla="val 17622"/>
                    <a:gd name="adj2" fmla="val 15658"/>
                  </a:avLst>
                </a:prstGeom>
                <a:solidFill>
                  <a:srgbClr val="CCD79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en-US" b="1">
                    <a:latin typeface="Times New Roman" pitchFamily="18" charset="0"/>
                  </a:endParaRPr>
                </a:p>
              </p:txBody>
            </p:sp>
            <p:sp>
              <p:nvSpPr>
                <p:cNvPr id="47" name="Half Frame 46"/>
                <p:cNvSpPr/>
                <p:nvPr/>
              </p:nvSpPr>
              <p:spPr bwMode="auto">
                <a:xfrm flipH="1" flipV="1">
                  <a:off x="2854770" y="3589496"/>
                  <a:ext cx="404884" cy="404884"/>
                </a:xfrm>
                <a:prstGeom prst="halfFrame">
                  <a:avLst>
                    <a:gd name="adj1" fmla="val 17622"/>
                    <a:gd name="adj2" fmla="val 15658"/>
                  </a:avLst>
                </a:prstGeom>
                <a:solidFill>
                  <a:srgbClr val="CCD79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en-US" b="1">
                    <a:latin typeface="Times New Roman" pitchFamily="18" charset="0"/>
                  </a:endParaRPr>
                </a:p>
              </p:txBody>
            </p:sp>
          </p:grpSp>
        </p:grpSp>
        <p:grpSp>
          <p:nvGrpSpPr>
            <p:cNvPr id="62" name="Group 61"/>
            <p:cNvGrpSpPr/>
            <p:nvPr/>
          </p:nvGrpSpPr>
          <p:grpSpPr>
            <a:xfrm>
              <a:off x="5079909" y="2077221"/>
              <a:ext cx="2369138" cy="2185586"/>
              <a:chOff x="5113891" y="2077221"/>
              <a:chExt cx="2369138" cy="2185586"/>
            </a:xfrm>
          </p:grpSpPr>
          <p:grpSp>
            <p:nvGrpSpPr>
              <p:cNvPr id="61" name="Group 60"/>
              <p:cNvGrpSpPr/>
              <p:nvPr/>
            </p:nvGrpSpPr>
            <p:grpSpPr>
              <a:xfrm>
                <a:off x="5231660" y="2148262"/>
                <a:ext cx="2133600" cy="2074282"/>
                <a:chOff x="5231660" y="2147495"/>
                <a:chExt cx="2133600" cy="2074282"/>
              </a:xfrm>
            </p:grpSpPr>
            <p:pic>
              <p:nvPicPr>
                <p:cNvPr id="12" name="Picture 11"/>
                <p:cNvPicPr>
                  <a:picLocks noChangeAspect="1"/>
                </p:cNvPicPr>
                <p:nvPr/>
              </p:nvPicPr>
              <p:blipFill rotWithShape="1">
                <a:blip r:embed="rId3">
                  <a:duotone>
                    <a:schemeClr val="accent5">
                      <a:shade val="45000"/>
                      <a:satMod val="135000"/>
                    </a:schemeClr>
                    <a:prstClr val="white"/>
                  </a:duotone>
                </a:blip>
                <a:srcRect l="4019" t="3581" r="5052" b="6096"/>
                <a:stretch/>
              </p:blipFill>
              <p:spPr>
                <a:xfrm>
                  <a:off x="5701415" y="2590800"/>
                  <a:ext cx="1194091" cy="1194091"/>
                </a:xfrm>
                <a:prstGeom prst="rect">
                  <a:avLst/>
                </a:prstGeom>
              </p:spPr>
            </p:pic>
            <p:sp>
              <p:nvSpPr>
                <p:cNvPr id="58" name="TextBox 57"/>
                <p:cNvSpPr txBox="1"/>
                <p:nvPr/>
              </p:nvSpPr>
              <p:spPr>
                <a:xfrm>
                  <a:off x="5231660" y="2147495"/>
                  <a:ext cx="2133600" cy="677108"/>
                </a:xfrm>
                <a:prstGeom prst="rect">
                  <a:avLst/>
                </a:prstGeom>
                <a:noFill/>
              </p:spPr>
              <p:txBody>
                <a:bodyPr wrap="square" rtlCol="0">
                  <a:spAutoFit/>
                </a:bodyPr>
                <a:lstStyle/>
                <a:p>
                  <a:pPr algn="ctr"/>
                  <a:r>
                    <a:rPr lang="en-US" sz="2700" b="1" dirty="0">
                      <a:solidFill>
                        <a:srgbClr val="282F39"/>
                      </a:solidFill>
                      <a:latin typeface="Calibri" panose="020F0502020204030204" pitchFamily="34" charset="0"/>
                    </a:rPr>
                    <a:t>BIG DATA</a:t>
                  </a:r>
                </a:p>
              </p:txBody>
            </p:sp>
            <p:sp>
              <p:nvSpPr>
                <p:cNvPr id="60" name="TextBox 59"/>
                <p:cNvSpPr txBox="1"/>
                <p:nvPr/>
              </p:nvSpPr>
              <p:spPr>
                <a:xfrm>
                  <a:off x="5239893" y="3790890"/>
                  <a:ext cx="2117135" cy="430887"/>
                </a:xfrm>
                <a:prstGeom prst="rect">
                  <a:avLst/>
                </a:prstGeom>
                <a:noFill/>
              </p:spPr>
              <p:txBody>
                <a:bodyPr wrap="square" rtlCol="0">
                  <a:spAutoFit/>
                </a:bodyPr>
                <a:lstStyle/>
                <a:p>
                  <a:pPr algn="ctr"/>
                  <a:r>
                    <a:rPr lang="en-US" sz="1500" b="1" dirty="0">
                      <a:latin typeface="Calibri" panose="020F0502020204030204" pitchFamily="34" charset="0"/>
                    </a:rPr>
                    <a:t>USE JUDICIOUSLY</a:t>
                  </a:r>
                </a:p>
              </p:txBody>
            </p:sp>
          </p:grpSp>
          <p:grpSp>
            <p:nvGrpSpPr>
              <p:cNvPr id="34" name="Group 33"/>
              <p:cNvGrpSpPr/>
              <p:nvPr/>
            </p:nvGrpSpPr>
            <p:grpSpPr>
              <a:xfrm>
                <a:off x="5113891" y="2077221"/>
                <a:ext cx="2369138" cy="2185586"/>
                <a:chOff x="5113891" y="2077221"/>
                <a:chExt cx="2369138" cy="2185586"/>
              </a:xfrm>
            </p:grpSpPr>
            <p:sp>
              <p:nvSpPr>
                <p:cNvPr id="54" name="Half Frame 53"/>
                <p:cNvSpPr/>
                <p:nvPr/>
              </p:nvSpPr>
              <p:spPr bwMode="auto">
                <a:xfrm>
                  <a:off x="5113891" y="2077221"/>
                  <a:ext cx="404884" cy="404884"/>
                </a:xfrm>
                <a:prstGeom prst="halfFrame">
                  <a:avLst>
                    <a:gd name="adj1" fmla="val 17622"/>
                    <a:gd name="adj2" fmla="val 15658"/>
                  </a:avLst>
                </a:prstGeom>
                <a:solidFill>
                  <a:srgbClr val="76B1B3"/>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en-US" b="1">
                    <a:latin typeface="Times New Roman" pitchFamily="18" charset="0"/>
                  </a:endParaRPr>
                </a:p>
              </p:txBody>
            </p:sp>
            <p:sp>
              <p:nvSpPr>
                <p:cNvPr id="55" name="Half Frame 54"/>
                <p:cNvSpPr/>
                <p:nvPr/>
              </p:nvSpPr>
              <p:spPr bwMode="auto">
                <a:xfrm flipH="1">
                  <a:off x="7078145" y="2077221"/>
                  <a:ext cx="404884" cy="404884"/>
                </a:xfrm>
                <a:prstGeom prst="halfFrame">
                  <a:avLst>
                    <a:gd name="adj1" fmla="val 17622"/>
                    <a:gd name="adj2" fmla="val 15658"/>
                  </a:avLst>
                </a:prstGeom>
                <a:solidFill>
                  <a:srgbClr val="76B1B3"/>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en-US" b="1">
                    <a:latin typeface="Times New Roman" pitchFamily="18" charset="0"/>
                  </a:endParaRPr>
                </a:p>
              </p:txBody>
            </p:sp>
            <p:sp>
              <p:nvSpPr>
                <p:cNvPr id="56" name="Half Frame 55"/>
                <p:cNvSpPr/>
                <p:nvPr/>
              </p:nvSpPr>
              <p:spPr bwMode="auto">
                <a:xfrm flipV="1">
                  <a:off x="5113891" y="3857923"/>
                  <a:ext cx="404884" cy="404884"/>
                </a:xfrm>
                <a:prstGeom prst="halfFrame">
                  <a:avLst>
                    <a:gd name="adj1" fmla="val 17622"/>
                    <a:gd name="adj2" fmla="val 15658"/>
                  </a:avLst>
                </a:prstGeom>
                <a:solidFill>
                  <a:srgbClr val="76B1B3"/>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en-US" b="1">
                    <a:latin typeface="Times New Roman" pitchFamily="18" charset="0"/>
                  </a:endParaRPr>
                </a:p>
              </p:txBody>
            </p:sp>
            <p:sp>
              <p:nvSpPr>
                <p:cNvPr id="57" name="Half Frame 56"/>
                <p:cNvSpPr/>
                <p:nvPr/>
              </p:nvSpPr>
              <p:spPr bwMode="auto">
                <a:xfrm flipH="1" flipV="1">
                  <a:off x="7078145" y="3823534"/>
                  <a:ext cx="404884" cy="404884"/>
                </a:xfrm>
                <a:prstGeom prst="halfFrame">
                  <a:avLst>
                    <a:gd name="adj1" fmla="val 17622"/>
                    <a:gd name="adj2" fmla="val 15658"/>
                  </a:avLst>
                </a:prstGeom>
                <a:solidFill>
                  <a:srgbClr val="76B1B3"/>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en-US" b="1">
                    <a:latin typeface="Times New Roman" pitchFamily="18" charset="0"/>
                  </a:endParaRPr>
                </a:p>
              </p:txBody>
            </p:sp>
          </p:grpSp>
        </p:grpSp>
        <p:grpSp>
          <p:nvGrpSpPr>
            <p:cNvPr id="95" name="Group 94"/>
            <p:cNvGrpSpPr/>
            <p:nvPr/>
          </p:nvGrpSpPr>
          <p:grpSpPr>
            <a:xfrm>
              <a:off x="8961106" y="2077221"/>
              <a:ext cx="2545094" cy="2400652"/>
              <a:chOff x="8961106" y="2077221"/>
              <a:chExt cx="2545094" cy="2400652"/>
            </a:xfrm>
          </p:grpSpPr>
          <p:grpSp>
            <p:nvGrpSpPr>
              <p:cNvPr id="94" name="Group 93"/>
              <p:cNvGrpSpPr/>
              <p:nvPr/>
            </p:nvGrpSpPr>
            <p:grpSpPr>
              <a:xfrm>
                <a:off x="8961106" y="2209800"/>
                <a:ext cx="2545094" cy="2196125"/>
                <a:chOff x="8961106" y="2209800"/>
                <a:chExt cx="2545094" cy="2196125"/>
              </a:xfrm>
            </p:grpSpPr>
            <p:sp>
              <p:nvSpPr>
                <p:cNvPr id="73" name="TextBox 72"/>
                <p:cNvSpPr txBox="1"/>
                <p:nvPr/>
              </p:nvSpPr>
              <p:spPr>
                <a:xfrm>
                  <a:off x="8961106" y="2209800"/>
                  <a:ext cx="2545094" cy="738664"/>
                </a:xfrm>
                <a:prstGeom prst="rect">
                  <a:avLst/>
                </a:prstGeom>
                <a:noFill/>
              </p:spPr>
              <p:txBody>
                <a:bodyPr wrap="square" rtlCol="0">
                  <a:spAutoFit/>
                </a:bodyPr>
                <a:lstStyle/>
                <a:p>
                  <a:pPr algn="ctr"/>
                  <a:r>
                    <a:rPr lang="en-US" sz="1500" b="1" dirty="0">
                      <a:latin typeface="Calibri" panose="020F0502020204030204" pitchFamily="34" charset="0"/>
                    </a:rPr>
                    <a:t>ULTIMATELY, CONSIDER HOW TO:</a:t>
                  </a:r>
                </a:p>
              </p:txBody>
            </p:sp>
            <p:grpSp>
              <p:nvGrpSpPr>
                <p:cNvPr id="85" name="Group 84"/>
                <p:cNvGrpSpPr/>
                <p:nvPr/>
              </p:nvGrpSpPr>
              <p:grpSpPr>
                <a:xfrm>
                  <a:off x="9103241" y="2959705"/>
                  <a:ext cx="2326759" cy="1446220"/>
                  <a:chOff x="9143337" y="2438400"/>
                  <a:chExt cx="3404891" cy="2116344"/>
                </a:xfrm>
              </p:grpSpPr>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434" t="12993"/>
                  <a:stretch/>
                </p:blipFill>
                <p:spPr bwMode="auto">
                  <a:xfrm>
                    <a:off x="9143999" y="2438400"/>
                    <a:ext cx="3404229" cy="211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 name="Rectangle 62"/>
                  <p:cNvSpPr/>
                  <p:nvPr/>
                </p:nvSpPr>
                <p:spPr bwMode="auto">
                  <a:xfrm>
                    <a:off x="9143337" y="4262807"/>
                    <a:ext cx="1590970" cy="232993"/>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en-US" b="1">
                      <a:latin typeface="Times New Roman" pitchFamily="18" charset="0"/>
                    </a:endParaRPr>
                  </a:p>
                </p:txBody>
              </p:sp>
            </p:grpSp>
          </p:grpSp>
          <p:grpSp>
            <p:nvGrpSpPr>
              <p:cNvPr id="93" name="Group 92"/>
              <p:cNvGrpSpPr/>
              <p:nvPr/>
            </p:nvGrpSpPr>
            <p:grpSpPr>
              <a:xfrm>
                <a:off x="9060862" y="2077221"/>
                <a:ext cx="2369138" cy="2400652"/>
                <a:chOff x="9060862" y="2077221"/>
                <a:chExt cx="2369138" cy="2400652"/>
              </a:xfrm>
            </p:grpSpPr>
            <p:sp>
              <p:nvSpPr>
                <p:cNvPr id="77" name="Half Frame 76"/>
                <p:cNvSpPr/>
                <p:nvPr/>
              </p:nvSpPr>
              <p:spPr bwMode="auto">
                <a:xfrm>
                  <a:off x="9060862" y="2077221"/>
                  <a:ext cx="404884" cy="404884"/>
                </a:xfrm>
                <a:prstGeom prst="halfFrame">
                  <a:avLst>
                    <a:gd name="adj1" fmla="val 17622"/>
                    <a:gd name="adj2" fmla="val 15658"/>
                  </a:avLst>
                </a:prstGeom>
                <a:solidFill>
                  <a:srgbClr val="7CAA83"/>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en-US" b="1">
                    <a:latin typeface="Times New Roman" pitchFamily="18" charset="0"/>
                  </a:endParaRPr>
                </a:p>
              </p:txBody>
            </p:sp>
            <p:sp>
              <p:nvSpPr>
                <p:cNvPr id="78" name="Half Frame 77"/>
                <p:cNvSpPr/>
                <p:nvPr/>
              </p:nvSpPr>
              <p:spPr bwMode="auto">
                <a:xfrm flipH="1">
                  <a:off x="11025116" y="2077221"/>
                  <a:ext cx="404884" cy="404884"/>
                </a:xfrm>
                <a:prstGeom prst="halfFrame">
                  <a:avLst>
                    <a:gd name="adj1" fmla="val 17622"/>
                    <a:gd name="adj2" fmla="val 15658"/>
                  </a:avLst>
                </a:prstGeom>
                <a:solidFill>
                  <a:srgbClr val="7CAA83"/>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en-US" b="1">
                    <a:latin typeface="Times New Roman" pitchFamily="18" charset="0"/>
                  </a:endParaRPr>
                </a:p>
              </p:txBody>
            </p:sp>
            <p:sp>
              <p:nvSpPr>
                <p:cNvPr id="79" name="Half Frame 78"/>
                <p:cNvSpPr/>
                <p:nvPr/>
              </p:nvSpPr>
              <p:spPr bwMode="auto">
                <a:xfrm flipV="1">
                  <a:off x="9060862" y="4072989"/>
                  <a:ext cx="404884" cy="404884"/>
                </a:xfrm>
                <a:prstGeom prst="halfFrame">
                  <a:avLst>
                    <a:gd name="adj1" fmla="val 17622"/>
                    <a:gd name="adj2" fmla="val 15658"/>
                  </a:avLst>
                </a:prstGeom>
                <a:solidFill>
                  <a:srgbClr val="7CAA83"/>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en-US" b="1">
                    <a:latin typeface="Times New Roman" pitchFamily="18" charset="0"/>
                  </a:endParaRPr>
                </a:p>
              </p:txBody>
            </p:sp>
            <p:sp>
              <p:nvSpPr>
                <p:cNvPr id="80" name="Half Frame 79"/>
                <p:cNvSpPr/>
                <p:nvPr/>
              </p:nvSpPr>
              <p:spPr bwMode="auto">
                <a:xfrm flipH="1" flipV="1">
                  <a:off x="11025116" y="4038600"/>
                  <a:ext cx="404884" cy="404884"/>
                </a:xfrm>
                <a:prstGeom prst="halfFrame">
                  <a:avLst>
                    <a:gd name="adj1" fmla="val 17622"/>
                    <a:gd name="adj2" fmla="val 15658"/>
                  </a:avLst>
                </a:prstGeom>
                <a:solidFill>
                  <a:srgbClr val="7CAA83"/>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en-US" b="1">
                    <a:latin typeface="Times New Roman" pitchFamily="18" charset="0"/>
                  </a:endParaRPr>
                </a:p>
              </p:txBody>
            </p:sp>
          </p:grpSp>
        </p:grpSp>
      </p:grpSp>
    </p:spTree>
    <p:extLst>
      <p:ext uri="{BB962C8B-B14F-4D97-AF65-F5344CB8AC3E}">
        <p14:creationId xmlns:p14="http://schemas.microsoft.com/office/powerpoint/2010/main" val="1033523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tx1">
                    <a:lumMod val="50000"/>
                    <a:lumOff val="50000"/>
                  </a:schemeClr>
                </a:solidFill>
              </a:rPr>
              <a:t>My  Book</a:t>
            </a:r>
            <a:endParaRPr lang="en-US" dirty="0">
              <a:solidFill>
                <a:schemeClr val="tx1">
                  <a:lumMod val="50000"/>
                  <a:lumOff val="50000"/>
                </a:schemeClr>
              </a:solidFill>
            </a:endParaRPr>
          </a:p>
        </p:txBody>
      </p:sp>
      <p:sp>
        <p:nvSpPr>
          <p:cNvPr id="4" name="Slide Number Placeholder 3"/>
          <p:cNvSpPr>
            <a:spLocks noGrp="1"/>
          </p:cNvSpPr>
          <p:nvPr>
            <p:ph type="sldNum" sz="quarter" idx="4294967295"/>
          </p:nvPr>
        </p:nvSpPr>
        <p:spPr>
          <a:xfrm>
            <a:off x="192729" y="5766492"/>
            <a:ext cx="266350" cy="234259"/>
          </a:xfrm>
          <a:prstGeom prst="rect">
            <a:avLst/>
          </a:prstGeom>
        </p:spPr>
        <p:txBody>
          <a:bodyPr/>
          <a:lstStyle/>
          <a:p>
            <a:pPr>
              <a:defRPr/>
            </a:pPr>
            <a:fld id="{C4CA861E-F2DD-4111-B711-19D272733BDC}" type="slidenum">
              <a:rPr lang="en-US" smtClean="0"/>
              <a:pPr>
                <a:defRPr/>
              </a:pPr>
              <a:t>43</a:t>
            </a:fld>
            <a:endParaRPr lang="en-US" dirty="0"/>
          </a:p>
        </p:txBody>
      </p:sp>
      <p:sp>
        <p:nvSpPr>
          <p:cNvPr id="5" name="TextBox 4"/>
          <p:cNvSpPr txBox="1"/>
          <p:nvPr/>
        </p:nvSpPr>
        <p:spPr>
          <a:xfrm>
            <a:off x="192731" y="1535161"/>
            <a:ext cx="5565274" cy="992579"/>
          </a:xfrm>
          <a:prstGeom prst="rect">
            <a:avLst/>
          </a:prstGeom>
          <a:solidFill>
            <a:srgbClr val="917FB4">
              <a:alpha val="20000"/>
            </a:srgbClr>
          </a:solidFill>
          <a:ln>
            <a:noFill/>
          </a:ln>
        </p:spPr>
        <p:txBody>
          <a:bodyPr wrap="square" rtlCol="0">
            <a:spAutoFit/>
          </a:bodyPr>
          <a:lstStyle/>
          <a:p>
            <a:r>
              <a:rPr lang="en-US" sz="975" dirty="0">
                <a:latin typeface="Calibri Light" panose="020F0302020204030204" pitchFamily="34" charset="0"/>
                <a:cs typeface="Andalus" panose="02020603050405020304" pitchFamily="18" charset="-78"/>
              </a:rPr>
              <a:t>'Boire provides a straightforward and disciplined overview of the practice of data mining. Whether you are dealing with large or small data sets, tomorrow's business leaders will be the ones that extract the most value from their customer information. Boire leverages his extensive experience as a practitioner to help the reader take a measured approach while providing a unique view of data mining.‘</a:t>
            </a:r>
          </a:p>
          <a:p>
            <a:endParaRPr lang="en-US" sz="975" dirty="0">
              <a:latin typeface="Calibri Light" panose="020F0302020204030204" pitchFamily="34" charset="0"/>
              <a:cs typeface="Andalus" panose="02020603050405020304" pitchFamily="18" charset="-78"/>
            </a:endParaRPr>
          </a:p>
          <a:p>
            <a:r>
              <a:rPr lang="en-US" sz="975" dirty="0">
                <a:latin typeface="Calibri Light" panose="020F0302020204030204" pitchFamily="34" charset="0"/>
                <a:cs typeface="Andalus" panose="02020603050405020304" pitchFamily="18" charset="-78"/>
              </a:rPr>
              <a:t> - </a:t>
            </a:r>
            <a:r>
              <a:rPr lang="en-US" sz="975" i="1" dirty="0">
                <a:latin typeface="Calibri Light" panose="020F0302020204030204" pitchFamily="34" charset="0"/>
                <a:cs typeface="Andalus" panose="02020603050405020304" pitchFamily="18" charset="-78"/>
              </a:rPr>
              <a:t>Bryan Pearson, President and Chief Executive Officer, </a:t>
            </a:r>
            <a:r>
              <a:rPr lang="en-US" sz="975" i="1" dirty="0" err="1">
                <a:latin typeface="Calibri Light" panose="020F0302020204030204" pitchFamily="34" charset="0"/>
                <a:cs typeface="Andalus" panose="02020603050405020304" pitchFamily="18" charset="-78"/>
              </a:rPr>
              <a:t>LoyaltyOne</a:t>
            </a:r>
            <a:endParaRPr lang="en-US" sz="975" i="1" dirty="0">
              <a:latin typeface="Calibri Light" panose="020F0302020204030204" pitchFamily="34" charset="0"/>
              <a:cs typeface="Andalus" panose="02020603050405020304" pitchFamily="18" charset="-78"/>
            </a:endParaRPr>
          </a:p>
        </p:txBody>
      </p:sp>
      <p:sp>
        <p:nvSpPr>
          <p:cNvPr id="6" name="TextBox 5"/>
          <p:cNvSpPr txBox="1"/>
          <p:nvPr/>
        </p:nvSpPr>
        <p:spPr>
          <a:xfrm>
            <a:off x="192730" y="2779882"/>
            <a:ext cx="5565274" cy="992579"/>
          </a:xfrm>
          <a:prstGeom prst="rect">
            <a:avLst/>
          </a:prstGeom>
          <a:solidFill>
            <a:srgbClr val="917FB4">
              <a:alpha val="20000"/>
            </a:srgbClr>
          </a:solidFill>
          <a:ln>
            <a:noFill/>
          </a:ln>
        </p:spPr>
        <p:txBody>
          <a:bodyPr wrap="square" rtlCol="0">
            <a:spAutoFit/>
          </a:bodyPr>
          <a:lstStyle/>
          <a:p>
            <a:r>
              <a:rPr lang="en-US" sz="975" dirty="0">
                <a:latin typeface="Calibri Light" panose="020F0302020204030204" pitchFamily="34" charset="0"/>
              </a:rPr>
              <a:t>'Terms like 'analytics,' 'data mining,' and 'modeling' evoke fear in the heart of many a traditional marketer. Instead of focusing solely on techniques, Boire organizes his content around types of management decisions. In the process, he demystifies and explains the rationale and methods used in terms that anyone can understand. A must read for those getting started or looking to round out their expertise.‘</a:t>
            </a:r>
          </a:p>
          <a:p>
            <a:endParaRPr lang="en-US" sz="975" dirty="0">
              <a:latin typeface="Calibri Light" panose="020F0302020204030204" pitchFamily="34" charset="0"/>
            </a:endParaRPr>
          </a:p>
          <a:p>
            <a:r>
              <a:rPr lang="en-US" sz="975" i="1" dirty="0">
                <a:latin typeface="Calibri Light" panose="020F0302020204030204" pitchFamily="34" charset="0"/>
              </a:rPr>
              <a:t> - Kenneth B. Wong, Distinguished Professor of Marketing, Queens University, School of Business </a:t>
            </a:r>
          </a:p>
        </p:txBody>
      </p:sp>
      <p:sp>
        <p:nvSpPr>
          <p:cNvPr id="7" name="TextBox 6"/>
          <p:cNvSpPr txBox="1"/>
          <p:nvPr/>
        </p:nvSpPr>
        <p:spPr>
          <a:xfrm>
            <a:off x="192729" y="4024603"/>
            <a:ext cx="5565274" cy="1292662"/>
          </a:xfrm>
          <a:prstGeom prst="rect">
            <a:avLst/>
          </a:prstGeom>
          <a:solidFill>
            <a:srgbClr val="917FB4">
              <a:alpha val="20000"/>
            </a:srgbClr>
          </a:solidFill>
          <a:ln>
            <a:noFill/>
          </a:ln>
        </p:spPr>
        <p:txBody>
          <a:bodyPr wrap="square" rtlCol="0">
            <a:spAutoFit/>
          </a:bodyPr>
          <a:lstStyle/>
          <a:p>
            <a:r>
              <a:rPr lang="en-US" sz="975" dirty="0">
                <a:latin typeface="Calibri Light" panose="020F0302020204030204" pitchFamily="34" charset="0"/>
              </a:rPr>
              <a:t>'Business managers and decision makers have been in need of a book on data mining, and—voila! This industry overview is unique in serving the needs of the consummate businessperson, differentiating it from the many introductions for would-be hands-on, technical practitioners. Boire has formed a conceptually rich and insightful compendium that delivers a pragmatic perspective on both the tactical and strategic value of data mining and predictive analytics.' </a:t>
            </a:r>
          </a:p>
          <a:p>
            <a:endParaRPr lang="en-US" sz="975" dirty="0">
              <a:latin typeface="Calibri Light" panose="020F0302020204030204" pitchFamily="34" charset="0"/>
            </a:endParaRPr>
          </a:p>
          <a:p>
            <a:r>
              <a:rPr lang="en-US" sz="975" i="1" dirty="0">
                <a:latin typeface="Calibri Light" panose="020F0302020204030204" pitchFamily="34" charset="0"/>
              </a:rPr>
              <a:t>- Eric Siegel, founder of Predictive Analytics World and author of Predictive Analytics: The Power to Predict Who Will Click, Buy, Lie, or Die</a:t>
            </a:r>
          </a:p>
        </p:txBody>
      </p:sp>
      <p:pic>
        <p:nvPicPr>
          <p:cNvPr id="3" name="Picture 2"/>
          <p:cNvPicPr>
            <a:picLocks noChangeAspect="1"/>
          </p:cNvPicPr>
          <p:nvPr/>
        </p:nvPicPr>
        <p:blipFill>
          <a:blip r:embed="rId2"/>
          <a:stretch>
            <a:fillRect/>
          </a:stretch>
        </p:blipFill>
        <p:spPr>
          <a:xfrm>
            <a:off x="6073475" y="1535161"/>
            <a:ext cx="2449244" cy="3759578"/>
          </a:xfrm>
          <a:prstGeom prst="rect">
            <a:avLst/>
          </a:prstGeom>
        </p:spPr>
      </p:pic>
    </p:spTree>
    <p:extLst>
      <p:ext uri="{BB962C8B-B14F-4D97-AF65-F5344CB8AC3E}">
        <p14:creationId xmlns:p14="http://schemas.microsoft.com/office/powerpoint/2010/main" val="2052525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solidFill>
                  <a:schemeClr val="tx1">
                    <a:lumMod val="50000"/>
                    <a:lumOff val="50000"/>
                  </a:schemeClr>
                </a:solidFill>
              </a:rPr>
              <a:t>Data </a:t>
            </a:r>
            <a:r>
              <a:rPr lang="en-US" dirty="0" smtClean="0">
                <a:solidFill>
                  <a:schemeClr val="tx1">
                    <a:lumMod val="50000"/>
                    <a:lumOff val="50000"/>
                  </a:schemeClr>
                </a:solidFill>
              </a:rPr>
              <a:t>Discovery </a:t>
            </a:r>
            <a:r>
              <a:rPr lang="en-US" dirty="0" smtClean="0">
                <a:solidFill>
                  <a:schemeClr val="tx1">
                    <a:lumMod val="50000"/>
                    <a:lumOff val="50000"/>
                  </a:schemeClr>
                </a:solidFill>
              </a:rPr>
              <a:t>Process </a:t>
            </a:r>
            <a:r>
              <a:rPr lang="en-US" dirty="0" smtClean="0">
                <a:solidFill>
                  <a:schemeClr val="tx1">
                    <a:lumMod val="50000"/>
                    <a:lumOff val="50000"/>
                  </a:schemeClr>
                </a:solidFill>
              </a:rPr>
              <a:t>Overview</a:t>
            </a:r>
            <a:endParaRPr lang="en-US" dirty="0">
              <a:solidFill>
                <a:schemeClr val="tx1">
                  <a:lumMod val="50000"/>
                  <a:lumOff val="50000"/>
                </a:schemeClr>
              </a:solidFill>
            </a:endParaRPr>
          </a:p>
        </p:txBody>
      </p:sp>
      <p:sp>
        <p:nvSpPr>
          <p:cNvPr id="2" name="Slide Number Placeholder 1"/>
          <p:cNvSpPr>
            <a:spLocks noGrp="1"/>
          </p:cNvSpPr>
          <p:nvPr>
            <p:ph type="sldNum" sz="quarter" idx="12"/>
          </p:nvPr>
        </p:nvSpPr>
        <p:spPr/>
        <p:txBody>
          <a:bodyPr/>
          <a:lstStyle/>
          <a:p>
            <a:pPr>
              <a:defRPr/>
            </a:pPr>
            <a:fld id="{8E772AAD-9348-402A-B8A0-9A86DA2ACEEA}" type="slidenum">
              <a:rPr lang="en-US" smtClean="0">
                <a:solidFill>
                  <a:srgbClr val="FFFFFF"/>
                </a:solidFill>
              </a:rPr>
              <a:pPr>
                <a:defRPr/>
              </a:pPr>
              <a:t>5</a:t>
            </a:fld>
            <a:endParaRPr lang="en-US" dirty="0">
              <a:solidFill>
                <a:srgbClr val="FFFFFF"/>
              </a:solidFill>
            </a:endParaRPr>
          </a:p>
        </p:txBody>
      </p:sp>
      <p:grpSp>
        <p:nvGrpSpPr>
          <p:cNvPr id="21" name="Group 20"/>
          <p:cNvGrpSpPr/>
          <p:nvPr/>
        </p:nvGrpSpPr>
        <p:grpSpPr>
          <a:xfrm>
            <a:off x="1260565" y="2052502"/>
            <a:ext cx="5888084" cy="2955470"/>
            <a:chOff x="2412273" y="1645920"/>
            <a:chExt cx="7850778" cy="3940627"/>
          </a:xfrm>
        </p:grpSpPr>
        <p:sp>
          <p:nvSpPr>
            <p:cNvPr id="7" name="Rectangle 6"/>
            <p:cNvSpPr/>
            <p:nvPr/>
          </p:nvSpPr>
          <p:spPr bwMode="auto">
            <a:xfrm>
              <a:off x="2412274" y="1645920"/>
              <a:ext cx="3161212" cy="888274"/>
            </a:xfrm>
            <a:prstGeom prst="rect">
              <a:avLst/>
            </a:prstGeom>
            <a:solidFill>
              <a:srgbClr val="0096D4"/>
            </a:solidFill>
            <a:ln w="9525" cap="flat" cmpd="sng" algn="ctr">
              <a:solidFill>
                <a:srgbClr val="0096D4"/>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fontAlgn="base">
                <a:spcBef>
                  <a:spcPct val="0"/>
                </a:spcBef>
                <a:spcAft>
                  <a:spcPct val="0"/>
                </a:spcAft>
              </a:pPr>
              <a:r>
                <a:rPr lang="en-CA" sz="1350" dirty="0">
                  <a:solidFill>
                    <a:schemeClr val="bg1"/>
                  </a:solidFill>
                  <a:latin typeface="Bebas Neue Regular" panose="00000500000000000000" pitchFamily="2" charset="0"/>
                </a:rPr>
                <a:t>Business discovery &amp; alignment</a:t>
              </a:r>
              <a:endParaRPr lang="en-US" sz="1350" dirty="0">
                <a:solidFill>
                  <a:schemeClr val="bg1"/>
                </a:solidFill>
                <a:latin typeface="Bebas Neue Regular" panose="00000500000000000000" pitchFamily="2" charset="0"/>
              </a:endParaRPr>
            </a:p>
          </p:txBody>
        </p:sp>
        <p:sp>
          <p:nvSpPr>
            <p:cNvPr id="9" name="Rectangle 8"/>
            <p:cNvSpPr/>
            <p:nvPr/>
          </p:nvSpPr>
          <p:spPr bwMode="auto">
            <a:xfrm>
              <a:off x="2412273" y="2921223"/>
              <a:ext cx="7846424" cy="640583"/>
            </a:xfrm>
            <a:prstGeom prst="rect">
              <a:avLst/>
            </a:prstGeom>
            <a:solidFill>
              <a:srgbClr val="4E4F58"/>
            </a:solidFill>
            <a:ln w="9525" cap="flat" cmpd="sng" algn="ctr">
              <a:solidFill>
                <a:srgbClr val="4E4F58"/>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fontAlgn="base">
                <a:spcBef>
                  <a:spcPct val="0"/>
                </a:spcBef>
                <a:spcAft>
                  <a:spcPct val="0"/>
                </a:spcAft>
              </a:pPr>
              <a:r>
                <a:rPr lang="en-CA" sz="1350" dirty="0">
                  <a:solidFill>
                    <a:schemeClr val="bg1"/>
                  </a:solidFill>
                  <a:latin typeface="Bebas Neue Regular" panose="00000500000000000000" pitchFamily="2" charset="0"/>
                </a:rPr>
                <a:t>Analytical snapshot</a:t>
              </a:r>
              <a:endParaRPr lang="en-US" sz="1350" dirty="0">
                <a:solidFill>
                  <a:schemeClr val="bg1"/>
                </a:solidFill>
                <a:latin typeface="Bebas Neue Regular" panose="00000500000000000000" pitchFamily="2" charset="0"/>
              </a:endParaRPr>
            </a:p>
          </p:txBody>
        </p:sp>
        <p:sp>
          <p:nvSpPr>
            <p:cNvPr id="10" name="Rectangle 9"/>
            <p:cNvSpPr/>
            <p:nvPr/>
          </p:nvSpPr>
          <p:spPr bwMode="auto">
            <a:xfrm>
              <a:off x="2416627" y="3988018"/>
              <a:ext cx="7846424" cy="640583"/>
            </a:xfrm>
            <a:prstGeom prst="rect">
              <a:avLst/>
            </a:prstGeom>
            <a:solidFill>
              <a:srgbClr val="582C83"/>
            </a:solidFill>
            <a:ln w="9525" cap="flat" cmpd="sng" algn="ctr">
              <a:solidFill>
                <a:srgbClr val="582C83"/>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fontAlgn="base">
                <a:spcBef>
                  <a:spcPct val="0"/>
                </a:spcBef>
                <a:spcAft>
                  <a:spcPct val="0"/>
                </a:spcAft>
              </a:pPr>
              <a:r>
                <a:rPr lang="en-CA" sz="1350" dirty="0">
                  <a:solidFill>
                    <a:schemeClr val="bg1"/>
                  </a:solidFill>
                  <a:latin typeface="Bebas Neue Regular" panose="00000500000000000000" pitchFamily="2" charset="0"/>
                </a:rPr>
                <a:t>Insights and recommendations</a:t>
              </a:r>
              <a:endParaRPr lang="en-US" sz="1350" dirty="0">
                <a:solidFill>
                  <a:schemeClr val="bg1"/>
                </a:solidFill>
                <a:latin typeface="Bebas Neue Regular" panose="00000500000000000000" pitchFamily="2" charset="0"/>
              </a:endParaRPr>
            </a:p>
          </p:txBody>
        </p:sp>
        <p:sp>
          <p:nvSpPr>
            <p:cNvPr id="11" name="Rectangle 10"/>
            <p:cNvSpPr/>
            <p:nvPr/>
          </p:nvSpPr>
          <p:spPr bwMode="auto">
            <a:xfrm>
              <a:off x="2412273" y="4698273"/>
              <a:ext cx="1754340" cy="888274"/>
            </a:xfrm>
            <a:prstGeom prst="rect">
              <a:avLst/>
            </a:prstGeom>
            <a:solidFill>
              <a:srgbClr val="582C83"/>
            </a:solidFill>
            <a:ln w="9525" cap="flat" cmpd="sng" algn="ctr">
              <a:solidFill>
                <a:srgbClr val="582C83"/>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fontAlgn="base">
                <a:spcBef>
                  <a:spcPct val="0"/>
                </a:spcBef>
                <a:spcAft>
                  <a:spcPct val="0"/>
                </a:spcAft>
              </a:pPr>
              <a:r>
                <a:rPr lang="en-CA" sz="1050" dirty="0">
                  <a:solidFill>
                    <a:schemeClr val="bg1"/>
                  </a:solidFill>
                  <a:latin typeface="Bebas Neue Regular" panose="00000500000000000000" pitchFamily="2" charset="0"/>
                </a:rPr>
                <a:t>Analytical roadmap</a:t>
              </a:r>
              <a:endParaRPr lang="en-US" sz="1050" dirty="0">
                <a:solidFill>
                  <a:schemeClr val="bg1"/>
                </a:solidFill>
                <a:latin typeface="Bebas Neue Regular" panose="00000500000000000000" pitchFamily="2" charset="0"/>
              </a:endParaRPr>
            </a:p>
          </p:txBody>
        </p:sp>
        <p:sp>
          <p:nvSpPr>
            <p:cNvPr id="12" name="Rectangle 11"/>
            <p:cNvSpPr/>
            <p:nvPr/>
          </p:nvSpPr>
          <p:spPr bwMode="auto">
            <a:xfrm>
              <a:off x="8504357" y="4698273"/>
              <a:ext cx="1754340" cy="888274"/>
            </a:xfrm>
            <a:prstGeom prst="rect">
              <a:avLst/>
            </a:prstGeom>
            <a:solidFill>
              <a:srgbClr val="582C83"/>
            </a:solidFill>
            <a:ln w="9525" cap="flat" cmpd="sng" algn="ctr">
              <a:solidFill>
                <a:srgbClr val="582C83"/>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fontAlgn="base">
                <a:spcBef>
                  <a:spcPct val="0"/>
                </a:spcBef>
                <a:spcAft>
                  <a:spcPct val="0"/>
                </a:spcAft>
              </a:pPr>
              <a:r>
                <a:rPr lang="en-CA" sz="1050" dirty="0">
                  <a:solidFill>
                    <a:schemeClr val="bg1"/>
                  </a:solidFill>
                  <a:latin typeface="Bebas Neue Regular" panose="00000500000000000000" pitchFamily="2" charset="0"/>
                </a:rPr>
                <a:t>Tactical opportunities</a:t>
              </a:r>
              <a:endParaRPr lang="en-US" sz="1050" dirty="0">
                <a:solidFill>
                  <a:schemeClr val="bg1"/>
                </a:solidFill>
                <a:latin typeface="Bebas Neue Regular" panose="00000500000000000000" pitchFamily="2" charset="0"/>
              </a:endParaRPr>
            </a:p>
          </p:txBody>
        </p:sp>
        <p:sp>
          <p:nvSpPr>
            <p:cNvPr id="13" name="Rectangle 12"/>
            <p:cNvSpPr/>
            <p:nvPr/>
          </p:nvSpPr>
          <p:spPr bwMode="auto">
            <a:xfrm>
              <a:off x="6473663" y="4698273"/>
              <a:ext cx="1754340" cy="888274"/>
            </a:xfrm>
            <a:prstGeom prst="rect">
              <a:avLst/>
            </a:prstGeom>
            <a:solidFill>
              <a:srgbClr val="582C83"/>
            </a:solidFill>
            <a:ln w="9525" cap="flat" cmpd="sng" algn="ctr">
              <a:solidFill>
                <a:srgbClr val="582C83"/>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fontAlgn="base">
                <a:spcBef>
                  <a:spcPct val="0"/>
                </a:spcBef>
                <a:spcAft>
                  <a:spcPct val="0"/>
                </a:spcAft>
              </a:pPr>
              <a:r>
                <a:rPr lang="en-CA" sz="1050" dirty="0">
                  <a:solidFill>
                    <a:schemeClr val="bg1"/>
                  </a:solidFill>
                  <a:latin typeface="Bebas Neue Regular" panose="00000500000000000000" pitchFamily="2" charset="0"/>
                </a:rPr>
                <a:t>Data strategy</a:t>
              </a:r>
              <a:endParaRPr lang="en-US" sz="1050" dirty="0">
                <a:solidFill>
                  <a:schemeClr val="bg1"/>
                </a:solidFill>
                <a:latin typeface="Bebas Neue Regular" panose="00000500000000000000" pitchFamily="2" charset="0"/>
              </a:endParaRPr>
            </a:p>
          </p:txBody>
        </p:sp>
        <p:sp>
          <p:nvSpPr>
            <p:cNvPr id="14" name="Rectangle 13"/>
            <p:cNvSpPr/>
            <p:nvPr/>
          </p:nvSpPr>
          <p:spPr bwMode="auto">
            <a:xfrm>
              <a:off x="4442968" y="4698273"/>
              <a:ext cx="1754340" cy="888274"/>
            </a:xfrm>
            <a:prstGeom prst="rect">
              <a:avLst/>
            </a:prstGeom>
            <a:solidFill>
              <a:srgbClr val="582C83"/>
            </a:solidFill>
            <a:ln w="9525" cap="flat" cmpd="sng" algn="ctr">
              <a:solidFill>
                <a:srgbClr val="582C83"/>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fontAlgn="base">
                <a:spcBef>
                  <a:spcPct val="0"/>
                </a:spcBef>
                <a:spcAft>
                  <a:spcPct val="0"/>
                </a:spcAft>
              </a:pPr>
              <a:r>
                <a:rPr lang="en-CA" sz="1050" dirty="0">
                  <a:solidFill>
                    <a:schemeClr val="bg1"/>
                  </a:solidFill>
                  <a:latin typeface="Bebas Neue Regular" panose="00000500000000000000" pitchFamily="2" charset="0"/>
                </a:rPr>
                <a:t>Customer strategy</a:t>
              </a:r>
              <a:endParaRPr lang="en-US" sz="1050" dirty="0">
                <a:solidFill>
                  <a:schemeClr val="bg1"/>
                </a:solidFill>
                <a:latin typeface="Bebas Neue Regular" panose="00000500000000000000" pitchFamily="2" charset="0"/>
              </a:endParaRPr>
            </a:p>
          </p:txBody>
        </p:sp>
        <p:sp>
          <p:nvSpPr>
            <p:cNvPr id="15" name="Down Arrow 14"/>
            <p:cNvSpPr/>
            <p:nvPr/>
          </p:nvSpPr>
          <p:spPr bwMode="auto">
            <a:xfrm>
              <a:off x="2699657" y="2534194"/>
              <a:ext cx="444137" cy="387029"/>
            </a:xfrm>
            <a:prstGeom prst="downArrow">
              <a:avLst/>
            </a:prstGeom>
            <a:solidFill>
              <a:srgbClr val="0096D4"/>
            </a:solidFill>
            <a:ln w="9525" cap="flat" cmpd="sng" algn="ctr">
              <a:solidFill>
                <a:srgbClr val="0096D4"/>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en-US" b="1">
                <a:latin typeface="Times New Roman" pitchFamily="18" charset="0"/>
              </a:endParaRPr>
            </a:p>
          </p:txBody>
        </p:sp>
        <p:sp>
          <p:nvSpPr>
            <p:cNvPr id="16" name="Down Arrow 15"/>
            <p:cNvSpPr/>
            <p:nvPr/>
          </p:nvSpPr>
          <p:spPr bwMode="auto">
            <a:xfrm>
              <a:off x="9531531" y="2512310"/>
              <a:ext cx="444137" cy="387029"/>
            </a:xfrm>
            <a:prstGeom prst="downArrow">
              <a:avLst/>
            </a:prstGeom>
            <a:solidFill>
              <a:srgbClr val="0096D4"/>
            </a:solidFill>
            <a:ln w="9525" cap="flat" cmpd="sng" algn="ctr">
              <a:solidFill>
                <a:srgbClr val="0096D4"/>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en-US" b="1">
                <a:latin typeface="Times New Roman" pitchFamily="18" charset="0"/>
              </a:endParaRPr>
            </a:p>
          </p:txBody>
        </p:sp>
        <p:sp>
          <p:nvSpPr>
            <p:cNvPr id="17" name="Rectangle 16"/>
            <p:cNvSpPr/>
            <p:nvPr/>
          </p:nvSpPr>
          <p:spPr bwMode="auto">
            <a:xfrm>
              <a:off x="7101401" y="1649411"/>
              <a:ext cx="3161213" cy="888274"/>
            </a:xfrm>
            <a:prstGeom prst="rect">
              <a:avLst/>
            </a:prstGeom>
            <a:solidFill>
              <a:srgbClr val="0096D4"/>
            </a:solidFill>
            <a:ln w="9525" cap="flat" cmpd="sng" algn="ctr">
              <a:solidFill>
                <a:srgbClr val="0096D4"/>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fontAlgn="base">
                <a:spcBef>
                  <a:spcPct val="0"/>
                </a:spcBef>
                <a:spcAft>
                  <a:spcPct val="0"/>
                </a:spcAft>
              </a:pPr>
              <a:r>
                <a:rPr lang="en-CA" sz="1350" dirty="0">
                  <a:solidFill>
                    <a:schemeClr val="bg1"/>
                  </a:solidFill>
                  <a:latin typeface="Bebas Neue Regular" panose="00000500000000000000" pitchFamily="2" charset="0"/>
                </a:rPr>
                <a:t>Data audit</a:t>
              </a:r>
              <a:endParaRPr lang="en-US" sz="1350" dirty="0">
                <a:solidFill>
                  <a:schemeClr val="bg1"/>
                </a:solidFill>
                <a:latin typeface="Bebas Neue Regular" panose="00000500000000000000" pitchFamily="2" charset="0"/>
              </a:endParaRPr>
            </a:p>
          </p:txBody>
        </p:sp>
        <p:sp>
          <p:nvSpPr>
            <p:cNvPr id="18" name="Left-Right Arrow 17"/>
            <p:cNvSpPr/>
            <p:nvPr/>
          </p:nvSpPr>
          <p:spPr bwMode="auto">
            <a:xfrm>
              <a:off x="5787605" y="1881051"/>
              <a:ext cx="1099677" cy="418011"/>
            </a:xfrm>
            <a:prstGeom prst="leftRightArrow">
              <a:avLst/>
            </a:prstGeom>
            <a:solidFill>
              <a:srgbClr val="0096D4"/>
            </a:solidFill>
            <a:ln w="9525" cap="flat" cmpd="sng" algn="ctr">
              <a:solidFill>
                <a:srgbClr val="0096D4"/>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en-US" b="1">
                <a:latin typeface="Times New Roman" pitchFamily="18" charset="0"/>
              </a:endParaRPr>
            </a:p>
          </p:txBody>
        </p:sp>
        <p:sp>
          <p:nvSpPr>
            <p:cNvPr id="19" name="Down Arrow 18"/>
            <p:cNvSpPr/>
            <p:nvPr/>
          </p:nvSpPr>
          <p:spPr bwMode="auto">
            <a:xfrm>
              <a:off x="6113416" y="3561806"/>
              <a:ext cx="444137" cy="387029"/>
            </a:xfrm>
            <a:prstGeom prst="downArrow">
              <a:avLst/>
            </a:prstGeom>
            <a:solidFill>
              <a:srgbClr val="4E4F58"/>
            </a:solidFill>
            <a:ln w="9525" cap="flat" cmpd="sng" algn="ctr">
              <a:solidFill>
                <a:srgbClr val="4E4F58"/>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en-US" b="1">
                <a:latin typeface="Times New Roman" pitchFamily="18" charset="0"/>
              </a:endParaRPr>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199655" y="2759162"/>
              <a:ext cx="964703" cy="964703"/>
            </a:xfrm>
            <a:prstGeom prst="rect">
              <a:avLst/>
            </a:prstGeom>
          </p:spPr>
        </p:pic>
      </p:grpSp>
    </p:spTree>
    <p:extLst>
      <p:ext uri="{BB962C8B-B14F-4D97-AF65-F5344CB8AC3E}">
        <p14:creationId xmlns:p14="http://schemas.microsoft.com/office/powerpoint/2010/main" val="2554207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4117"/>
            <a:ext cx="8933220" cy="757208"/>
          </a:xfrm>
        </p:spPr>
        <p:txBody>
          <a:bodyPr>
            <a:noAutofit/>
          </a:bodyPr>
          <a:lstStyle/>
          <a:p>
            <a:r>
              <a:rPr lang="en-US" sz="3600" dirty="0">
                <a:solidFill>
                  <a:schemeClr val="tx1">
                    <a:lumMod val="50000"/>
                    <a:lumOff val="50000"/>
                  </a:schemeClr>
                </a:solidFill>
              </a:rPr>
              <a:t>The </a:t>
            </a:r>
            <a:r>
              <a:rPr lang="en-US" sz="3600" dirty="0" smtClean="0">
                <a:solidFill>
                  <a:schemeClr val="tx1">
                    <a:lumMod val="50000"/>
                    <a:lumOff val="50000"/>
                  </a:schemeClr>
                </a:solidFill>
              </a:rPr>
              <a:t>Four </a:t>
            </a:r>
            <a:r>
              <a:rPr lang="en-US" sz="3600" dirty="0" smtClean="0">
                <a:solidFill>
                  <a:schemeClr val="tx1">
                    <a:lumMod val="50000"/>
                    <a:lumOff val="50000"/>
                  </a:schemeClr>
                </a:solidFill>
              </a:rPr>
              <a:t>Step </a:t>
            </a:r>
            <a:r>
              <a:rPr lang="en-US" sz="3600" dirty="0" smtClean="0">
                <a:solidFill>
                  <a:schemeClr val="tx1">
                    <a:lumMod val="50000"/>
                    <a:lumOff val="50000"/>
                  </a:schemeClr>
                </a:solidFill>
              </a:rPr>
              <a:t>Process in building </a:t>
            </a:r>
            <a:r>
              <a:rPr lang="en-US" sz="3600" dirty="0" smtClean="0">
                <a:solidFill>
                  <a:schemeClr val="tx1">
                    <a:lumMod val="50000"/>
                    <a:lumOff val="50000"/>
                  </a:schemeClr>
                </a:solidFill>
              </a:rPr>
              <a:t>Analytics Solutions</a:t>
            </a:r>
            <a:endParaRPr lang="en-US" sz="3600" dirty="0">
              <a:solidFill>
                <a:schemeClr val="tx1">
                  <a:lumMod val="50000"/>
                  <a:lumOff val="50000"/>
                </a:schemeClr>
              </a:solidFill>
            </a:endParaRPr>
          </a:p>
        </p:txBody>
      </p:sp>
      <p:sp>
        <p:nvSpPr>
          <p:cNvPr id="57351" name="Rectangle 3"/>
          <p:cNvSpPr>
            <a:spLocks noGrp="1" noChangeArrowheads="1"/>
          </p:cNvSpPr>
          <p:nvPr>
            <p:ph idx="1"/>
          </p:nvPr>
        </p:nvSpPr>
        <p:spPr>
          <a:xfrm>
            <a:off x="-16467" y="804006"/>
            <a:ext cx="9144000" cy="1067336"/>
          </a:xfrm>
        </p:spPr>
        <p:txBody>
          <a:bodyPr/>
          <a:lstStyle/>
          <a:p>
            <a:pPr eaLnBrk="1" hangingPunct="1"/>
            <a:endParaRPr lang="en-US" dirty="0" smtClean="0"/>
          </a:p>
          <a:p>
            <a:pPr eaLnBrk="1" hangingPunct="1"/>
            <a:r>
              <a:rPr lang="en-US" dirty="0" smtClean="0"/>
              <a:t>A 4 stage discipline that requires STRUCTURE and PROCESS</a:t>
            </a:r>
          </a:p>
          <a:p>
            <a:pPr marL="342900" lvl="1" indent="0" eaLnBrk="1" hangingPunct="1">
              <a:buNone/>
            </a:pPr>
            <a:endParaRPr lang="en-US" sz="1800" dirty="0"/>
          </a:p>
        </p:txBody>
      </p:sp>
      <p:sp>
        <p:nvSpPr>
          <p:cNvPr id="57347" name="Slide Number Placeholder 6"/>
          <p:cNvSpPr>
            <a:spLocks noGrp="1"/>
          </p:cNvSpPr>
          <p:nvPr>
            <p:ph type="sldNum" sz="quarter" idx="12"/>
          </p:nvPr>
        </p:nvSpPr>
        <p:spPr>
          <a:noFill/>
        </p:spPr>
        <p:txBody>
          <a:bodyPr/>
          <a:lstStyle/>
          <a:p>
            <a:fld id="{7BC0921E-19EA-41C2-8FA3-FE385CBE3D5E}" type="slidenum">
              <a:rPr lang="en-US" smtClean="0"/>
              <a:pPr/>
              <a:t>6</a:t>
            </a:fld>
            <a:endParaRPr lang="en-US" smtClean="0"/>
          </a:p>
        </p:txBody>
      </p:sp>
      <p:sp>
        <p:nvSpPr>
          <p:cNvPr id="57348" name="Slide Number Placeholder 6"/>
          <p:cNvSpPr txBox="1">
            <a:spLocks noGrp="1"/>
          </p:cNvSpPr>
          <p:nvPr/>
        </p:nvSpPr>
        <p:spPr bwMode="auto">
          <a:xfrm>
            <a:off x="6572250" y="5781675"/>
            <a:ext cx="1428750" cy="219075"/>
          </a:xfrm>
          <a:prstGeom prst="rect">
            <a:avLst/>
          </a:prstGeom>
          <a:noFill/>
          <a:ln w="9525">
            <a:noFill/>
            <a:miter lim="800000"/>
            <a:headEnd/>
            <a:tailEnd/>
          </a:ln>
        </p:spPr>
        <p:txBody>
          <a:bodyPr/>
          <a:lstStyle/>
          <a:p>
            <a:pPr algn="r"/>
            <a:endParaRPr lang="en-US" sz="750" dirty="0"/>
          </a:p>
        </p:txBody>
      </p:sp>
      <p:graphicFrame>
        <p:nvGraphicFramePr>
          <p:cNvPr id="11" name="Diagram 10"/>
          <p:cNvGraphicFramePr/>
          <p:nvPr>
            <p:extLst>
              <p:ext uri="{D42A27DB-BD31-4B8C-83A1-F6EECF244321}">
                <p14:modId xmlns:p14="http://schemas.microsoft.com/office/powerpoint/2010/main" val="4285832428"/>
              </p:ext>
            </p:extLst>
          </p:nvPr>
        </p:nvGraphicFramePr>
        <p:xfrm>
          <a:off x="2171700" y="1871341"/>
          <a:ext cx="4767666" cy="44622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16467" y="4359332"/>
            <a:ext cx="2724657" cy="830997"/>
          </a:xfrm>
          <a:prstGeom prst="rect">
            <a:avLst/>
          </a:prstGeom>
          <a:noFill/>
        </p:spPr>
        <p:txBody>
          <a:bodyPr wrap="none" rtlCol="0">
            <a:spAutoFit/>
          </a:bodyPr>
          <a:lstStyle/>
          <a:p>
            <a:r>
              <a:rPr lang="en-CA" sz="2400" b="1" dirty="0">
                <a:solidFill>
                  <a:schemeClr val="tx1">
                    <a:lumMod val="50000"/>
                    <a:lumOff val="50000"/>
                  </a:schemeClr>
                </a:solidFill>
              </a:rPr>
              <a:t>The overall process</a:t>
            </a:r>
          </a:p>
          <a:p>
            <a:r>
              <a:rPr lang="en-CA" sz="2400" b="1" dirty="0">
                <a:solidFill>
                  <a:schemeClr val="tx1">
                    <a:lumMod val="50000"/>
                    <a:lumOff val="50000"/>
                  </a:schemeClr>
                </a:solidFill>
              </a:rPr>
              <a:t>remains the same </a:t>
            </a:r>
          </a:p>
        </p:txBody>
      </p:sp>
      <p:sp>
        <p:nvSpPr>
          <p:cNvPr id="4" name="TextBox 3"/>
          <p:cNvSpPr txBox="1"/>
          <p:nvPr/>
        </p:nvSpPr>
        <p:spPr>
          <a:xfrm>
            <a:off x="7214280" y="3812667"/>
            <a:ext cx="1903919" cy="1569660"/>
          </a:xfrm>
          <a:prstGeom prst="rect">
            <a:avLst/>
          </a:prstGeom>
          <a:noFill/>
        </p:spPr>
        <p:txBody>
          <a:bodyPr wrap="none" rtlCol="0">
            <a:spAutoFit/>
          </a:bodyPr>
          <a:lstStyle/>
          <a:p>
            <a:r>
              <a:rPr lang="en-CA" sz="2400" b="1" dirty="0">
                <a:solidFill>
                  <a:schemeClr val="tx1">
                    <a:lumMod val="50000"/>
                    <a:lumOff val="50000"/>
                  </a:schemeClr>
                </a:solidFill>
              </a:rPr>
              <a:t>Yet elements </a:t>
            </a:r>
            <a:endParaRPr lang="en-CA" sz="2400" b="1" dirty="0" smtClean="0">
              <a:solidFill>
                <a:schemeClr val="tx1">
                  <a:lumMod val="50000"/>
                  <a:lumOff val="50000"/>
                </a:schemeClr>
              </a:solidFill>
            </a:endParaRPr>
          </a:p>
          <a:p>
            <a:r>
              <a:rPr lang="en-CA" sz="2400" b="1" dirty="0" smtClean="0">
                <a:solidFill>
                  <a:schemeClr val="tx1">
                    <a:lumMod val="50000"/>
                    <a:lumOff val="50000"/>
                  </a:schemeClr>
                </a:solidFill>
              </a:rPr>
              <a:t>within </a:t>
            </a:r>
            <a:r>
              <a:rPr lang="en-CA" sz="2400" b="1" dirty="0">
                <a:solidFill>
                  <a:schemeClr val="tx1">
                    <a:lumMod val="50000"/>
                    <a:lumOff val="50000"/>
                  </a:schemeClr>
                </a:solidFill>
              </a:rPr>
              <a:t>the </a:t>
            </a:r>
            <a:endParaRPr lang="en-CA" sz="2400" b="1" dirty="0" smtClean="0">
              <a:solidFill>
                <a:schemeClr val="tx1">
                  <a:lumMod val="50000"/>
                  <a:lumOff val="50000"/>
                </a:schemeClr>
              </a:solidFill>
            </a:endParaRPr>
          </a:p>
          <a:p>
            <a:r>
              <a:rPr lang="en-CA" sz="2400" b="1" dirty="0" smtClean="0">
                <a:solidFill>
                  <a:schemeClr val="tx1">
                    <a:lumMod val="50000"/>
                    <a:lumOff val="50000"/>
                  </a:schemeClr>
                </a:solidFill>
              </a:rPr>
              <a:t>process </a:t>
            </a:r>
            <a:r>
              <a:rPr lang="en-CA" sz="2400" b="1" dirty="0">
                <a:solidFill>
                  <a:schemeClr val="tx1">
                    <a:lumMod val="50000"/>
                    <a:lumOff val="50000"/>
                  </a:schemeClr>
                </a:solidFill>
              </a:rPr>
              <a:t>are </a:t>
            </a:r>
          </a:p>
          <a:p>
            <a:r>
              <a:rPr lang="en-CA" sz="2400" b="1" dirty="0" smtClean="0">
                <a:solidFill>
                  <a:schemeClr val="tx1">
                    <a:lumMod val="50000"/>
                    <a:lumOff val="50000"/>
                  </a:schemeClr>
                </a:solidFill>
              </a:rPr>
              <a:t>different  </a:t>
            </a:r>
            <a:endParaRPr lang="en-CA" sz="2400" b="1" dirty="0">
              <a:solidFill>
                <a:schemeClr val="tx1">
                  <a:lumMod val="50000"/>
                  <a:lumOff val="50000"/>
                </a:schemeClr>
              </a:solidFill>
            </a:endParaRPr>
          </a:p>
        </p:txBody>
      </p:sp>
    </p:spTree>
    <p:extLst>
      <p:ext uri="{BB962C8B-B14F-4D97-AF65-F5344CB8AC3E}">
        <p14:creationId xmlns:p14="http://schemas.microsoft.com/office/powerpoint/2010/main" val="1434228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56" y="595745"/>
            <a:ext cx="7416248" cy="567906"/>
          </a:xfrm>
        </p:spPr>
        <p:txBody>
          <a:bodyPr>
            <a:noAutofit/>
          </a:bodyPr>
          <a:lstStyle/>
          <a:p>
            <a:r>
              <a:rPr lang="en-US" sz="3600" dirty="0" smtClean="0">
                <a:solidFill>
                  <a:schemeClr val="tx1">
                    <a:lumMod val="50000"/>
                    <a:lumOff val="50000"/>
                  </a:schemeClr>
                </a:solidFill>
              </a:rPr>
              <a:t>The </a:t>
            </a:r>
            <a:r>
              <a:rPr lang="en-US" sz="3600" dirty="0" smtClean="0">
                <a:solidFill>
                  <a:schemeClr val="tx1">
                    <a:lumMod val="50000"/>
                    <a:lumOff val="50000"/>
                  </a:schemeClr>
                </a:solidFill>
              </a:rPr>
              <a:t>Data Science Tasks </a:t>
            </a:r>
            <a:r>
              <a:rPr lang="en-US" sz="3600" dirty="0" smtClean="0">
                <a:solidFill>
                  <a:schemeClr val="tx1">
                    <a:lumMod val="50000"/>
                    <a:lumOff val="50000"/>
                  </a:schemeClr>
                </a:solidFill>
              </a:rPr>
              <a:t>within the  </a:t>
            </a:r>
            <a:r>
              <a:rPr lang="en-US" sz="3600" dirty="0" smtClean="0">
                <a:solidFill>
                  <a:schemeClr val="tx1">
                    <a:lumMod val="50000"/>
                    <a:lumOff val="50000"/>
                  </a:schemeClr>
                </a:solidFill>
              </a:rPr>
              <a:t>Process</a:t>
            </a:r>
            <a:r>
              <a:rPr lang="en-US" sz="3600" dirty="0" smtClean="0">
                <a:solidFill>
                  <a:schemeClr val="tx1">
                    <a:lumMod val="50000"/>
                    <a:lumOff val="50000"/>
                  </a:schemeClr>
                </a:solidFill>
              </a:rPr>
              <a:t>?</a:t>
            </a:r>
            <a:endParaRPr lang="en-US" sz="3600" dirty="0">
              <a:solidFill>
                <a:schemeClr val="tx1">
                  <a:lumMod val="50000"/>
                  <a:lumOff val="50000"/>
                </a:schemeClr>
              </a:solidFill>
            </a:endParaRPr>
          </a:p>
        </p:txBody>
      </p:sp>
      <p:sp>
        <p:nvSpPr>
          <p:cNvPr id="4" name="Slide Number Placeholder 3"/>
          <p:cNvSpPr>
            <a:spLocks noGrp="1"/>
          </p:cNvSpPr>
          <p:nvPr>
            <p:ph type="sldNum" sz="quarter" idx="12"/>
          </p:nvPr>
        </p:nvSpPr>
        <p:spPr/>
        <p:txBody>
          <a:bodyPr/>
          <a:lstStyle/>
          <a:p>
            <a:fld id="{14175318-BD12-4E48-815B-3F230439B803}" type="slidenum">
              <a:rPr lang="en-CA" smtClean="0">
                <a:solidFill>
                  <a:prstClr val="white"/>
                </a:solidFill>
              </a:rPr>
              <a:pPr/>
              <a:t>7</a:t>
            </a:fld>
            <a:endParaRPr lang="en-CA" dirty="0">
              <a:solidFill>
                <a:prstClr val="white"/>
              </a:solidFill>
            </a:endParaRPr>
          </a:p>
        </p:txBody>
      </p:sp>
      <p:sp>
        <p:nvSpPr>
          <p:cNvPr id="7" name="Footer Placeholder 11"/>
          <p:cNvSpPr txBox="1">
            <a:spLocks/>
          </p:cNvSpPr>
          <p:nvPr/>
        </p:nvSpPr>
        <p:spPr>
          <a:xfrm>
            <a:off x="4136308" y="5837363"/>
            <a:ext cx="864019" cy="92333"/>
          </a:xfrm>
          <a:prstGeom prst="rect">
            <a:avLst/>
          </a:prstGeom>
        </p:spPr>
        <p:txBody>
          <a:bodyPr vert="horz" wrap="none" lIns="0" tIns="0" rIns="0" bIns="0" rtlCol="0" anchor="t" anchorCtr="0">
            <a:spAutoFit/>
          </a:bodyPr>
          <a:lstStyle>
            <a:lvl1pPr marL="342900" indent="-342900" algn="l" defTabSz="914400" rtl="0" eaLnBrk="1" latinLnBrk="0" hangingPunct="1">
              <a:spcBef>
                <a:spcPct val="20000"/>
              </a:spcBef>
              <a:buFont typeface="Arial" panose="020B0604020202020204" pitchFamily="34" charset="0"/>
              <a:buNone/>
              <a:defRPr sz="2000" b="0" kern="1200">
                <a:solidFill>
                  <a:schemeClr val="tx1"/>
                </a:solidFill>
                <a:latin typeface="Calibri Light" panose="020F0302020204030204" pitchFamily="34" charset="0"/>
                <a:ea typeface="+mn-ea"/>
                <a:cs typeface="+mn-cs"/>
              </a:defRPr>
            </a:lvl1pPr>
            <a:lvl2pPr marL="742950" indent="-285750" algn="ctr" defTabSz="914400" rtl="0" eaLnBrk="1" latinLnBrk="0" hangingPunct="1">
              <a:spcBef>
                <a:spcPct val="20000"/>
              </a:spcBef>
              <a:buFont typeface="Arial" panose="020B0604020202020204" pitchFamily="34" charset="0"/>
              <a:buNone/>
              <a:defRPr sz="1400" kern="1200">
                <a:solidFill>
                  <a:srgbClr val="636466"/>
                </a:solidFill>
                <a:latin typeface="Calibri Light" panose="020F0302020204030204" pitchFamily="34" charset="0"/>
                <a:ea typeface="+mn-ea"/>
                <a:cs typeface="+mn-cs"/>
              </a:defRPr>
            </a:lvl2pPr>
            <a:lvl3pPr marL="1143000" indent="-228600" algn="ctr" defTabSz="914400" rtl="0" eaLnBrk="1" latinLnBrk="0" hangingPunct="1">
              <a:spcBef>
                <a:spcPct val="20000"/>
              </a:spcBef>
              <a:buFont typeface="Arial" panose="020B0604020202020204" pitchFamily="34" charset="0"/>
              <a:buNone/>
              <a:defRPr sz="1400" kern="1200">
                <a:solidFill>
                  <a:srgbClr val="636466"/>
                </a:solidFill>
                <a:latin typeface="Calibri Light" panose="020F0302020204030204" pitchFamily="34" charset="0"/>
                <a:ea typeface="+mn-ea"/>
                <a:cs typeface="+mn-cs"/>
              </a:defRPr>
            </a:lvl3pPr>
            <a:lvl4pPr marL="1600200" indent="-228600" algn="ctr" defTabSz="914400" rtl="0" eaLnBrk="1" latinLnBrk="0" hangingPunct="1">
              <a:spcBef>
                <a:spcPct val="20000"/>
              </a:spcBef>
              <a:buFont typeface="Arial" panose="020B0604020202020204" pitchFamily="34" charset="0"/>
              <a:buNone/>
              <a:defRPr sz="1400" kern="1200">
                <a:solidFill>
                  <a:srgbClr val="636466"/>
                </a:solidFill>
                <a:latin typeface="Calibri Light" panose="020F0302020204030204" pitchFamily="34" charset="0"/>
                <a:ea typeface="+mn-ea"/>
                <a:cs typeface="+mn-cs"/>
              </a:defRPr>
            </a:lvl4pPr>
            <a:lvl5pPr marL="2057400" indent="-228600" algn="ctr" defTabSz="914400" rtl="0" eaLnBrk="1" latinLnBrk="0" hangingPunct="1">
              <a:spcBef>
                <a:spcPct val="20000"/>
              </a:spcBef>
              <a:buFont typeface="Arial" panose="020B0604020202020204" pitchFamily="34" charset="0"/>
              <a:buNone/>
              <a:defRPr sz="1400" kern="1200">
                <a:solidFill>
                  <a:srgbClr val="636466"/>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CA" sz="600" dirty="0">
                <a:solidFill>
                  <a:prstClr val="white"/>
                </a:solidFill>
              </a:rPr>
              <a:t>© 2016 Environics Analytics</a:t>
            </a:r>
          </a:p>
        </p:txBody>
      </p:sp>
      <p:sp>
        <p:nvSpPr>
          <p:cNvPr id="38" name="Rounded Rectangle 37"/>
          <p:cNvSpPr/>
          <p:nvPr/>
        </p:nvSpPr>
        <p:spPr bwMode="auto">
          <a:xfrm>
            <a:off x="424293" y="3020291"/>
            <a:ext cx="1700995" cy="2867891"/>
          </a:xfrm>
          <a:prstGeom prst="roundRect">
            <a:avLst/>
          </a:prstGeom>
          <a:noFill/>
          <a:ln w="25400" cap="flat" cmpd="sng" algn="ctr">
            <a:solidFill>
              <a:srgbClr val="6D549A"/>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en-US" b="1">
              <a:solidFill>
                <a:srgbClr val="000000"/>
              </a:solidFill>
              <a:latin typeface="Times New Roman" pitchFamily="18" charset="0"/>
            </a:endParaRPr>
          </a:p>
        </p:txBody>
      </p:sp>
      <p:grpSp>
        <p:nvGrpSpPr>
          <p:cNvPr id="39" name="Group 38"/>
          <p:cNvGrpSpPr/>
          <p:nvPr/>
        </p:nvGrpSpPr>
        <p:grpSpPr>
          <a:xfrm>
            <a:off x="490097" y="2576945"/>
            <a:ext cx="1536552" cy="3214255"/>
            <a:chOff x="1629204" y="3666243"/>
            <a:chExt cx="2200390" cy="5102389"/>
          </a:xfrm>
        </p:grpSpPr>
        <p:sp>
          <p:nvSpPr>
            <p:cNvPr id="40" name="TextBox 39"/>
            <p:cNvSpPr txBox="1"/>
            <p:nvPr/>
          </p:nvSpPr>
          <p:spPr>
            <a:xfrm>
              <a:off x="1629204" y="4637400"/>
              <a:ext cx="2159420" cy="4131232"/>
            </a:xfrm>
            <a:prstGeom prst="rect">
              <a:avLst/>
            </a:prstGeom>
            <a:noFill/>
          </p:spPr>
          <p:txBody>
            <a:bodyPr wrap="square" rtlCol="0">
              <a:spAutoFit/>
            </a:bodyPr>
            <a:lstStyle/>
            <a:p>
              <a:pPr marL="214313" indent="-214313" defTabSz="685800">
                <a:spcAft>
                  <a:spcPts val="450"/>
                </a:spcAft>
                <a:buFont typeface="Arial" panose="020B0604020202020204" pitchFamily="34" charset="0"/>
                <a:buChar char="•"/>
                <a:defRPr/>
              </a:pPr>
              <a:r>
                <a:rPr lang="en-US" sz="1200" kern="0" dirty="0">
                  <a:solidFill>
                    <a:srgbClr val="595959"/>
                  </a:solidFill>
                </a:rPr>
                <a:t>Meet with key stakeholders</a:t>
              </a:r>
            </a:p>
            <a:p>
              <a:pPr marL="214313" indent="-214313" defTabSz="685800">
                <a:spcAft>
                  <a:spcPts val="450"/>
                </a:spcAft>
                <a:buFont typeface="Arial" panose="020B0604020202020204" pitchFamily="34" charset="0"/>
                <a:buChar char="•"/>
                <a:defRPr/>
              </a:pPr>
              <a:r>
                <a:rPr lang="en-US" sz="1200" kern="0" dirty="0">
                  <a:solidFill>
                    <a:srgbClr val="595959"/>
                  </a:solidFill>
                </a:rPr>
                <a:t>Understand business issues</a:t>
              </a:r>
            </a:p>
            <a:p>
              <a:pPr marL="214313" indent="-214313" defTabSz="685800">
                <a:spcAft>
                  <a:spcPts val="450"/>
                </a:spcAft>
                <a:buFont typeface="Arial" panose="020B0604020202020204" pitchFamily="34" charset="0"/>
                <a:buChar char="•"/>
                <a:defRPr/>
              </a:pPr>
              <a:r>
                <a:rPr lang="en-US" sz="1200" kern="0" dirty="0">
                  <a:solidFill>
                    <a:srgbClr val="595959"/>
                  </a:solidFill>
                </a:rPr>
                <a:t>Understand available data</a:t>
              </a:r>
            </a:p>
            <a:p>
              <a:pPr marL="214313" indent="-214313" defTabSz="685800">
                <a:spcAft>
                  <a:spcPts val="450"/>
                </a:spcAft>
                <a:buFont typeface="Arial" panose="020B0604020202020204" pitchFamily="34" charset="0"/>
                <a:buChar char="•"/>
                <a:defRPr/>
              </a:pPr>
              <a:r>
                <a:rPr lang="en-US" sz="1200" kern="0" dirty="0">
                  <a:solidFill>
                    <a:srgbClr val="595959"/>
                  </a:solidFill>
                </a:rPr>
                <a:t>Review relevant documentation</a:t>
              </a:r>
            </a:p>
            <a:p>
              <a:pPr marL="214313" indent="-214313" defTabSz="685800">
                <a:spcAft>
                  <a:spcPts val="450"/>
                </a:spcAft>
                <a:buFont typeface="Arial" panose="020B0604020202020204" pitchFamily="34" charset="0"/>
                <a:buChar char="•"/>
                <a:defRPr/>
              </a:pPr>
              <a:r>
                <a:rPr lang="en-US" sz="1200" kern="0" dirty="0">
                  <a:solidFill>
                    <a:srgbClr val="595959"/>
                  </a:solidFill>
                </a:rPr>
                <a:t>Define data audit requirements</a:t>
              </a:r>
            </a:p>
          </p:txBody>
        </p:sp>
        <p:sp>
          <p:nvSpPr>
            <p:cNvPr id="41" name="Rectangle 40"/>
            <p:cNvSpPr/>
            <p:nvPr/>
          </p:nvSpPr>
          <p:spPr bwMode="auto">
            <a:xfrm>
              <a:off x="1905000" y="3666243"/>
              <a:ext cx="1924594" cy="448557"/>
            </a:xfrm>
            <a:prstGeom prst="rect">
              <a:avLst/>
            </a:prstGeom>
            <a:solidFill>
              <a:srgbClr val="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defRPr/>
              </a:pPr>
              <a:endParaRPr lang="en-US" b="1" kern="0">
                <a:solidFill>
                  <a:srgbClr val="000000"/>
                </a:solidFill>
                <a:latin typeface="Times New Roman" pitchFamily="18" charset="0"/>
              </a:endParaRPr>
            </a:p>
          </p:txBody>
        </p:sp>
      </p:grpSp>
      <p:sp>
        <p:nvSpPr>
          <p:cNvPr id="42" name="Rounded Rectangle 41"/>
          <p:cNvSpPr/>
          <p:nvPr/>
        </p:nvSpPr>
        <p:spPr bwMode="auto">
          <a:xfrm>
            <a:off x="2315757" y="3192519"/>
            <a:ext cx="1869596" cy="2644843"/>
          </a:xfrm>
          <a:prstGeom prst="roundRect">
            <a:avLst/>
          </a:prstGeom>
          <a:noFill/>
          <a:ln w="25400" cap="flat" cmpd="sng" algn="ctr">
            <a:solidFill>
              <a:srgbClr val="6D549A"/>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en-US" b="1">
              <a:solidFill>
                <a:srgbClr val="000000"/>
              </a:solidFill>
              <a:latin typeface="Times New Roman" pitchFamily="18" charset="0"/>
            </a:endParaRPr>
          </a:p>
        </p:txBody>
      </p:sp>
      <p:grpSp>
        <p:nvGrpSpPr>
          <p:cNvPr id="43" name="Group 42"/>
          <p:cNvGrpSpPr/>
          <p:nvPr/>
        </p:nvGrpSpPr>
        <p:grpSpPr>
          <a:xfrm>
            <a:off x="2305295" y="2841779"/>
            <a:ext cx="2873046" cy="5243992"/>
            <a:chOff x="1811749" y="3666243"/>
            <a:chExt cx="2017845" cy="6991993"/>
          </a:xfrm>
        </p:grpSpPr>
        <p:sp>
          <p:nvSpPr>
            <p:cNvPr id="44" name="TextBox 43"/>
            <p:cNvSpPr txBox="1"/>
            <p:nvPr/>
          </p:nvSpPr>
          <p:spPr>
            <a:xfrm>
              <a:off x="1811749" y="4283839"/>
              <a:ext cx="1252392" cy="6374397"/>
            </a:xfrm>
            <a:prstGeom prst="rect">
              <a:avLst/>
            </a:prstGeom>
            <a:noFill/>
          </p:spPr>
          <p:txBody>
            <a:bodyPr wrap="square" rtlCol="0">
              <a:spAutoFit/>
            </a:bodyPr>
            <a:lstStyle/>
            <a:p>
              <a:pPr marL="214313" indent="-214313" defTabSz="685800">
                <a:spcAft>
                  <a:spcPts val="450"/>
                </a:spcAft>
                <a:buFont typeface="Arial" panose="020B0604020202020204" pitchFamily="34" charset="0"/>
                <a:buChar char="•"/>
                <a:defRPr/>
              </a:pPr>
              <a:r>
                <a:rPr lang="en-US" sz="1200" kern="0" dirty="0">
                  <a:solidFill>
                    <a:srgbClr val="595959"/>
                  </a:solidFill>
                </a:rPr>
                <a:t>Audit existing data</a:t>
              </a:r>
            </a:p>
            <a:p>
              <a:pPr marL="214313" indent="-214313" defTabSz="685800">
                <a:spcAft>
                  <a:spcPts val="450"/>
                </a:spcAft>
                <a:buFont typeface="Arial" panose="020B0604020202020204" pitchFamily="34" charset="0"/>
                <a:buChar char="•"/>
                <a:defRPr/>
              </a:pPr>
              <a:r>
                <a:rPr lang="en-US" sz="1200" kern="0" dirty="0">
                  <a:solidFill>
                    <a:srgbClr val="595959"/>
                  </a:solidFill>
                </a:rPr>
                <a:t>Assess completeness and accuracy of data collected</a:t>
              </a:r>
            </a:p>
            <a:p>
              <a:pPr marL="214313" indent="-214313" defTabSz="685800">
                <a:spcAft>
                  <a:spcPts val="450"/>
                </a:spcAft>
                <a:buFont typeface="Arial" panose="020B0604020202020204" pitchFamily="34" charset="0"/>
                <a:buChar char="•"/>
                <a:defRPr/>
              </a:pPr>
              <a:r>
                <a:rPr lang="en-US" sz="1200" kern="0" dirty="0">
                  <a:solidFill>
                    <a:srgbClr val="595959"/>
                  </a:solidFill>
                </a:rPr>
                <a:t>Produce initial frequency reports</a:t>
              </a:r>
            </a:p>
            <a:p>
              <a:pPr marL="214313" indent="-214313" defTabSz="685800">
                <a:spcAft>
                  <a:spcPts val="450"/>
                </a:spcAft>
                <a:buFont typeface="Arial" panose="020B0604020202020204" pitchFamily="34" charset="0"/>
                <a:buChar char="•"/>
                <a:defRPr/>
              </a:pPr>
              <a:r>
                <a:rPr lang="en-US" sz="1200" kern="0" dirty="0">
                  <a:solidFill>
                    <a:srgbClr val="595959"/>
                  </a:solidFill>
                </a:rPr>
                <a:t>Identify data gaps/recommend third party data overlays</a:t>
              </a:r>
            </a:p>
            <a:p>
              <a:pPr marL="214313" indent="-214313" defTabSz="685800">
                <a:spcAft>
                  <a:spcPts val="450"/>
                </a:spcAft>
                <a:buFont typeface="Arial" panose="020B0604020202020204" pitchFamily="34" charset="0"/>
                <a:buChar char="•"/>
                <a:defRPr/>
              </a:pPr>
              <a:r>
                <a:rPr lang="en-US" sz="1200" kern="0" dirty="0">
                  <a:solidFill>
                    <a:srgbClr val="595959"/>
                  </a:solidFill>
                </a:rPr>
                <a:t>Variable creation</a:t>
              </a:r>
            </a:p>
          </p:txBody>
        </p:sp>
        <p:sp>
          <p:nvSpPr>
            <p:cNvPr id="45" name="Rectangle 44"/>
            <p:cNvSpPr/>
            <p:nvPr/>
          </p:nvSpPr>
          <p:spPr bwMode="auto">
            <a:xfrm>
              <a:off x="1905000" y="3666243"/>
              <a:ext cx="1924594" cy="448557"/>
            </a:xfrm>
            <a:prstGeom prst="rect">
              <a:avLst/>
            </a:prstGeom>
            <a:solidFill>
              <a:srgbClr val="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defRPr/>
              </a:pPr>
              <a:endParaRPr lang="en-US" b="1" kern="0">
                <a:solidFill>
                  <a:srgbClr val="000000"/>
                </a:solidFill>
                <a:latin typeface="Times New Roman" pitchFamily="18" charset="0"/>
              </a:endParaRPr>
            </a:p>
          </p:txBody>
        </p:sp>
      </p:grpSp>
      <p:sp>
        <p:nvSpPr>
          <p:cNvPr id="46" name="Rounded Rectangle 45"/>
          <p:cNvSpPr/>
          <p:nvPr/>
        </p:nvSpPr>
        <p:spPr bwMode="auto">
          <a:xfrm>
            <a:off x="6592463" y="3041817"/>
            <a:ext cx="1570258" cy="3161351"/>
          </a:xfrm>
          <a:prstGeom prst="roundRect">
            <a:avLst>
              <a:gd name="adj" fmla="val 15655"/>
            </a:avLst>
          </a:prstGeom>
          <a:noFill/>
          <a:ln w="25400" cap="flat" cmpd="sng" algn="ctr">
            <a:solidFill>
              <a:srgbClr val="6D549A"/>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en-US" b="1">
              <a:solidFill>
                <a:srgbClr val="000000"/>
              </a:solidFill>
              <a:latin typeface="Times New Roman" pitchFamily="18" charset="0"/>
            </a:endParaRPr>
          </a:p>
        </p:txBody>
      </p:sp>
      <p:grpSp>
        <p:nvGrpSpPr>
          <p:cNvPr id="47" name="Group 46"/>
          <p:cNvGrpSpPr/>
          <p:nvPr/>
        </p:nvGrpSpPr>
        <p:grpSpPr>
          <a:xfrm>
            <a:off x="6400085" y="2601242"/>
            <a:ext cx="1525732" cy="3331125"/>
            <a:chOff x="1905000" y="3666243"/>
            <a:chExt cx="2034309" cy="4441498"/>
          </a:xfrm>
        </p:grpSpPr>
        <p:sp>
          <p:nvSpPr>
            <p:cNvPr id="48" name="TextBox 47"/>
            <p:cNvSpPr txBox="1"/>
            <p:nvPr/>
          </p:nvSpPr>
          <p:spPr>
            <a:xfrm>
              <a:off x="2167115" y="4281055"/>
              <a:ext cx="1772194" cy="3826686"/>
            </a:xfrm>
            <a:prstGeom prst="rect">
              <a:avLst/>
            </a:prstGeom>
            <a:noFill/>
          </p:spPr>
          <p:txBody>
            <a:bodyPr wrap="square" rtlCol="0">
              <a:spAutoFit/>
            </a:bodyPr>
            <a:lstStyle/>
            <a:p>
              <a:pPr marL="214313" indent="-214313" defTabSz="685800">
                <a:spcAft>
                  <a:spcPts val="450"/>
                </a:spcAft>
                <a:buFont typeface="Arial" panose="020B0604020202020204" pitchFamily="34" charset="0"/>
                <a:buChar char="•"/>
                <a:defRPr/>
              </a:pPr>
              <a:r>
                <a:rPr lang="en-US" sz="1200" kern="0" dirty="0">
                  <a:solidFill>
                    <a:srgbClr val="595959"/>
                  </a:solidFill>
                </a:rPr>
                <a:t>Operationalization of solution</a:t>
              </a:r>
            </a:p>
            <a:p>
              <a:pPr marL="557213" lvl="1" indent="-214313" defTabSz="685800">
                <a:spcAft>
                  <a:spcPts val="450"/>
                </a:spcAft>
                <a:buFont typeface="Arial" panose="020B0604020202020204" pitchFamily="34" charset="0"/>
                <a:buChar char="•"/>
                <a:defRPr/>
              </a:pPr>
              <a:r>
                <a:rPr lang="en-US" sz="1200" kern="0" dirty="0">
                  <a:solidFill>
                    <a:srgbClr val="595959"/>
                  </a:solidFill>
                </a:rPr>
                <a:t>Real-time vs. batch</a:t>
              </a:r>
            </a:p>
            <a:p>
              <a:pPr marL="214313" indent="-214313" defTabSz="685800">
                <a:spcAft>
                  <a:spcPts val="450"/>
                </a:spcAft>
                <a:buFont typeface="Arial" panose="020B0604020202020204" pitchFamily="34" charset="0"/>
                <a:buChar char="•"/>
                <a:defRPr/>
              </a:pPr>
              <a:r>
                <a:rPr lang="en-US" sz="1200" kern="0" dirty="0">
                  <a:solidFill>
                    <a:srgbClr val="595959"/>
                  </a:solidFill>
                </a:rPr>
                <a:t>Creating the measurement framework</a:t>
              </a:r>
            </a:p>
            <a:p>
              <a:pPr marL="214313" indent="-214313" defTabSz="685800">
                <a:spcAft>
                  <a:spcPts val="450"/>
                </a:spcAft>
                <a:buFont typeface="Arial" panose="020B0604020202020204" pitchFamily="34" charset="0"/>
                <a:buChar char="•"/>
                <a:defRPr/>
              </a:pPr>
              <a:r>
                <a:rPr lang="en-US" sz="1200" kern="0" dirty="0">
                  <a:solidFill>
                    <a:srgbClr val="595959"/>
                  </a:solidFill>
                </a:rPr>
                <a:t>Analyzing model performance and key learning</a:t>
              </a:r>
            </a:p>
          </p:txBody>
        </p:sp>
        <p:sp>
          <p:nvSpPr>
            <p:cNvPr id="49" name="Rectangle 48"/>
            <p:cNvSpPr/>
            <p:nvPr/>
          </p:nvSpPr>
          <p:spPr bwMode="auto">
            <a:xfrm>
              <a:off x="1905000" y="3666243"/>
              <a:ext cx="1924594" cy="448557"/>
            </a:xfrm>
            <a:prstGeom prst="rect">
              <a:avLst/>
            </a:prstGeom>
            <a:solidFill>
              <a:srgbClr val="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defRPr/>
              </a:pPr>
              <a:endParaRPr lang="en-US" b="1" kern="0">
                <a:solidFill>
                  <a:srgbClr val="000000"/>
                </a:solidFill>
                <a:latin typeface="Times New Roman" pitchFamily="18" charset="0"/>
              </a:endParaRPr>
            </a:p>
          </p:txBody>
        </p:sp>
      </p:grpSp>
      <p:sp>
        <p:nvSpPr>
          <p:cNvPr id="50" name="Rounded Rectangle 49"/>
          <p:cNvSpPr/>
          <p:nvPr/>
        </p:nvSpPr>
        <p:spPr bwMode="auto">
          <a:xfrm>
            <a:off x="4274749" y="2909455"/>
            <a:ext cx="2264595" cy="3422072"/>
          </a:xfrm>
          <a:prstGeom prst="roundRect">
            <a:avLst>
              <a:gd name="adj" fmla="val 18572"/>
            </a:avLst>
          </a:prstGeom>
          <a:noFill/>
          <a:ln w="25400" cap="flat" cmpd="sng" algn="ctr">
            <a:solidFill>
              <a:srgbClr val="6D549A"/>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en-US" b="1">
              <a:solidFill>
                <a:srgbClr val="000000"/>
              </a:solidFill>
              <a:latin typeface="Times New Roman" pitchFamily="18" charset="0"/>
            </a:endParaRPr>
          </a:p>
        </p:txBody>
      </p:sp>
      <p:grpSp>
        <p:nvGrpSpPr>
          <p:cNvPr id="51" name="Group 50"/>
          <p:cNvGrpSpPr/>
          <p:nvPr/>
        </p:nvGrpSpPr>
        <p:grpSpPr>
          <a:xfrm>
            <a:off x="4385027" y="2139295"/>
            <a:ext cx="1766391" cy="4119143"/>
            <a:chOff x="1905000" y="3666243"/>
            <a:chExt cx="1932883" cy="5878748"/>
          </a:xfrm>
        </p:grpSpPr>
        <p:sp>
          <p:nvSpPr>
            <p:cNvPr id="52" name="TextBox 51"/>
            <p:cNvSpPr txBox="1"/>
            <p:nvPr/>
          </p:nvSpPr>
          <p:spPr>
            <a:xfrm>
              <a:off x="2099538" y="4405744"/>
              <a:ext cx="1738345" cy="5139247"/>
            </a:xfrm>
            <a:prstGeom prst="rect">
              <a:avLst/>
            </a:prstGeom>
            <a:noFill/>
          </p:spPr>
          <p:txBody>
            <a:bodyPr wrap="square" rtlCol="0">
              <a:spAutoFit/>
            </a:bodyPr>
            <a:lstStyle/>
            <a:p>
              <a:pPr marL="214313" indent="-214313" defTabSz="685800">
                <a:buFont typeface="Arial" panose="020B0604020202020204" pitchFamily="34" charset="0"/>
                <a:buChar char="•"/>
                <a:defRPr/>
              </a:pPr>
              <a:endParaRPr lang="en-US" sz="1200" kern="0" dirty="0" smtClean="0">
                <a:solidFill>
                  <a:srgbClr val="595959"/>
                </a:solidFill>
              </a:endParaRPr>
            </a:p>
            <a:p>
              <a:pPr marL="214313" indent="-214313" defTabSz="685800">
                <a:buFont typeface="Arial" panose="020B0604020202020204" pitchFamily="34" charset="0"/>
                <a:buChar char="•"/>
                <a:defRPr/>
              </a:pPr>
              <a:r>
                <a:rPr lang="en-US" sz="1200" kern="0" dirty="0" smtClean="0">
                  <a:solidFill>
                    <a:srgbClr val="595959"/>
                  </a:solidFill>
                </a:rPr>
                <a:t>Feature </a:t>
              </a:r>
              <a:r>
                <a:rPr lang="en-US" sz="1200" kern="0" dirty="0">
                  <a:solidFill>
                    <a:srgbClr val="595959"/>
                  </a:solidFill>
                </a:rPr>
                <a:t>engineering</a:t>
              </a:r>
            </a:p>
            <a:p>
              <a:pPr marL="557213" lvl="1" indent="-214313" defTabSz="685800">
                <a:buFont typeface="Arial" panose="020B0604020202020204" pitchFamily="34" charset="0"/>
                <a:buChar char="•"/>
                <a:defRPr/>
              </a:pPr>
              <a:r>
                <a:rPr lang="en-US" sz="1200" kern="0" dirty="0">
                  <a:solidFill>
                    <a:srgbClr val="595959"/>
                  </a:solidFill>
                </a:rPr>
                <a:t>Correlation</a:t>
              </a:r>
            </a:p>
            <a:p>
              <a:pPr marL="557213" lvl="1" indent="-214313" defTabSz="685800">
                <a:buFont typeface="Arial" panose="020B0604020202020204" pitchFamily="34" charset="0"/>
                <a:buChar char="•"/>
                <a:defRPr/>
              </a:pPr>
              <a:r>
                <a:rPr lang="en-US" sz="1200" kern="0" dirty="0">
                  <a:solidFill>
                    <a:srgbClr val="595959"/>
                  </a:solidFill>
                </a:rPr>
                <a:t>Factor analysis</a:t>
              </a:r>
            </a:p>
            <a:p>
              <a:pPr marL="557213" lvl="1" indent="-214313" defTabSz="685800">
                <a:buFont typeface="Arial" panose="020B0604020202020204" pitchFamily="34" charset="0"/>
                <a:buChar char="•"/>
                <a:defRPr/>
              </a:pPr>
              <a:r>
                <a:rPr lang="en-US" sz="1200" kern="0" dirty="0">
                  <a:solidFill>
                    <a:srgbClr val="595959"/>
                  </a:solidFill>
                </a:rPr>
                <a:t>Decision tree</a:t>
              </a:r>
            </a:p>
            <a:p>
              <a:pPr marL="557213" lvl="1" indent="-214313" defTabSz="685800">
                <a:buFont typeface="Arial" panose="020B0604020202020204" pitchFamily="34" charset="0"/>
                <a:buChar char="•"/>
                <a:defRPr/>
              </a:pPr>
              <a:r>
                <a:rPr lang="en-US" sz="1200" kern="0" dirty="0">
                  <a:solidFill>
                    <a:srgbClr val="595959"/>
                  </a:solidFill>
                </a:rPr>
                <a:t>EDA reports</a:t>
              </a:r>
            </a:p>
            <a:p>
              <a:pPr marL="214313" indent="-214313" defTabSz="685800">
                <a:buFont typeface="Arial" panose="020B0604020202020204" pitchFamily="34" charset="0"/>
                <a:buChar char="•"/>
                <a:defRPr/>
              </a:pPr>
              <a:r>
                <a:rPr lang="en-US" sz="1200" kern="0" dirty="0">
                  <a:solidFill>
                    <a:srgbClr val="595959"/>
                  </a:solidFill>
                </a:rPr>
                <a:t>Modelling routines</a:t>
              </a:r>
            </a:p>
            <a:p>
              <a:pPr marL="557213" lvl="1" indent="-214313" defTabSz="685800">
                <a:buFont typeface="Arial" panose="020B0604020202020204" pitchFamily="34" charset="0"/>
                <a:buChar char="•"/>
                <a:defRPr/>
              </a:pPr>
              <a:r>
                <a:rPr lang="en-US" sz="1200" kern="0" dirty="0">
                  <a:solidFill>
                    <a:srgbClr val="595959"/>
                  </a:solidFill>
                </a:rPr>
                <a:t>Regression</a:t>
              </a:r>
            </a:p>
            <a:p>
              <a:pPr marL="557213" lvl="1" indent="-214313" defTabSz="685800">
                <a:buFont typeface="Arial" panose="020B0604020202020204" pitchFamily="34" charset="0"/>
                <a:buChar char="•"/>
                <a:defRPr/>
              </a:pPr>
              <a:r>
                <a:rPr lang="en-US" sz="1200" kern="0" dirty="0">
                  <a:solidFill>
                    <a:srgbClr val="595959"/>
                  </a:solidFill>
                </a:rPr>
                <a:t>Neural nets</a:t>
              </a:r>
            </a:p>
            <a:p>
              <a:pPr marL="557213" lvl="1" indent="-214313" defTabSz="685800">
                <a:buFont typeface="Arial" panose="020B0604020202020204" pitchFamily="34" charset="0"/>
                <a:buChar char="•"/>
                <a:defRPr/>
              </a:pPr>
              <a:r>
                <a:rPr lang="en-US" sz="1200" kern="0" dirty="0">
                  <a:solidFill>
                    <a:srgbClr val="595959"/>
                  </a:solidFill>
                </a:rPr>
                <a:t>Ensemble, etc.</a:t>
              </a:r>
            </a:p>
            <a:p>
              <a:pPr marL="214313" indent="-214313" defTabSz="685800">
                <a:buFont typeface="Arial" panose="020B0604020202020204" pitchFamily="34" charset="0"/>
                <a:buChar char="•"/>
                <a:defRPr/>
              </a:pPr>
              <a:r>
                <a:rPr lang="en-US" sz="1200" kern="0" dirty="0">
                  <a:solidFill>
                    <a:srgbClr val="595959"/>
                  </a:solidFill>
                </a:rPr>
                <a:t>Validation</a:t>
              </a:r>
            </a:p>
            <a:p>
              <a:pPr marL="557213" lvl="1" indent="-214313" defTabSz="685800">
                <a:buFont typeface="Arial" panose="020B0604020202020204" pitchFamily="34" charset="0"/>
                <a:buChar char="•"/>
                <a:defRPr/>
              </a:pPr>
              <a:r>
                <a:rPr lang="en-US" sz="1200" kern="0" dirty="0">
                  <a:solidFill>
                    <a:srgbClr val="595959"/>
                  </a:solidFill>
                </a:rPr>
                <a:t>Decile charts, gains charts</a:t>
              </a:r>
            </a:p>
            <a:p>
              <a:pPr marL="557213" lvl="1" indent="-214313" defTabSz="685800">
                <a:buFont typeface="Arial" panose="020B0604020202020204" pitchFamily="34" charset="0"/>
                <a:buChar char="•"/>
                <a:defRPr/>
              </a:pPr>
              <a:r>
                <a:rPr lang="en-US" sz="1200" kern="0" dirty="0">
                  <a:solidFill>
                    <a:srgbClr val="595959"/>
                  </a:solidFill>
                </a:rPr>
                <a:t>AUC curves</a:t>
              </a:r>
            </a:p>
          </p:txBody>
        </p:sp>
        <p:sp>
          <p:nvSpPr>
            <p:cNvPr id="53" name="Rectangle 52"/>
            <p:cNvSpPr/>
            <p:nvPr/>
          </p:nvSpPr>
          <p:spPr bwMode="auto">
            <a:xfrm>
              <a:off x="1905000" y="3666243"/>
              <a:ext cx="1924594" cy="448557"/>
            </a:xfrm>
            <a:prstGeom prst="rect">
              <a:avLst/>
            </a:prstGeom>
            <a:solidFill>
              <a:srgbClr val="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defRPr/>
              </a:pPr>
              <a:endParaRPr lang="en-US" b="1" kern="0">
                <a:solidFill>
                  <a:srgbClr val="000000"/>
                </a:solidFill>
                <a:latin typeface="Times New Roman" pitchFamily="18" charset="0"/>
              </a:endParaRPr>
            </a:p>
          </p:txBody>
        </p:sp>
      </p:grpSp>
      <p:graphicFrame>
        <p:nvGraphicFramePr>
          <p:cNvPr id="54" name="Diagram 53"/>
          <p:cNvGraphicFramePr/>
          <p:nvPr>
            <p:extLst>
              <p:ext uri="{D42A27DB-BD31-4B8C-83A1-F6EECF244321}">
                <p14:modId xmlns:p14="http://schemas.microsoft.com/office/powerpoint/2010/main" val="52465133"/>
              </p:ext>
            </p:extLst>
          </p:nvPr>
        </p:nvGraphicFramePr>
        <p:xfrm>
          <a:off x="466890" y="1052945"/>
          <a:ext cx="7970527" cy="1593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own Arrow 2"/>
          <p:cNvSpPr/>
          <p:nvPr/>
        </p:nvSpPr>
        <p:spPr bwMode="auto">
          <a:xfrm>
            <a:off x="1094509" y="2230583"/>
            <a:ext cx="415636" cy="762000"/>
          </a:xfrm>
          <a:prstGeom prst="downArrow">
            <a:avLst>
              <a:gd name="adj1" fmla="val 44305"/>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2400" b="1" i="0" u="none" strike="noStrike" cap="none" normalizeH="0" baseline="0" smtClean="0">
              <a:ln>
                <a:noFill/>
              </a:ln>
              <a:solidFill>
                <a:schemeClr val="tx1"/>
              </a:solidFill>
              <a:effectLst/>
              <a:latin typeface="Times New Roman" pitchFamily="18" charset="0"/>
            </a:endParaRPr>
          </a:p>
        </p:txBody>
      </p:sp>
      <p:sp>
        <p:nvSpPr>
          <p:cNvPr id="23" name="Down Arrow 22"/>
          <p:cNvSpPr/>
          <p:nvPr/>
        </p:nvSpPr>
        <p:spPr bwMode="auto">
          <a:xfrm>
            <a:off x="3006436" y="2244436"/>
            <a:ext cx="415636" cy="900546"/>
          </a:xfrm>
          <a:prstGeom prst="downArrow">
            <a:avLst>
              <a:gd name="adj1" fmla="val 44305"/>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2400" b="1" i="0" u="none" strike="noStrike" cap="none" normalizeH="0" baseline="0" smtClean="0">
              <a:ln>
                <a:noFill/>
              </a:ln>
              <a:solidFill>
                <a:schemeClr val="tx1"/>
              </a:solidFill>
              <a:effectLst/>
              <a:latin typeface="Times New Roman" pitchFamily="18" charset="0"/>
            </a:endParaRPr>
          </a:p>
        </p:txBody>
      </p:sp>
      <p:sp>
        <p:nvSpPr>
          <p:cNvPr id="24" name="Down Arrow 23"/>
          <p:cNvSpPr/>
          <p:nvPr/>
        </p:nvSpPr>
        <p:spPr bwMode="auto">
          <a:xfrm>
            <a:off x="5112327" y="2452255"/>
            <a:ext cx="415636" cy="484910"/>
          </a:xfrm>
          <a:prstGeom prst="downArrow">
            <a:avLst>
              <a:gd name="adj1" fmla="val 44305"/>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2400" b="1" i="0" u="none" strike="noStrike" cap="none" normalizeH="0" baseline="0" smtClean="0">
              <a:ln>
                <a:noFill/>
              </a:ln>
              <a:solidFill>
                <a:schemeClr val="tx1"/>
              </a:solidFill>
              <a:effectLst/>
              <a:latin typeface="Times New Roman" pitchFamily="18" charset="0"/>
            </a:endParaRPr>
          </a:p>
        </p:txBody>
      </p:sp>
      <p:sp>
        <p:nvSpPr>
          <p:cNvPr id="25" name="Down Arrow 24"/>
          <p:cNvSpPr/>
          <p:nvPr/>
        </p:nvSpPr>
        <p:spPr bwMode="auto">
          <a:xfrm>
            <a:off x="7329054" y="2230582"/>
            <a:ext cx="415636" cy="845127"/>
          </a:xfrm>
          <a:prstGeom prst="downArrow">
            <a:avLst>
              <a:gd name="adj1" fmla="val 44305"/>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2400" b="1"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140333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6"/>
          <p:cNvSpPr>
            <a:spLocks noGrp="1" noChangeArrowheads="1"/>
          </p:cNvSpPr>
          <p:nvPr>
            <p:ph type="sldNum" sz="quarter" idx="12"/>
          </p:nvPr>
        </p:nvSpPr>
        <p:spPr>
          <a:noFill/>
        </p:spPr>
        <p:txBody>
          <a:bodyPr/>
          <a:lstStyle/>
          <a:p>
            <a:fld id="{53DA60D4-115F-448F-B4A8-BF5F5AB17FCC}" type="slidenum">
              <a:rPr lang="en-US" smtClean="0"/>
              <a:pPr/>
              <a:t>8</a:t>
            </a:fld>
            <a:endParaRPr lang="en-US" smtClean="0"/>
          </a:p>
        </p:txBody>
      </p:sp>
      <p:pic>
        <p:nvPicPr>
          <p:cNvPr id="21519" name="Picture 2" descr="C:\Users\alali\AppData\Local\Microsoft\Windows\Temporary Internet Files\Content.IE5\2JJI9Z55\MCj03009220000[1].wmf"/>
          <p:cNvPicPr>
            <a:picLocks noChangeAspect="1" noChangeArrowheads="1"/>
          </p:cNvPicPr>
          <p:nvPr/>
        </p:nvPicPr>
        <p:blipFill>
          <a:blip r:embed="rId3"/>
          <a:srcRect/>
          <a:stretch>
            <a:fillRect/>
          </a:stretch>
        </p:blipFill>
        <p:spPr bwMode="auto">
          <a:xfrm>
            <a:off x="6553748" y="2759543"/>
            <a:ext cx="1200606" cy="778007"/>
          </a:xfrm>
          <a:prstGeom prst="rect">
            <a:avLst/>
          </a:prstGeom>
          <a:noFill/>
          <a:ln w="9525">
            <a:noFill/>
            <a:miter lim="800000"/>
            <a:headEnd/>
            <a:tailEnd/>
          </a:ln>
        </p:spPr>
      </p:pic>
      <p:sp>
        <p:nvSpPr>
          <p:cNvPr id="5" name="TextBox 4"/>
          <p:cNvSpPr txBox="1"/>
          <p:nvPr/>
        </p:nvSpPr>
        <p:spPr bwMode="auto">
          <a:xfrm>
            <a:off x="6539196" y="2256325"/>
            <a:ext cx="1215160" cy="507831"/>
          </a:xfrm>
          <a:prstGeom prst="rect">
            <a:avLst/>
          </a:prstGeom>
          <a:noFill/>
        </p:spPr>
        <p:txBody>
          <a:bodyPr wrap="square">
            <a:spAutoFit/>
          </a:bodyPr>
          <a:lstStyle/>
          <a:p>
            <a:pPr algn="ctr">
              <a:defRPr/>
            </a:pPr>
            <a:r>
              <a:rPr lang="en-US" sz="1350" dirty="0">
                <a:latin typeface="Calibri Light" panose="020F0302020204030204" pitchFamily="34" charset="0"/>
                <a:cs typeface="Calibri Light" panose="020F0302020204030204" pitchFamily="34" charset="0"/>
              </a:rPr>
              <a:t>Call Center Operations</a:t>
            </a:r>
          </a:p>
        </p:txBody>
      </p:sp>
      <p:sp>
        <p:nvSpPr>
          <p:cNvPr id="7" name="TextBox 6"/>
          <p:cNvSpPr txBox="1"/>
          <p:nvPr/>
        </p:nvSpPr>
        <p:spPr bwMode="auto">
          <a:xfrm>
            <a:off x="6033055" y="4122486"/>
            <a:ext cx="1231171" cy="300082"/>
          </a:xfrm>
          <a:prstGeom prst="rect">
            <a:avLst/>
          </a:prstGeom>
          <a:noFill/>
        </p:spPr>
        <p:txBody>
          <a:bodyPr wrap="none">
            <a:spAutoFit/>
          </a:bodyPr>
          <a:lstStyle/>
          <a:p>
            <a:pPr>
              <a:defRPr/>
            </a:pPr>
            <a:r>
              <a:rPr lang="en-US" sz="1350" dirty="0">
                <a:latin typeface="Calibri Light" panose="020F0302020204030204" pitchFamily="34" charset="0"/>
                <a:cs typeface="Calibri Light" panose="020F0302020204030204" pitchFamily="34" charset="0"/>
              </a:rPr>
              <a:t>Quality Control</a:t>
            </a:r>
          </a:p>
        </p:txBody>
      </p:sp>
      <p:pic>
        <p:nvPicPr>
          <p:cNvPr id="21515" name="Picture 6" descr="C:\Users\alali\AppData\Local\Microsoft\Windows\Temporary Internet Files\Content.IE5\VV85QQEC\MCj03124740000[1].wmf"/>
          <p:cNvPicPr>
            <a:picLocks noChangeAspect="1" noChangeArrowheads="1"/>
          </p:cNvPicPr>
          <p:nvPr/>
        </p:nvPicPr>
        <p:blipFill>
          <a:blip r:embed="rId4"/>
          <a:srcRect/>
          <a:stretch>
            <a:fillRect/>
          </a:stretch>
        </p:blipFill>
        <p:spPr bwMode="auto">
          <a:xfrm>
            <a:off x="4954742" y="2760561"/>
            <a:ext cx="970578" cy="1074503"/>
          </a:xfrm>
          <a:prstGeom prst="rect">
            <a:avLst/>
          </a:prstGeom>
          <a:noFill/>
          <a:ln w="9525">
            <a:noFill/>
            <a:miter lim="800000"/>
            <a:headEnd/>
            <a:tailEnd/>
          </a:ln>
        </p:spPr>
      </p:pic>
      <p:sp>
        <p:nvSpPr>
          <p:cNvPr id="11" name="TextBox 10"/>
          <p:cNvSpPr txBox="1"/>
          <p:nvPr/>
        </p:nvSpPr>
        <p:spPr bwMode="auto">
          <a:xfrm>
            <a:off x="4601980" y="2233891"/>
            <a:ext cx="1858517" cy="507831"/>
          </a:xfrm>
          <a:prstGeom prst="rect">
            <a:avLst/>
          </a:prstGeom>
          <a:noFill/>
        </p:spPr>
        <p:txBody>
          <a:bodyPr wrap="square">
            <a:spAutoFit/>
          </a:bodyPr>
          <a:lstStyle/>
          <a:p>
            <a:pPr algn="ctr">
              <a:defRPr/>
            </a:pPr>
            <a:r>
              <a:rPr lang="en-US" sz="1350" dirty="0">
                <a:latin typeface="Calibri Light" panose="020F0302020204030204" pitchFamily="34" charset="0"/>
                <a:cs typeface="Calibri Light" panose="020F0302020204030204" pitchFamily="34" charset="0"/>
              </a:rPr>
              <a:t>Prioritizing channel opportunity </a:t>
            </a:r>
          </a:p>
        </p:txBody>
      </p:sp>
      <p:sp>
        <p:nvSpPr>
          <p:cNvPr id="13" name="TextBox 12"/>
          <p:cNvSpPr txBox="1"/>
          <p:nvPr/>
        </p:nvSpPr>
        <p:spPr bwMode="auto">
          <a:xfrm>
            <a:off x="3655949" y="4123219"/>
            <a:ext cx="1427250" cy="300082"/>
          </a:xfrm>
          <a:prstGeom prst="rect">
            <a:avLst/>
          </a:prstGeom>
          <a:noFill/>
        </p:spPr>
        <p:txBody>
          <a:bodyPr wrap="none">
            <a:spAutoFit/>
          </a:bodyPr>
          <a:lstStyle/>
          <a:p>
            <a:pPr>
              <a:defRPr/>
            </a:pPr>
            <a:r>
              <a:rPr lang="en-US" sz="1350" dirty="0">
                <a:latin typeface="Calibri Light" panose="020F0302020204030204" pitchFamily="34" charset="0"/>
                <a:cs typeface="Calibri Light" panose="020F0302020204030204" pitchFamily="34" charset="0"/>
              </a:rPr>
              <a:t>Risk Management</a:t>
            </a:r>
          </a:p>
        </p:txBody>
      </p:sp>
      <p:pic>
        <p:nvPicPr>
          <p:cNvPr id="25" name="Picture 3" descr="C:\Users\alali\AppData\Local\Microsoft\Windows\Temporary Internet Files\Content.IE5\7ND95G6S\MCBD10510_0000[1].wmf"/>
          <p:cNvPicPr>
            <a:picLocks noChangeAspect="1" noChangeArrowheads="1"/>
          </p:cNvPicPr>
          <p:nvPr/>
        </p:nvPicPr>
        <p:blipFill>
          <a:blip r:embed="rId5"/>
          <a:srcRect/>
          <a:stretch>
            <a:fillRect/>
          </a:stretch>
        </p:blipFill>
        <p:spPr bwMode="auto">
          <a:xfrm>
            <a:off x="1731784" y="4404739"/>
            <a:ext cx="1145239" cy="945512"/>
          </a:xfrm>
          <a:prstGeom prst="rect">
            <a:avLst/>
          </a:prstGeom>
          <a:noFill/>
          <a:ln w="9525">
            <a:noFill/>
            <a:miter lim="800000"/>
            <a:headEnd/>
            <a:tailEnd/>
          </a:ln>
        </p:spPr>
      </p:pic>
      <p:sp>
        <p:nvSpPr>
          <p:cNvPr id="26" name="TextBox 25"/>
          <p:cNvSpPr txBox="1"/>
          <p:nvPr/>
        </p:nvSpPr>
        <p:spPr bwMode="auto">
          <a:xfrm>
            <a:off x="1725745" y="4120170"/>
            <a:ext cx="1297663" cy="300082"/>
          </a:xfrm>
          <a:prstGeom prst="rect">
            <a:avLst/>
          </a:prstGeom>
          <a:noFill/>
        </p:spPr>
        <p:txBody>
          <a:bodyPr wrap="none">
            <a:spAutoFit/>
          </a:bodyPr>
          <a:lstStyle/>
          <a:p>
            <a:pPr>
              <a:defRPr/>
            </a:pPr>
            <a:r>
              <a:rPr lang="en-US" sz="1350" dirty="0">
                <a:latin typeface="Calibri Light" panose="020F0302020204030204" pitchFamily="34" charset="0"/>
                <a:cs typeface="Calibri Light" panose="020F0302020204030204" pitchFamily="34" charset="0"/>
              </a:rPr>
              <a:t>Fraud Detection</a:t>
            </a:r>
          </a:p>
        </p:txBody>
      </p:sp>
      <p:grpSp>
        <p:nvGrpSpPr>
          <p:cNvPr id="12" name="Group 11"/>
          <p:cNvGrpSpPr/>
          <p:nvPr/>
        </p:nvGrpSpPr>
        <p:grpSpPr>
          <a:xfrm>
            <a:off x="1402284" y="1940122"/>
            <a:ext cx="1215160" cy="1222526"/>
            <a:chOff x="972411" y="1102852"/>
            <a:chExt cx="1620213" cy="1630034"/>
          </a:xfrm>
        </p:grpSpPr>
        <p:sp>
          <p:nvSpPr>
            <p:cNvPr id="20" name="TextBox 19"/>
            <p:cNvSpPr txBox="1"/>
            <p:nvPr/>
          </p:nvSpPr>
          <p:spPr bwMode="auto">
            <a:xfrm>
              <a:off x="972411" y="1102852"/>
              <a:ext cx="1620213" cy="677108"/>
            </a:xfrm>
            <a:prstGeom prst="rect">
              <a:avLst/>
            </a:prstGeom>
            <a:noFill/>
          </p:spPr>
          <p:txBody>
            <a:bodyPr wrap="square">
              <a:spAutoFit/>
            </a:bodyPr>
            <a:lstStyle/>
            <a:p>
              <a:pPr algn="ctr">
                <a:defRPr/>
              </a:pPr>
              <a:r>
                <a:rPr lang="en-CA" sz="1350" dirty="0">
                  <a:latin typeface="Calibri Light" panose="020F0302020204030204" pitchFamily="34" charset="0"/>
                  <a:cs typeface="Calibri Light" panose="020F0302020204030204" pitchFamily="34" charset="0"/>
                </a:rPr>
                <a:t>Direct Marketing</a:t>
              </a:r>
              <a:endParaRPr lang="en-US" sz="1350" dirty="0">
                <a:latin typeface="Calibri Light" panose="020F0302020204030204" pitchFamily="34" charset="0"/>
                <a:cs typeface="Calibri Light" panose="020F0302020204030204" pitchFamily="34" charset="0"/>
              </a:endParaRPr>
            </a:p>
          </p:txBody>
        </p:sp>
        <p:pic>
          <p:nvPicPr>
            <p:cNvPr id="2" name="Picture 1"/>
            <p:cNvPicPr>
              <a:picLocks noChangeAspect="1"/>
            </p:cNvPicPr>
            <p:nvPr/>
          </p:nvPicPr>
          <p:blipFill>
            <a:blip r:embed="rId6"/>
            <a:stretch>
              <a:fillRect/>
            </a:stretch>
          </p:blipFill>
          <p:spPr>
            <a:xfrm>
              <a:off x="1114749" y="1701908"/>
              <a:ext cx="1335536" cy="1030978"/>
            </a:xfrm>
            <a:prstGeom prst="rect">
              <a:avLst/>
            </a:prstGeom>
          </p:spPr>
        </p:pic>
      </p:grpSp>
      <p:grpSp>
        <p:nvGrpSpPr>
          <p:cNvPr id="14" name="Group 13"/>
          <p:cNvGrpSpPr/>
          <p:nvPr/>
        </p:nvGrpSpPr>
        <p:grpSpPr>
          <a:xfrm>
            <a:off x="2817724" y="1800881"/>
            <a:ext cx="1468073" cy="1398538"/>
            <a:chOff x="2734962" y="1057721"/>
            <a:chExt cx="1957430" cy="1864717"/>
          </a:xfrm>
        </p:grpSpPr>
        <p:sp>
          <p:nvSpPr>
            <p:cNvPr id="23" name="TextBox 22"/>
            <p:cNvSpPr txBox="1"/>
            <p:nvPr/>
          </p:nvSpPr>
          <p:spPr bwMode="auto">
            <a:xfrm>
              <a:off x="2946373" y="1057721"/>
              <a:ext cx="1231424" cy="954108"/>
            </a:xfrm>
            <a:prstGeom prst="rect">
              <a:avLst/>
            </a:prstGeom>
            <a:noFill/>
          </p:spPr>
          <p:txBody>
            <a:bodyPr wrap="square">
              <a:spAutoFit/>
            </a:bodyPr>
            <a:lstStyle/>
            <a:p>
              <a:pPr algn="ctr">
                <a:defRPr/>
              </a:pPr>
              <a:r>
                <a:rPr lang="en-US" sz="1350" dirty="0">
                  <a:latin typeface="Calibri Light" panose="020F0302020204030204" pitchFamily="34" charset="0"/>
                  <a:cs typeface="Calibri Light" panose="020F0302020204030204" pitchFamily="34" charset="0"/>
                </a:rPr>
                <a:t>Retention/acquisition</a:t>
              </a:r>
            </a:p>
          </p:txBody>
        </p:sp>
        <p:pic>
          <p:nvPicPr>
            <p:cNvPr id="8" name="Picture 7"/>
            <p:cNvPicPr>
              <a:picLocks noChangeAspect="1"/>
            </p:cNvPicPr>
            <p:nvPr/>
          </p:nvPicPr>
          <p:blipFill rotWithShape="1">
            <a:blip r:embed="rId7"/>
            <a:srcRect l="16560" r="8704"/>
            <a:stretch/>
          </p:blipFill>
          <p:spPr>
            <a:xfrm>
              <a:off x="2734962" y="1752660"/>
              <a:ext cx="1957430" cy="1169778"/>
            </a:xfrm>
            <a:prstGeom prst="rect">
              <a:avLst/>
            </a:prstGeom>
          </p:spPr>
        </p:pic>
      </p:grpSp>
      <p:pic>
        <p:nvPicPr>
          <p:cNvPr id="9" name="Picture 8"/>
          <p:cNvPicPr>
            <a:picLocks noChangeAspect="1"/>
          </p:cNvPicPr>
          <p:nvPr/>
        </p:nvPicPr>
        <p:blipFill>
          <a:blip r:embed="rId8"/>
          <a:stretch>
            <a:fillRect/>
          </a:stretch>
        </p:blipFill>
        <p:spPr>
          <a:xfrm>
            <a:off x="3901196" y="4442930"/>
            <a:ext cx="908084" cy="890960"/>
          </a:xfrm>
          <a:prstGeom prst="rect">
            <a:avLst/>
          </a:prstGeom>
        </p:spPr>
      </p:pic>
      <p:pic>
        <p:nvPicPr>
          <p:cNvPr id="10" name="Picture 9"/>
          <p:cNvPicPr>
            <a:picLocks noChangeAspect="1"/>
          </p:cNvPicPr>
          <p:nvPr/>
        </p:nvPicPr>
        <p:blipFill>
          <a:blip r:embed="rId9"/>
          <a:stretch>
            <a:fillRect/>
          </a:stretch>
        </p:blipFill>
        <p:spPr>
          <a:xfrm>
            <a:off x="5973032" y="4488267"/>
            <a:ext cx="1349056" cy="724602"/>
          </a:xfrm>
          <a:prstGeom prst="rect">
            <a:avLst/>
          </a:prstGeom>
        </p:spPr>
      </p:pic>
      <p:cxnSp>
        <p:nvCxnSpPr>
          <p:cNvPr id="16" name="Elbow Connector 15"/>
          <p:cNvCxnSpPr/>
          <p:nvPr/>
        </p:nvCxnSpPr>
        <p:spPr>
          <a:xfrm flipV="1">
            <a:off x="1959031" y="2091415"/>
            <a:ext cx="5044081" cy="1592356"/>
          </a:xfrm>
          <a:prstGeom prst="bentConnector3">
            <a:avLst/>
          </a:prstGeom>
          <a:ln w="38100">
            <a:solidFill>
              <a:srgbClr val="636466"/>
            </a:solidFill>
          </a:ln>
        </p:spPr>
        <p:style>
          <a:lnRef idx="1">
            <a:schemeClr val="accent1"/>
          </a:lnRef>
          <a:fillRef idx="0">
            <a:schemeClr val="accent1"/>
          </a:fillRef>
          <a:effectRef idx="0">
            <a:schemeClr val="accent1"/>
          </a:effectRef>
          <a:fontRef idx="minor">
            <a:schemeClr val="tx1"/>
          </a:fontRef>
        </p:style>
      </p:cxnSp>
      <p:sp>
        <p:nvSpPr>
          <p:cNvPr id="24" name="Title 1"/>
          <p:cNvSpPr txBox="1">
            <a:spLocks/>
          </p:cNvSpPr>
          <p:nvPr/>
        </p:nvSpPr>
        <p:spPr bwMode="auto">
          <a:xfrm>
            <a:off x="288032" y="75334"/>
            <a:ext cx="7775575" cy="622697"/>
          </a:xfrm>
          <a:prstGeom prst="rect">
            <a:avLst/>
          </a:prstGeom>
          <a:noFill/>
          <a:ln w="9525">
            <a:noFill/>
            <a:miter lim="800000"/>
            <a:headEnd/>
            <a:tailEnd/>
          </a:ln>
        </p:spPr>
        <p:txBody>
          <a:bodyPr vert="horz" wrap="square" lIns="68580" tIns="34290" rIns="68580" bIns="34290" numCol="1" anchor="b" anchorCtr="0" compatLnSpc="1">
            <a:prstTxWarp prst="textNoShape">
              <a:avLst/>
            </a:prstTxWarp>
          </a:bodyPr>
          <a:lstStyle>
            <a:lvl1pPr algn="l" rtl="0" eaLnBrk="0" fontAlgn="base" hangingPunct="0">
              <a:spcBef>
                <a:spcPct val="0"/>
              </a:spcBef>
              <a:spcAft>
                <a:spcPct val="0"/>
              </a:spcAft>
              <a:defRPr sz="4800" b="0">
                <a:solidFill>
                  <a:srgbClr val="582C83"/>
                </a:solidFill>
                <a:latin typeface="Bebas Neue Regular" panose="00000500000000000000" pitchFamily="2" charset="0"/>
                <a:ea typeface="+mj-ea"/>
                <a:cs typeface="Bebas Neue Regular" panose="00000500000000000000" pitchFamily="2" charset="0"/>
              </a:defRPr>
            </a:lvl1pPr>
            <a:lvl2pPr algn="l" rtl="0" eaLnBrk="0" fontAlgn="base" hangingPunct="0">
              <a:spcBef>
                <a:spcPct val="0"/>
              </a:spcBef>
              <a:spcAft>
                <a:spcPct val="0"/>
              </a:spcAft>
              <a:defRPr sz="2600" b="1">
                <a:solidFill>
                  <a:schemeClr val="tx2"/>
                </a:solidFill>
                <a:latin typeface="Arial" charset="0"/>
              </a:defRPr>
            </a:lvl2pPr>
            <a:lvl3pPr algn="l" rtl="0" eaLnBrk="0" fontAlgn="base" hangingPunct="0">
              <a:spcBef>
                <a:spcPct val="0"/>
              </a:spcBef>
              <a:spcAft>
                <a:spcPct val="0"/>
              </a:spcAft>
              <a:defRPr sz="2600" b="1">
                <a:solidFill>
                  <a:schemeClr val="tx2"/>
                </a:solidFill>
                <a:latin typeface="Arial" charset="0"/>
              </a:defRPr>
            </a:lvl3pPr>
            <a:lvl4pPr algn="l" rtl="0" eaLnBrk="0" fontAlgn="base" hangingPunct="0">
              <a:spcBef>
                <a:spcPct val="0"/>
              </a:spcBef>
              <a:spcAft>
                <a:spcPct val="0"/>
              </a:spcAft>
              <a:defRPr sz="2600" b="1">
                <a:solidFill>
                  <a:schemeClr val="tx2"/>
                </a:solidFill>
                <a:latin typeface="Arial" charset="0"/>
              </a:defRPr>
            </a:lvl4pPr>
            <a:lvl5pPr algn="l" rtl="0" eaLnBrk="0" fontAlgn="base" hangingPunct="0">
              <a:spcBef>
                <a:spcPct val="0"/>
              </a:spcBef>
              <a:spcAft>
                <a:spcPct val="0"/>
              </a:spcAft>
              <a:defRPr sz="2600" b="1">
                <a:solidFill>
                  <a:schemeClr val="tx2"/>
                </a:solidFill>
                <a:latin typeface="Arial" charset="0"/>
              </a:defRPr>
            </a:lvl5pPr>
            <a:lvl6pPr marL="457200" algn="l" rtl="0" fontAlgn="base">
              <a:spcBef>
                <a:spcPct val="0"/>
              </a:spcBef>
              <a:spcAft>
                <a:spcPct val="0"/>
              </a:spcAft>
              <a:defRPr sz="2600" b="1">
                <a:solidFill>
                  <a:schemeClr val="tx2"/>
                </a:solidFill>
                <a:latin typeface="Arial" charset="0"/>
              </a:defRPr>
            </a:lvl6pPr>
            <a:lvl7pPr marL="914400" algn="l" rtl="0" fontAlgn="base">
              <a:spcBef>
                <a:spcPct val="0"/>
              </a:spcBef>
              <a:spcAft>
                <a:spcPct val="0"/>
              </a:spcAft>
              <a:defRPr sz="2600" b="1">
                <a:solidFill>
                  <a:schemeClr val="tx2"/>
                </a:solidFill>
                <a:latin typeface="Arial" charset="0"/>
              </a:defRPr>
            </a:lvl7pPr>
            <a:lvl8pPr marL="1371600" algn="l" rtl="0" fontAlgn="base">
              <a:spcBef>
                <a:spcPct val="0"/>
              </a:spcBef>
              <a:spcAft>
                <a:spcPct val="0"/>
              </a:spcAft>
              <a:defRPr sz="2600" b="1">
                <a:solidFill>
                  <a:schemeClr val="tx2"/>
                </a:solidFill>
                <a:latin typeface="Arial" charset="0"/>
              </a:defRPr>
            </a:lvl8pPr>
            <a:lvl9pPr marL="1828800" algn="l" rtl="0" fontAlgn="base">
              <a:spcBef>
                <a:spcPct val="0"/>
              </a:spcBef>
              <a:spcAft>
                <a:spcPct val="0"/>
              </a:spcAft>
              <a:defRPr sz="2600" b="1">
                <a:solidFill>
                  <a:schemeClr val="tx2"/>
                </a:solidFill>
                <a:latin typeface="Arial" charset="0"/>
              </a:defRPr>
            </a:lvl9pPr>
          </a:lstStyle>
          <a:p>
            <a:r>
              <a:rPr lang="en-US" sz="3600" kern="0" dirty="0" smtClean="0">
                <a:solidFill>
                  <a:schemeClr val="tx1">
                    <a:lumMod val="50000"/>
                    <a:lumOff val="50000"/>
                  </a:schemeClr>
                </a:solidFill>
                <a:latin typeface="Calibri Light" panose="020F0302020204030204" pitchFamily="34" charset="0"/>
                <a:cs typeface="Calibri Light" panose="020F0302020204030204" pitchFamily="34" charset="0"/>
              </a:rPr>
              <a:t>Some Current Applications </a:t>
            </a:r>
            <a:r>
              <a:rPr lang="en-US" sz="3600" kern="0" dirty="0">
                <a:solidFill>
                  <a:schemeClr val="tx1">
                    <a:lumMod val="50000"/>
                    <a:lumOff val="50000"/>
                  </a:schemeClr>
                </a:solidFill>
                <a:latin typeface="Calibri Light" panose="020F0302020204030204" pitchFamily="34" charset="0"/>
                <a:cs typeface="Calibri Light" panose="020F0302020204030204" pitchFamily="34" charset="0"/>
              </a:rPr>
              <a:t>of </a:t>
            </a:r>
            <a:r>
              <a:rPr lang="en-US" sz="3600" kern="0" dirty="0" smtClean="0">
                <a:solidFill>
                  <a:schemeClr val="tx1">
                    <a:lumMod val="50000"/>
                    <a:lumOff val="50000"/>
                  </a:schemeClr>
                </a:solidFill>
                <a:latin typeface="Calibri Light" panose="020F0302020204030204" pitchFamily="34" charset="0"/>
                <a:cs typeface="Calibri Light" panose="020F0302020204030204" pitchFamily="34" charset="0"/>
              </a:rPr>
              <a:t>Analytics</a:t>
            </a:r>
            <a:endParaRPr lang="en-US" sz="3600" kern="0" dirty="0">
              <a:solidFill>
                <a:schemeClr val="tx1">
                  <a:lumMod val="50000"/>
                  <a:lumOff val="50000"/>
                </a:scheme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547080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002" y="523520"/>
            <a:ext cx="7416248" cy="567906"/>
          </a:xfrm>
        </p:spPr>
        <p:txBody>
          <a:bodyPr>
            <a:normAutofit fontScale="90000"/>
          </a:bodyPr>
          <a:lstStyle/>
          <a:p>
            <a:r>
              <a:rPr lang="en-US" dirty="0" smtClean="0">
                <a:solidFill>
                  <a:schemeClr val="tx1">
                    <a:lumMod val="50000"/>
                    <a:lumOff val="50000"/>
                  </a:schemeClr>
                </a:solidFill>
              </a:rPr>
              <a:t>What do the </a:t>
            </a:r>
            <a:r>
              <a:rPr lang="en-US" dirty="0" smtClean="0">
                <a:solidFill>
                  <a:schemeClr val="tx1">
                    <a:lumMod val="50000"/>
                    <a:lumOff val="50000"/>
                  </a:schemeClr>
                </a:solidFill>
              </a:rPr>
              <a:t>Current Roles </a:t>
            </a:r>
            <a:r>
              <a:rPr lang="en-US" dirty="0" smtClean="0">
                <a:solidFill>
                  <a:schemeClr val="tx1">
                    <a:lumMod val="50000"/>
                    <a:lumOff val="50000"/>
                  </a:schemeClr>
                </a:solidFill>
              </a:rPr>
              <a:t>and </a:t>
            </a:r>
            <a:r>
              <a:rPr lang="en-US" dirty="0" err="1" smtClean="0">
                <a:solidFill>
                  <a:schemeClr val="tx1">
                    <a:lumMod val="50000"/>
                    <a:lumOff val="50000"/>
                  </a:schemeClr>
                </a:solidFill>
              </a:rPr>
              <a:t>Responsabilities</a:t>
            </a:r>
            <a:r>
              <a:rPr lang="en-US" dirty="0" smtClean="0">
                <a:solidFill>
                  <a:schemeClr val="tx1">
                    <a:lumMod val="50000"/>
                    <a:lumOff val="50000"/>
                  </a:schemeClr>
                </a:solidFill>
              </a:rPr>
              <a:t> Look Like</a:t>
            </a:r>
            <a:r>
              <a:rPr lang="en-US" dirty="0" smtClean="0">
                <a:solidFill>
                  <a:schemeClr val="tx1">
                    <a:lumMod val="50000"/>
                    <a:lumOff val="50000"/>
                  </a:schemeClr>
                </a:solidFill>
              </a:rPr>
              <a:t>?</a:t>
            </a:r>
            <a:endParaRPr lang="en-US" dirty="0">
              <a:solidFill>
                <a:schemeClr val="tx1">
                  <a:lumMod val="50000"/>
                  <a:lumOff val="50000"/>
                </a:schemeClr>
              </a:solidFill>
            </a:endParaRPr>
          </a:p>
        </p:txBody>
      </p:sp>
      <p:sp>
        <p:nvSpPr>
          <p:cNvPr id="6" name="Content Placeholder 5"/>
          <p:cNvSpPr>
            <a:spLocks noGrp="1"/>
          </p:cNvSpPr>
          <p:nvPr>
            <p:ph idx="1"/>
          </p:nvPr>
        </p:nvSpPr>
        <p:spPr>
          <a:xfrm>
            <a:off x="318402" y="1524499"/>
            <a:ext cx="8735843" cy="4226759"/>
          </a:xfrm>
        </p:spPr>
        <p:txBody>
          <a:bodyPr>
            <a:normAutofit/>
          </a:bodyPr>
          <a:lstStyle/>
          <a:p>
            <a:r>
              <a:rPr lang="en-US" sz="2700" b="1" dirty="0">
                <a:solidFill>
                  <a:schemeClr val="tx1">
                    <a:lumMod val="50000"/>
                    <a:lumOff val="50000"/>
                  </a:schemeClr>
                </a:solidFill>
                <a:latin typeface="Calibri" panose="020F0502020204030204" pitchFamily="34" charset="0"/>
              </a:rPr>
              <a:t>Data Managers </a:t>
            </a:r>
            <a:r>
              <a:rPr lang="en-US" sz="2700" dirty="0">
                <a:solidFill>
                  <a:schemeClr val="tx1">
                    <a:lumMod val="50000"/>
                    <a:lumOff val="50000"/>
                  </a:schemeClr>
                </a:solidFill>
                <a:latin typeface="Calibri" panose="020F0502020204030204" pitchFamily="34" charset="0"/>
              </a:rPr>
              <a:t>– need to manage new containers, flows, governance, delivering on expectations</a:t>
            </a:r>
          </a:p>
          <a:p>
            <a:r>
              <a:rPr lang="en-US" sz="2700" b="1" dirty="0">
                <a:solidFill>
                  <a:schemeClr val="tx1">
                    <a:lumMod val="50000"/>
                    <a:lumOff val="50000"/>
                  </a:schemeClr>
                </a:solidFill>
                <a:latin typeface="Calibri" panose="020F0502020204030204" pitchFamily="34" charset="0"/>
              </a:rPr>
              <a:t>Analytics Practitioners</a:t>
            </a:r>
            <a:r>
              <a:rPr lang="en-US" sz="2700" dirty="0">
                <a:solidFill>
                  <a:schemeClr val="tx1">
                    <a:lumMod val="50000"/>
                    <a:lumOff val="50000"/>
                  </a:schemeClr>
                </a:solidFill>
                <a:latin typeface="Calibri" panose="020F0502020204030204" pitchFamily="34" charset="0"/>
              </a:rPr>
              <a:t> – need to harness new types of data and integrate them into their processes (determine the veracity and potential added value)</a:t>
            </a:r>
          </a:p>
          <a:p>
            <a:r>
              <a:rPr lang="en-US" sz="2700" b="1" dirty="0">
                <a:solidFill>
                  <a:schemeClr val="tx1">
                    <a:lumMod val="50000"/>
                    <a:lumOff val="50000"/>
                  </a:schemeClr>
                </a:solidFill>
                <a:latin typeface="Calibri" panose="020F0502020204030204" pitchFamily="34" charset="0"/>
              </a:rPr>
              <a:t>Business Strategists </a:t>
            </a:r>
            <a:r>
              <a:rPr lang="en-US" sz="2700" dirty="0">
                <a:solidFill>
                  <a:schemeClr val="tx1">
                    <a:lumMod val="50000"/>
                    <a:lumOff val="50000"/>
                  </a:schemeClr>
                </a:solidFill>
                <a:latin typeface="Calibri" panose="020F0502020204030204" pitchFamily="34" charset="0"/>
              </a:rPr>
              <a:t>– need to understand and evaluate the potential that new types of data and capabilities have and how to leverage this to deliver value to the organization</a:t>
            </a:r>
          </a:p>
          <a:p>
            <a:endParaRPr lang="en-US" sz="2700" dirty="0">
              <a:solidFill>
                <a:schemeClr val="tx1"/>
              </a:solidFill>
              <a:latin typeface="Calibri" panose="020F0502020204030204" pitchFamily="34" charset="0"/>
            </a:endParaRPr>
          </a:p>
          <a:p>
            <a:endParaRPr lang="en-US" sz="1800" dirty="0">
              <a:solidFill>
                <a:schemeClr val="tx1"/>
              </a:solidFill>
              <a:latin typeface="Calibri" panose="020F0502020204030204" pitchFamily="34" charset="0"/>
            </a:endParaRPr>
          </a:p>
        </p:txBody>
      </p:sp>
      <p:sp>
        <p:nvSpPr>
          <p:cNvPr id="4" name="Slide Number Placeholder 3"/>
          <p:cNvSpPr>
            <a:spLocks noGrp="1"/>
          </p:cNvSpPr>
          <p:nvPr>
            <p:ph type="sldNum" sz="quarter" idx="12"/>
          </p:nvPr>
        </p:nvSpPr>
        <p:spPr/>
        <p:txBody>
          <a:bodyPr/>
          <a:lstStyle/>
          <a:p>
            <a:fld id="{14175318-BD12-4E48-815B-3F230439B803}" type="slidenum">
              <a:rPr lang="en-CA" smtClean="0">
                <a:solidFill>
                  <a:prstClr val="white"/>
                </a:solidFill>
              </a:rPr>
              <a:pPr/>
              <a:t>9</a:t>
            </a:fld>
            <a:endParaRPr lang="en-CA" dirty="0">
              <a:solidFill>
                <a:prstClr val="white"/>
              </a:solidFill>
            </a:endParaRPr>
          </a:p>
        </p:txBody>
      </p:sp>
      <p:sp>
        <p:nvSpPr>
          <p:cNvPr id="7" name="Footer Placeholder 11"/>
          <p:cNvSpPr txBox="1">
            <a:spLocks/>
          </p:cNvSpPr>
          <p:nvPr/>
        </p:nvSpPr>
        <p:spPr>
          <a:xfrm>
            <a:off x="4136308" y="5837363"/>
            <a:ext cx="864019" cy="92333"/>
          </a:xfrm>
          <a:prstGeom prst="rect">
            <a:avLst/>
          </a:prstGeom>
        </p:spPr>
        <p:txBody>
          <a:bodyPr vert="horz" wrap="none" lIns="0" tIns="0" rIns="0" bIns="0" rtlCol="0" anchor="t" anchorCtr="0">
            <a:spAutoFit/>
          </a:bodyPr>
          <a:lstStyle>
            <a:lvl1pPr marL="342900" indent="-342900" algn="l" defTabSz="914400" rtl="0" eaLnBrk="1" latinLnBrk="0" hangingPunct="1">
              <a:spcBef>
                <a:spcPct val="20000"/>
              </a:spcBef>
              <a:buFont typeface="Arial" panose="020B0604020202020204" pitchFamily="34" charset="0"/>
              <a:buNone/>
              <a:defRPr sz="2000" b="0" kern="1200">
                <a:solidFill>
                  <a:schemeClr val="tx1"/>
                </a:solidFill>
                <a:latin typeface="Calibri Light" panose="020F0302020204030204" pitchFamily="34" charset="0"/>
                <a:ea typeface="+mn-ea"/>
                <a:cs typeface="+mn-cs"/>
              </a:defRPr>
            </a:lvl1pPr>
            <a:lvl2pPr marL="742950" indent="-285750" algn="ctr" defTabSz="914400" rtl="0" eaLnBrk="1" latinLnBrk="0" hangingPunct="1">
              <a:spcBef>
                <a:spcPct val="20000"/>
              </a:spcBef>
              <a:buFont typeface="Arial" panose="020B0604020202020204" pitchFamily="34" charset="0"/>
              <a:buNone/>
              <a:defRPr sz="1400" kern="1200">
                <a:solidFill>
                  <a:srgbClr val="636466"/>
                </a:solidFill>
                <a:latin typeface="Calibri Light" panose="020F0302020204030204" pitchFamily="34" charset="0"/>
                <a:ea typeface="+mn-ea"/>
                <a:cs typeface="+mn-cs"/>
              </a:defRPr>
            </a:lvl2pPr>
            <a:lvl3pPr marL="1143000" indent="-228600" algn="ctr" defTabSz="914400" rtl="0" eaLnBrk="1" latinLnBrk="0" hangingPunct="1">
              <a:spcBef>
                <a:spcPct val="20000"/>
              </a:spcBef>
              <a:buFont typeface="Arial" panose="020B0604020202020204" pitchFamily="34" charset="0"/>
              <a:buNone/>
              <a:defRPr sz="1400" kern="1200">
                <a:solidFill>
                  <a:srgbClr val="636466"/>
                </a:solidFill>
                <a:latin typeface="Calibri Light" panose="020F0302020204030204" pitchFamily="34" charset="0"/>
                <a:ea typeface="+mn-ea"/>
                <a:cs typeface="+mn-cs"/>
              </a:defRPr>
            </a:lvl3pPr>
            <a:lvl4pPr marL="1600200" indent="-228600" algn="ctr" defTabSz="914400" rtl="0" eaLnBrk="1" latinLnBrk="0" hangingPunct="1">
              <a:spcBef>
                <a:spcPct val="20000"/>
              </a:spcBef>
              <a:buFont typeface="Arial" panose="020B0604020202020204" pitchFamily="34" charset="0"/>
              <a:buNone/>
              <a:defRPr sz="1400" kern="1200">
                <a:solidFill>
                  <a:srgbClr val="636466"/>
                </a:solidFill>
                <a:latin typeface="Calibri Light" panose="020F0302020204030204" pitchFamily="34" charset="0"/>
                <a:ea typeface="+mn-ea"/>
                <a:cs typeface="+mn-cs"/>
              </a:defRPr>
            </a:lvl4pPr>
            <a:lvl5pPr marL="2057400" indent="-228600" algn="ctr" defTabSz="914400" rtl="0" eaLnBrk="1" latinLnBrk="0" hangingPunct="1">
              <a:spcBef>
                <a:spcPct val="20000"/>
              </a:spcBef>
              <a:buFont typeface="Arial" panose="020B0604020202020204" pitchFamily="34" charset="0"/>
              <a:buNone/>
              <a:defRPr sz="1400" kern="1200">
                <a:solidFill>
                  <a:srgbClr val="636466"/>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CA" sz="600" dirty="0">
                <a:solidFill>
                  <a:prstClr val="white"/>
                </a:solidFill>
              </a:rPr>
              <a:t>© 2016 Environics Analytics</a:t>
            </a:r>
          </a:p>
        </p:txBody>
      </p:sp>
    </p:spTree>
    <p:extLst>
      <p:ext uri="{BB962C8B-B14F-4D97-AF65-F5344CB8AC3E}">
        <p14:creationId xmlns:p14="http://schemas.microsoft.com/office/powerpoint/2010/main" val="308561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plate - Model Presentation">
  <a:themeElements>
    <a:clrScheme name="BFG">
      <a:dk1>
        <a:srgbClr val="000000"/>
      </a:dk1>
      <a:lt1>
        <a:srgbClr val="FFFFFF"/>
      </a:lt1>
      <a:dk2>
        <a:srgbClr val="000000"/>
      </a:dk2>
      <a:lt2>
        <a:srgbClr val="FFFFFF"/>
      </a:lt2>
      <a:accent1>
        <a:srgbClr val="5F1B42"/>
      </a:accent1>
      <a:accent2>
        <a:srgbClr val="CCBD00"/>
      </a:accent2>
      <a:accent3>
        <a:srgbClr val="558ED5"/>
      </a:accent3>
      <a:accent4>
        <a:srgbClr val="7F7F7F"/>
      </a:accent4>
      <a:accent5>
        <a:srgbClr val="42BEBB"/>
      </a:accent5>
      <a:accent6>
        <a:srgbClr val="CD4F97"/>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emplate - Model Presentatio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plate - Model Presentatio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plate - Model Presentatio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plate - Model Presentatio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plate - Model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plate - Model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plate - Model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11667</TotalTime>
  <Words>2474</Words>
  <Application>Microsoft Office PowerPoint</Application>
  <PresentationFormat>On-screen Show (4:3)</PresentationFormat>
  <Paragraphs>520</Paragraphs>
  <Slides>43</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43</vt:i4>
      </vt:variant>
    </vt:vector>
  </HeadingPairs>
  <TitlesOfParts>
    <vt:vector size="54" baseType="lpstr">
      <vt:lpstr>Andalus</vt:lpstr>
      <vt:lpstr>Arial</vt:lpstr>
      <vt:lpstr>Bebas Neue Book</vt:lpstr>
      <vt:lpstr>Bebas Neue Regular</vt:lpstr>
      <vt:lpstr>Calibri</vt:lpstr>
      <vt:lpstr>Calibri Light</vt:lpstr>
      <vt:lpstr>Lato Regular</vt:lpstr>
      <vt:lpstr>MS PGothic</vt:lpstr>
      <vt:lpstr>Times</vt:lpstr>
      <vt:lpstr>Times New Roman</vt:lpstr>
      <vt:lpstr>Template - Model Presentation</vt:lpstr>
      <vt:lpstr> Data  Science Today Amidst Disruptive Technologies  </vt:lpstr>
      <vt:lpstr>Challenges turning Big Data Analytics into Competitive Advantage </vt:lpstr>
      <vt:lpstr>‘Small’ Data… there’s still big work to be done here</vt:lpstr>
      <vt:lpstr>Analytics as an Ongoing Journey</vt:lpstr>
      <vt:lpstr>Data Discovery Process Overview</vt:lpstr>
      <vt:lpstr>The Four Step Process in building Analytics Solutions</vt:lpstr>
      <vt:lpstr>The Data Science Tasks within the  Process?</vt:lpstr>
      <vt:lpstr>PowerPoint Presentation</vt:lpstr>
      <vt:lpstr>What do the Current Roles and Responsabilities Look Like?</vt:lpstr>
      <vt:lpstr>What are these disruptions? </vt:lpstr>
      <vt:lpstr>Big Data </vt:lpstr>
      <vt:lpstr>Big Data </vt:lpstr>
      <vt:lpstr>Big Data :Hype to productivity (early maturity)</vt:lpstr>
      <vt:lpstr>Big Data:        some of the Vendors?</vt:lpstr>
      <vt:lpstr>Big Data</vt:lpstr>
      <vt:lpstr>Big Data</vt:lpstr>
      <vt:lpstr>Increased Automation of Tools </vt:lpstr>
      <vt:lpstr>Increased Automation of tools</vt:lpstr>
      <vt:lpstr>But what about AI  and machine learning?</vt:lpstr>
      <vt:lpstr>Machine learning</vt:lpstr>
      <vt:lpstr>Machine learning and artificial intelligence</vt:lpstr>
      <vt:lpstr>Image recognition has been the most commonly used AI Application</vt:lpstr>
      <vt:lpstr>AI and Natural language processing</vt:lpstr>
      <vt:lpstr>But why is AI now a game changer</vt:lpstr>
      <vt:lpstr>Does it work in predicting consumer behaviour</vt:lpstr>
      <vt:lpstr>Does it work in predicting consumer behaviour</vt:lpstr>
      <vt:lpstr>Data Discovery Example Entertainment Case    </vt:lpstr>
      <vt:lpstr>Data Discovery -Migration Example</vt:lpstr>
      <vt:lpstr>Data discovery Sample Example  of Potential Decision Matrix</vt:lpstr>
      <vt:lpstr>Is Big Data always the answer Telematics Example</vt:lpstr>
      <vt:lpstr>P&amp;C INSURANCE MODEL – USING TELEMATICS DATA?</vt:lpstr>
      <vt:lpstr>Mobile Data</vt:lpstr>
      <vt:lpstr>Using Mobile/Sensor Data at the Customer Level</vt:lpstr>
      <vt:lpstr>Using Mobile/Sensor Data at the Customer Level</vt:lpstr>
      <vt:lpstr>Using Mobile/Sensor Data at the Customer Level</vt:lpstr>
      <vt:lpstr>Site Level Mobile Data-Competitive Visitors</vt:lpstr>
      <vt:lpstr>Site Level Mobile data-Profile Analysis by Visit Performance</vt:lpstr>
      <vt:lpstr>Site Level Mobile Data-Time of Day Analysis</vt:lpstr>
      <vt:lpstr>So what is the future of the Data Scientist?</vt:lpstr>
      <vt:lpstr>So What is the Future of the Data Scientist?</vt:lpstr>
      <vt:lpstr>So What is the Future of the Data Scientist?</vt:lpstr>
      <vt:lpstr>PowerPoint Presentation</vt:lpstr>
      <vt:lpstr>My  Book</vt:lpstr>
    </vt:vector>
  </TitlesOfParts>
  <Company>Boire Filler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Client’s Logo/Name</dc:title>
  <dc:creator>Luke Foran</dc:creator>
  <cp:lastModifiedBy>Richard Boire</cp:lastModifiedBy>
  <cp:revision>667</cp:revision>
  <cp:lastPrinted>2014-01-27T19:38:37Z</cp:lastPrinted>
  <dcterms:created xsi:type="dcterms:W3CDTF">2004-07-07T13:58:11Z</dcterms:created>
  <dcterms:modified xsi:type="dcterms:W3CDTF">2019-02-17T22:14:12Z</dcterms:modified>
</cp:coreProperties>
</file>