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8" r:id="rId2"/>
    <p:sldId id="397" r:id="rId3"/>
    <p:sldId id="504" r:id="rId4"/>
    <p:sldId id="459" r:id="rId5"/>
    <p:sldId id="550" r:id="rId6"/>
    <p:sldId id="500" r:id="rId7"/>
    <p:sldId id="562" r:id="rId8"/>
    <p:sldId id="561" r:id="rId9"/>
    <p:sldId id="560" r:id="rId10"/>
    <p:sldId id="421" r:id="rId11"/>
    <p:sldId id="617" r:id="rId12"/>
    <p:sldId id="616" r:id="rId13"/>
    <p:sldId id="583" r:id="rId14"/>
    <p:sldId id="620" r:id="rId15"/>
    <p:sldId id="621" r:id="rId16"/>
    <p:sldId id="622" r:id="rId17"/>
    <p:sldId id="614" r:id="rId18"/>
    <p:sldId id="598" r:id="rId19"/>
    <p:sldId id="599" r:id="rId20"/>
    <p:sldId id="600" r:id="rId21"/>
    <p:sldId id="623" r:id="rId22"/>
    <p:sldId id="624" r:id="rId23"/>
    <p:sldId id="609" r:id="rId24"/>
    <p:sldId id="625" r:id="rId25"/>
    <p:sldId id="626" r:id="rId26"/>
    <p:sldId id="435" r:id="rId27"/>
  </p:sldIdLst>
  <p:sldSz cx="9144000" cy="6858000" type="screen4x3"/>
  <p:notesSz cx="7077075" cy="9051925"/>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ke Fora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4B62"/>
    <a:srgbClr val="008000"/>
    <a:srgbClr val="B0327A"/>
    <a:srgbClr val="D2CCCF"/>
    <a:srgbClr val="EAE7E9"/>
    <a:srgbClr val="5F1B42"/>
    <a:srgbClr val="DA7CB2"/>
    <a:srgbClr val="558ED5"/>
    <a:srgbClr val="CCBD00"/>
    <a:srgbClr val="8C0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2" autoAdjust="0"/>
    <p:restoredTop sz="97496" autoAdjust="0"/>
  </p:normalViewPr>
  <p:slideViewPr>
    <p:cSldViewPr snapToGrid="0">
      <p:cViewPr varScale="1">
        <p:scale>
          <a:sx n="69" d="100"/>
          <a:sy n="69" d="100"/>
        </p:scale>
        <p:origin x="14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9C692-4264-4B5E-8FD0-4CE4AF89858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29944A7B-00FB-4057-9532-D151F9F97E85}">
      <dgm:prSet phldrT="[Text]" custT="1"/>
      <dgm:spPr>
        <a:solidFill>
          <a:srgbClr val="752149">
            <a:alpha val="49804"/>
          </a:srgbClr>
        </a:solidFill>
        <a:effectLst>
          <a:outerShdw blurRad="101600" dist="38100" dir="5400000" algn="ctr" rotWithShape="0">
            <a:srgbClr val="000000">
              <a:alpha val="53000"/>
            </a:srgbClr>
          </a:outerShdw>
        </a:effectLst>
      </dgm:spPr>
      <dgm:t>
        <a:bodyPr/>
        <a:lstStyle/>
        <a:p>
          <a:pPr>
            <a:spcAft>
              <a:spcPct val="35000"/>
            </a:spcAft>
          </a:pPr>
          <a:r>
            <a:rPr lang="en-US" sz="2000" b="1" dirty="0" smtClean="0">
              <a:solidFill>
                <a:schemeClr val="tx1"/>
              </a:solidFill>
              <a:effectLst/>
              <a:latin typeface="Calibri" pitchFamily="34" charset="0"/>
            </a:rPr>
            <a:t>Predictive Analytics</a:t>
          </a:r>
        </a:p>
        <a:p>
          <a:pPr>
            <a:spcAft>
              <a:spcPts val="0"/>
            </a:spcAft>
          </a:pPr>
          <a:r>
            <a:rPr lang="en-US" sz="1400" b="0" dirty="0" smtClean="0">
              <a:solidFill>
                <a:schemeClr val="tx1"/>
              </a:solidFill>
              <a:effectLst/>
              <a:latin typeface="Calibri" pitchFamily="34" charset="0"/>
            </a:rPr>
            <a:t>Predictive Modeling &amp; Statistical Analysis</a:t>
          </a:r>
        </a:p>
        <a:p>
          <a:pPr>
            <a:spcAft>
              <a:spcPts val="0"/>
            </a:spcAft>
          </a:pPr>
          <a:r>
            <a:rPr lang="en-US" sz="1400" b="0" dirty="0" smtClean="0">
              <a:solidFill>
                <a:schemeClr val="tx1"/>
              </a:solidFill>
              <a:effectLst/>
              <a:latin typeface="Calibri" pitchFamily="34" charset="0"/>
            </a:rPr>
            <a:t>Customer Segmentation &amp; Profiling</a:t>
          </a:r>
        </a:p>
        <a:p>
          <a:pPr>
            <a:spcAft>
              <a:spcPts val="0"/>
            </a:spcAft>
          </a:pPr>
          <a:r>
            <a:rPr lang="en-US" sz="1400" b="0" dirty="0" smtClean="0">
              <a:solidFill>
                <a:schemeClr val="tx1"/>
              </a:solidFill>
              <a:effectLst/>
              <a:latin typeface="Calibri" pitchFamily="34" charset="0"/>
            </a:rPr>
            <a:t>Affinity &amp; Basket Analysis</a:t>
          </a:r>
        </a:p>
        <a:p>
          <a:pPr>
            <a:spcAft>
              <a:spcPts val="0"/>
            </a:spcAft>
          </a:pPr>
          <a:r>
            <a:rPr lang="en-US" sz="1400" b="0" dirty="0" smtClean="0">
              <a:solidFill>
                <a:schemeClr val="tx1"/>
              </a:solidFill>
              <a:effectLst/>
              <a:latin typeface="Calibri" pitchFamily="34" charset="0"/>
            </a:rPr>
            <a:t>Web Mining</a:t>
          </a:r>
          <a:endParaRPr lang="en-CA" sz="1400" b="0" dirty="0">
            <a:solidFill>
              <a:schemeClr val="tx1"/>
            </a:solidFill>
            <a:effectLst/>
            <a:latin typeface="Calibri" pitchFamily="34" charset="0"/>
          </a:endParaRPr>
        </a:p>
      </dgm:t>
    </dgm:pt>
    <dgm:pt modelId="{74B4CCB2-0622-4F2C-A60B-7E2B0E1736C5}" type="parTrans" cxnId="{DA6D3691-D7D9-4560-9C0E-F86008E6E30C}">
      <dgm:prSet/>
      <dgm:spPr/>
      <dgm:t>
        <a:bodyPr/>
        <a:lstStyle/>
        <a:p>
          <a:endParaRPr lang="en-CA"/>
        </a:p>
      </dgm:t>
    </dgm:pt>
    <dgm:pt modelId="{C9F051E3-7B20-4BB9-B7ED-342257B5AF88}" type="sibTrans" cxnId="{DA6D3691-D7D9-4560-9C0E-F86008E6E30C}">
      <dgm:prSet/>
      <dgm:spPr/>
      <dgm:t>
        <a:bodyPr/>
        <a:lstStyle/>
        <a:p>
          <a:endParaRPr lang="en-CA"/>
        </a:p>
      </dgm:t>
    </dgm:pt>
    <dgm:pt modelId="{678F1667-D79C-465F-9576-8BF1FC9F8A5D}">
      <dgm:prSet phldrT="[Text]" custT="1"/>
      <dgm:spPr>
        <a:solidFill>
          <a:srgbClr val="CCBD00">
            <a:alpha val="49804"/>
          </a:srgbClr>
        </a:solidFill>
        <a:effectLst>
          <a:outerShdw blurRad="101600" dist="38100" dir="5400000" algn="ctr" rotWithShape="0">
            <a:srgbClr val="000000">
              <a:alpha val="50000"/>
            </a:srgbClr>
          </a:outerShdw>
        </a:effectLst>
      </dgm:spPr>
      <dgm:t>
        <a:bodyPr/>
        <a:lstStyle/>
        <a:p>
          <a:pPr>
            <a:spcAft>
              <a:spcPct val="35000"/>
            </a:spcAft>
          </a:pPr>
          <a:endParaRPr lang="en-US" sz="2000" b="1" dirty="0" smtClean="0">
            <a:solidFill>
              <a:schemeClr val="tx1"/>
            </a:solidFill>
            <a:latin typeface="Calibri" pitchFamily="34" charset="0"/>
          </a:endParaRPr>
        </a:p>
        <a:p>
          <a:pPr>
            <a:spcAft>
              <a:spcPct val="35000"/>
            </a:spcAft>
          </a:pPr>
          <a:r>
            <a:rPr lang="en-US" sz="2000" b="1" dirty="0" smtClean="0">
              <a:solidFill>
                <a:schemeClr val="tx1"/>
              </a:solidFill>
              <a:latin typeface="Calibri" pitchFamily="34" charset="0"/>
            </a:rPr>
            <a:t>Customer Value Management</a:t>
          </a:r>
        </a:p>
        <a:p>
          <a:pPr>
            <a:spcAft>
              <a:spcPts val="0"/>
            </a:spcAft>
          </a:pPr>
          <a:r>
            <a:rPr lang="en-US" sz="1400" b="0" dirty="0" smtClean="0">
              <a:solidFill>
                <a:schemeClr val="tx1"/>
              </a:solidFill>
              <a:latin typeface="Calibri" pitchFamily="34" charset="0"/>
            </a:rPr>
            <a:t>ROI Modeling</a:t>
          </a:r>
        </a:p>
        <a:p>
          <a:pPr>
            <a:spcAft>
              <a:spcPts val="0"/>
            </a:spcAft>
          </a:pPr>
          <a:r>
            <a:rPr lang="en-US" sz="1400" b="0" dirty="0" smtClean="0">
              <a:solidFill>
                <a:schemeClr val="tx1"/>
              </a:solidFill>
              <a:latin typeface="Calibri" pitchFamily="34" charset="0"/>
            </a:rPr>
            <a:t>Profitability Analysis</a:t>
          </a:r>
        </a:p>
        <a:p>
          <a:pPr>
            <a:spcAft>
              <a:spcPts val="0"/>
            </a:spcAft>
          </a:pPr>
          <a:r>
            <a:rPr lang="en-US" sz="1400" b="0" dirty="0" smtClean="0">
              <a:solidFill>
                <a:schemeClr val="tx1"/>
              </a:solidFill>
              <a:latin typeface="Calibri" pitchFamily="34" charset="0"/>
            </a:rPr>
            <a:t>Database Marketing Consulting</a:t>
          </a:r>
        </a:p>
        <a:p>
          <a:pPr>
            <a:spcAft>
              <a:spcPts val="0"/>
            </a:spcAft>
          </a:pPr>
          <a:r>
            <a:rPr lang="en-US" sz="1400" b="0" dirty="0" smtClean="0">
              <a:solidFill>
                <a:schemeClr val="tx1"/>
              </a:solidFill>
              <a:latin typeface="Calibri" pitchFamily="34" charset="0"/>
            </a:rPr>
            <a:t>Communication Planning </a:t>
          </a:r>
        </a:p>
        <a:p>
          <a:pPr>
            <a:spcAft>
              <a:spcPct val="35000"/>
            </a:spcAft>
          </a:pPr>
          <a:endParaRPr lang="en-CA" sz="1400" b="0" dirty="0">
            <a:solidFill>
              <a:schemeClr val="tx1"/>
            </a:solidFill>
            <a:latin typeface="Calibri" pitchFamily="34" charset="0"/>
          </a:endParaRPr>
        </a:p>
      </dgm:t>
    </dgm:pt>
    <dgm:pt modelId="{FB70828F-B685-4648-A7BA-0F634683322B}" type="parTrans" cxnId="{15162F2E-F353-4DC5-8301-590351BCA6B8}">
      <dgm:prSet/>
      <dgm:spPr/>
      <dgm:t>
        <a:bodyPr/>
        <a:lstStyle/>
        <a:p>
          <a:endParaRPr lang="en-CA"/>
        </a:p>
      </dgm:t>
    </dgm:pt>
    <dgm:pt modelId="{D48DD59C-1BAE-4F3B-880E-F2E97DF06BC0}" type="sibTrans" cxnId="{15162F2E-F353-4DC5-8301-590351BCA6B8}">
      <dgm:prSet/>
      <dgm:spPr/>
      <dgm:t>
        <a:bodyPr/>
        <a:lstStyle/>
        <a:p>
          <a:endParaRPr lang="en-CA"/>
        </a:p>
      </dgm:t>
    </dgm:pt>
    <dgm:pt modelId="{3D62E106-402E-4568-9EBF-E7939200C131}">
      <dgm:prSet phldrT="[Text]" custT="1"/>
      <dgm:spPr>
        <a:solidFill>
          <a:srgbClr val="558ED5">
            <a:alpha val="50000"/>
          </a:srgbClr>
        </a:solidFill>
        <a:effectLst>
          <a:outerShdw blurRad="101600" dist="38100" dir="5400000" algn="ctr" rotWithShape="0">
            <a:srgbClr val="000000">
              <a:alpha val="53000"/>
            </a:srgbClr>
          </a:outerShdw>
        </a:effectLst>
      </dgm:spPr>
      <dgm:t>
        <a:bodyPr/>
        <a:lstStyle/>
        <a:p>
          <a:pPr>
            <a:spcAft>
              <a:spcPct val="35000"/>
            </a:spcAft>
          </a:pPr>
          <a:r>
            <a:rPr lang="en-US" sz="2000" b="1" dirty="0" smtClean="0">
              <a:solidFill>
                <a:schemeClr val="tx1"/>
              </a:solidFill>
              <a:latin typeface="Calibri" pitchFamily="34" charset="0"/>
            </a:rPr>
            <a:t>Data Management</a:t>
          </a:r>
        </a:p>
        <a:p>
          <a:pPr>
            <a:spcAft>
              <a:spcPts val="0"/>
            </a:spcAft>
          </a:pPr>
          <a:r>
            <a:rPr lang="en-US" sz="1400" b="0" dirty="0" smtClean="0">
              <a:solidFill>
                <a:schemeClr val="tx1"/>
              </a:solidFill>
              <a:latin typeface="Calibri" pitchFamily="34" charset="0"/>
            </a:rPr>
            <a:t>Campaign Management</a:t>
          </a:r>
        </a:p>
        <a:p>
          <a:pPr>
            <a:spcAft>
              <a:spcPts val="0"/>
            </a:spcAft>
          </a:pPr>
          <a:r>
            <a:rPr lang="en-US" sz="1400" b="0" dirty="0" smtClean="0">
              <a:solidFill>
                <a:schemeClr val="tx1"/>
              </a:solidFill>
              <a:latin typeface="Calibri" pitchFamily="34" charset="0"/>
            </a:rPr>
            <a:t>Scoring, List Selection &amp; Creation</a:t>
          </a:r>
        </a:p>
        <a:p>
          <a:pPr>
            <a:spcAft>
              <a:spcPts val="0"/>
            </a:spcAft>
          </a:pPr>
          <a:r>
            <a:rPr lang="en-US" sz="1400" b="0" dirty="0" smtClean="0">
              <a:solidFill>
                <a:schemeClr val="tx1"/>
              </a:solidFill>
              <a:latin typeface="Calibri" pitchFamily="34" charset="0"/>
            </a:rPr>
            <a:t>Campaign/Contact Management</a:t>
          </a:r>
        </a:p>
        <a:p>
          <a:pPr>
            <a:spcAft>
              <a:spcPts val="0"/>
            </a:spcAft>
          </a:pPr>
          <a:r>
            <a:rPr lang="en-US" sz="1400" b="0" dirty="0" smtClean="0">
              <a:solidFill>
                <a:schemeClr val="tx1"/>
              </a:solidFill>
              <a:latin typeface="Calibri" pitchFamily="34" charset="0"/>
            </a:rPr>
            <a:t>Custom Database Design/Management</a:t>
          </a:r>
          <a:endParaRPr lang="en-CA" sz="1400" b="0" dirty="0">
            <a:solidFill>
              <a:schemeClr val="tx1"/>
            </a:solidFill>
            <a:latin typeface="Calibri" pitchFamily="34" charset="0"/>
          </a:endParaRPr>
        </a:p>
      </dgm:t>
    </dgm:pt>
    <dgm:pt modelId="{F77D2DD4-D58F-44FB-84E6-625544055147}" type="parTrans" cxnId="{E5E9A4D7-A554-4B21-B6D0-25F357ADA037}">
      <dgm:prSet/>
      <dgm:spPr/>
      <dgm:t>
        <a:bodyPr/>
        <a:lstStyle/>
        <a:p>
          <a:endParaRPr lang="en-CA"/>
        </a:p>
      </dgm:t>
    </dgm:pt>
    <dgm:pt modelId="{7EAE75E6-F1F5-4A3F-8E2E-A5BE5C594E90}" type="sibTrans" cxnId="{E5E9A4D7-A554-4B21-B6D0-25F357ADA037}">
      <dgm:prSet/>
      <dgm:spPr/>
      <dgm:t>
        <a:bodyPr/>
        <a:lstStyle/>
        <a:p>
          <a:endParaRPr lang="en-CA"/>
        </a:p>
      </dgm:t>
    </dgm:pt>
    <dgm:pt modelId="{47238CA7-3E6E-42A5-937E-FFCCCB2AEA6C}">
      <dgm:prSet phldrT="[Text]" custT="1"/>
      <dgm:spPr>
        <a:solidFill>
          <a:schemeClr val="bg1">
            <a:lumMod val="50000"/>
            <a:alpha val="50000"/>
          </a:schemeClr>
        </a:solidFill>
        <a:effectLst>
          <a:outerShdw blurRad="101600" dist="38100" dir="5400000" algn="ctr" rotWithShape="0">
            <a:srgbClr val="000000">
              <a:alpha val="53000"/>
            </a:srgbClr>
          </a:outerShdw>
        </a:effectLst>
      </dgm:spPr>
      <dgm:t>
        <a:bodyPr/>
        <a:lstStyle/>
        <a:p>
          <a:pPr>
            <a:spcAft>
              <a:spcPct val="35000"/>
            </a:spcAft>
          </a:pPr>
          <a:r>
            <a:rPr lang="en-US" sz="2000" b="1" dirty="0" smtClean="0">
              <a:solidFill>
                <a:schemeClr val="tx1"/>
              </a:solidFill>
              <a:latin typeface="Calibri" pitchFamily="34" charset="0"/>
            </a:rPr>
            <a:t>Business Intelligence</a:t>
          </a:r>
        </a:p>
        <a:p>
          <a:pPr>
            <a:spcAft>
              <a:spcPts val="0"/>
            </a:spcAft>
          </a:pPr>
          <a:r>
            <a:rPr lang="en-US" sz="1400" b="0" dirty="0" smtClean="0">
              <a:solidFill>
                <a:schemeClr val="tx1"/>
              </a:solidFill>
              <a:latin typeface="Calibri" pitchFamily="34" charset="0"/>
            </a:rPr>
            <a:t>KBM Reports</a:t>
          </a:r>
        </a:p>
        <a:p>
          <a:pPr>
            <a:spcAft>
              <a:spcPts val="0"/>
            </a:spcAft>
          </a:pPr>
          <a:r>
            <a:rPr lang="en-US" sz="1400" b="0" dirty="0" err="1" smtClean="0">
              <a:solidFill>
                <a:schemeClr val="tx1"/>
              </a:solidFill>
              <a:latin typeface="Calibri" pitchFamily="34" charset="0"/>
            </a:rPr>
            <a:t>Marcom</a:t>
          </a:r>
          <a:r>
            <a:rPr lang="en-US" sz="1400" b="0" dirty="0" smtClean="0">
              <a:solidFill>
                <a:schemeClr val="tx1"/>
              </a:solidFill>
              <a:latin typeface="Calibri" pitchFamily="34" charset="0"/>
            </a:rPr>
            <a:t> Effectiveness</a:t>
          </a:r>
        </a:p>
        <a:p>
          <a:pPr>
            <a:spcAft>
              <a:spcPts val="0"/>
            </a:spcAft>
          </a:pPr>
          <a:r>
            <a:rPr lang="en-US" sz="1400" b="0" dirty="0" smtClean="0">
              <a:solidFill>
                <a:schemeClr val="tx1"/>
              </a:solidFill>
              <a:latin typeface="Calibri" pitchFamily="34" charset="0"/>
            </a:rPr>
            <a:t>Post Campaign Analysis</a:t>
          </a:r>
        </a:p>
      </dgm:t>
    </dgm:pt>
    <dgm:pt modelId="{CC420501-6721-43B9-97E4-F452E816EF4B}" type="parTrans" cxnId="{23426EBC-994E-4252-A0C4-ACAA949D4769}">
      <dgm:prSet/>
      <dgm:spPr/>
      <dgm:t>
        <a:bodyPr/>
        <a:lstStyle/>
        <a:p>
          <a:endParaRPr lang="en-US"/>
        </a:p>
      </dgm:t>
    </dgm:pt>
    <dgm:pt modelId="{22134F61-35AF-45E4-904F-8EB9C81C640D}" type="sibTrans" cxnId="{23426EBC-994E-4252-A0C4-ACAA949D4769}">
      <dgm:prSet/>
      <dgm:spPr/>
      <dgm:t>
        <a:bodyPr/>
        <a:lstStyle/>
        <a:p>
          <a:endParaRPr lang="en-US"/>
        </a:p>
      </dgm:t>
    </dgm:pt>
    <dgm:pt modelId="{B141BC75-76BE-4B69-9BF5-5D7C9433756F}" type="pres">
      <dgm:prSet presAssocID="{3B29C692-4264-4B5E-8FD0-4CE4AF898588}" presName="diagram" presStyleCnt="0">
        <dgm:presLayoutVars>
          <dgm:dir/>
          <dgm:resizeHandles val="exact"/>
        </dgm:presLayoutVars>
      </dgm:prSet>
      <dgm:spPr/>
      <dgm:t>
        <a:bodyPr/>
        <a:lstStyle/>
        <a:p>
          <a:endParaRPr lang="en-CA"/>
        </a:p>
      </dgm:t>
    </dgm:pt>
    <dgm:pt modelId="{BEE1E248-EFD8-4E78-BB62-050A62BAAD84}" type="pres">
      <dgm:prSet presAssocID="{29944A7B-00FB-4057-9532-D151F9F97E85}" presName="node" presStyleLbl="node1" presStyleIdx="0" presStyleCnt="4" custLinFactNeighborX="1953" custLinFactNeighborY="-4009">
        <dgm:presLayoutVars>
          <dgm:bulletEnabled val="1"/>
        </dgm:presLayoutVars>
      </dgm:prSet>
      <dgm:spPr>
        <a:prstGeom prst="flowChartAlternateProcess">
          <a:avLst/>
        </a:prstGeom>
      </dgm:spPr>
      <dgm:t>
        <a:bodyPr/>
        <a:lstStyle/>
        <a:p>
          <a:endParaRPr lang="en-CA"/>
        </a:p>
      </dgm:t>
    </dgm:pt>
    <dgm:pt modelId="{8518A72A-6A58-464E-9FE9-3C8681BF8B7E}" type="pres">
      <dgm:prSet presAssocID="{C9F051E3-7B20-4BB9-B7ED-342257B5AF88}" presName="sibTrans" presStyleCnt="0"/>
      <dgm:spPr/>
    </dgm:pt>
    <dgm:pt modelId="{074D0426-E857-48F1-90EA-5FF413FE6569}" type="pres">
      <dgm:prSet presAssocID="{678F1667-D79C-465F-9576-8BF1FC9F8A5D}" presName="node" presStyleLbl="node1" presStyleIdx="1" presStyleCnt="4" custLinFactNeighborX="-1583" custLinFactNeighborY="-4617">
        <dgm:presLayoutVars>
          <dgm:bulletEnabled val="1"/>
        </dgm:presLayoutVars>
      </dgm:prSet>
      <dgm:spPr>
        <a:prstGeom prst="flowChartAlternateProcess">
          <a:avLst/>
        </a:prstGeom>
      </dgm:spPr>
      <dgm:t>
        <a:bodyPr/>
        <a:lstStyle/>
        <a:p>
          <a:endParaRPr lang="en-CA"/>
        </a:p>
      </dgm:t>
    </dgm:pt>
    <dgm:pt modelId="{21B73B5E-77F4-4300-9FD8-6DCA1BFDC4E2}" type="pres">
      <dgm:prSet presAssocID="{D48DD59C-1BAE-4F3B-880E-F2E97DF06BC0}" presName="sibTrans" presStyleCnt="0"/>
      <dgm:spPr/>
    </dgm:pt>
    <dgm:pt modelId="{9E7A7C76-56E6-42ED-A90C-123677359A48}" type="pres">
      <dgm:prSet presAssocID="{3D62E106-402E-4568-9EBF-E7939200C131}" presName="node" presStyleLbl="node1" presStyleIdx="2" presStyleCnt="4" custLinFactNeighborX="1699" custLinFactNeighborY="-6232">
        <dgm:presLayoutVars>
          <dgm:bulletEnabled val="1"/>
        </dgm:presLayoutVars>
      </dgm:prSet>
      <dgm:spPr>
        <a:prstGeom prst="flowChartAlternateProcess">
          <a:avLst/>
        </a:prstGeom>
      </dgm:spPr>
      <dgm:t>
        <a:bodyPr/>
        <a:lstStyle/>
        <a:p>
          <a:endParaRPr lang="en-CA"/>
        </a:p>
      </dgm:t>
    </dgm:pt>
    <dgm:pt modelId="{C1C3A195-A1EC-4E8F-9848-138BF00D9460}" type="pres">
      <dgm:prSet presAssocID="{7EAE75E6-F1F5-4A3F-8E2E-A5BE5C594E90}" presName="sibTrans" presStyleCnt="0"/>
      <dgm:spPr/>
    </dgm:pt>
    <dgm:pt modelId="{4C71A04E-5CC3-4E6A-BC06-30BE7A4854BD}" type="pres">
      <dgm:prSet presAssocID="{47238CA7-3E6E-42A5-937E-FFCCCB2AEA6C}" presName="node" presStyleLbl="node1" presStyleIdx="3" presStyleCnt="4" custLinFactNeighborX="-1521" custLinFactNeighborY="-6232">
        <dgm:presLayoutVars>
          <dgm:bulletEnabled val="1"/>
        </dgm:presLayoutVars>
      </dgm:prSet>
      <dgm:spPr>
        <a:prstGeom prst="flowChartAlternateProcess">
          <a:avLst/>
        </a:prstGeom>
      </dgm:spPr>
      <dgm:t>
        <a:bodyPr/>
        <a:lstStyle/>
        <a:p>
          <a:endParaRPr lang="en-US"/>
        </a:p>
      </dgm:t>
    </dgm:pt>
  </dgm:ptLst>
  <dgm:cxnLst>
    <dgm:cxn modelId="{DA6D3691-D7D9-4560-9C0E-F86008E6E30C}" srcId="{3B29C692-4264-4B5E-8FD0-4CE4AF898588}" destId="{29944A7B-00FB-4057-9532-D151F9F97E85}" srcOrd="0" destOrd="0" parTransId="{74B4CCB2-0622-4F2C-A60B-7E2B0E1736C5}" sibTransId="{C9F051E3-7B20-4BB9-B7ED-342257B5AF88}"/>
    <dgm:cxn modelId="{3B0CDFA0-F0CE-43C4-9463-D9C3D20E00D2}" type="presOf" srcId="{47238CA7-3E6E-42A5-937E-FFCCCB2AEA6C}" destId="{4C71A04E-5CC3-4E6A-BC06-30BE7A4854BD}" srcOrd="0" destOrd="0" presId="urn:microsoft.com/office/officeart/2005/8/layout/default"/>
    <dgm:cxn modelId="{8B17847A-2EC3-4046-A5D9-F84282ADB3E0}" type="presOf" srcId="{678F1667-D79C-465F-9576-8BF1FC9F8A5D}" destId="{074D0426-E857-48F1-90EA-5FF413FE6569}" srcOrd="0" destOrd="0" presId="urn:microsoft.com/office/officeart/2005/8/layout/default"/>
    <dgm:cxn modelId="{D49FED50-57C2-4A12-9B1A-E95CD4640EB0}" type="presOf" srcId="{3B29C692-4264-4B5E-8FD0-4CE4AF898588}" destId="{B141BC75-76BE-4B69-9BF5-5D7C9433756F}" srcOrd="0" destOrd="0" presId="urn:microsoft.com/office/officeart/2005/8/layout/default"/>
    <dgm:cxn modelId="{E8D05E79-BF3E-4D08-AD03-A3E34A71D996}" type="presOf" srcId="{3D62E106-402E-4568-9EBF-E7939200C131}" destId="{9E7A7C76-56E6-42ED-A90C-123677359A48}" srcOrd="0" destOrd="0" presId="urn:microsoft.com/office/officeart/2005/8/layout/default"/>
    <dgm:cxn modelId="{23426EBC-994E-4252-A0C4-ACAA949D4769}" srcId="{3B29C692-4264-4B5E-8FD0-4CE4AF898588}" destId="{47238CA7-3E6E-42A5-937E-FFCCCB2AEA6C}" srcOrd="3" destOrd="0" parTransId="{CC420501-6721-43B9-97E4-F452E816EF4B}" sibTransId="{22134F61-35AF-45E4-904F-8EB9C81C640D}"/>
    <dgm:cxn modelId="{E723B9B0-755F-4397-AB0D-DA110CD5E149}" type="presOf" srcId="{29944A7B-00FB-4057-9532-D151F9F97E85}" destId="{BEE1E248-EFD8-4E78-BB62-050A62BAAD84}" srcOrd="0" destOrd="0" presId="urn:microsoft.com/office/officeart/2005/8/layout/default"/>
    <dgm:cxn modelId="{E5E9A4D7-A554-4B21-B6D0-25F357ADA037}" srcId="{3B29C692-4264-4B5E-8FD0-4CE4AF898588}" destId="{3D62E106-402E-4568-9EBF-E7939200C131}" srcOrd="2" destOrd="0" parTransId="{F77D2DD4-D58F-44FB-84E6-625544055147}" sibTransId="{7EAE75E6-F1F5-4A3F-8E2E-A5BE5C594E90}"/>
    <dgm:cxn modelId="{15162F2E-F353-4DC5-8301-590351BCA6B8}" srcId="{3B29C692-4264-4B5E-8FD0-4CE4AF898588}" destId="{678F1667-D79C-465F-9576-8BF1FC9F8A5D}" srcOrd="1" destOrd="0" parTransId="{FB70828F-B685-4648-A7BA-0F634683322B}" sibTransId="{D48DD59C-1BAE-4F3B-880E-F2E97DF06BC0}"/>
    <dgm:cxn modelId="{FB5E85EB-3BFC-4132-A6CF-22B6828E53CC}" type="presParOf" srcId="{B141BC75-76BE-4B69-9BF5-5D7C9433756F}" destId="{BEE1E248-EFD8-4E78-BB62-050A62BAAD84}" srcOrd="0" destOrd="0" presId="urn:microsoft.com/office/officeart/2005/8/layout/default"/>
    <dgm:cxn modelId="{A6D8D6A2-A1E4-4E0D-8710-103D5869DF01}" type="presParOf" srcId="{B141BC75-76BE-4B69-9BF5-5D7C9433756F}" destId="{8518A72A-6A58-464E-9FE9-3C8681BF8B7E}" srcOrd="1" destOrd="0" presId="urn:microsoft.com/office/officeart/2005/8/layout/default"/>
    <dgm:cxn modelId="{5EF163ED-2CDF-4594-AB6E-BDA1A7EB9725}" type="presParOf" srcId="{B141BC75-76BE-4B69-9BF5-5D7C9433756F}" destId="{074D0426-E857-48F1-90EA-5FF413FE6569}" srcOrd="2" destOrd="0" presId="urn:microsoft.com/office/officeart/2005/8/layout/default"/>
    <dgm:cxn modelId="{138EABD7-0128-48F3-B1FE-5633724F0D31}" type="presParOf" srcId="{B141BC75-76BE-4B69-9BF5-5D7C9433756F}" destId="{21B73B5E-77F4-4300-9FD8-6DCA1BFDC4E2}" srcOrd="3" destOrd="0" presId="urn:microsoft.com/office/officeart/2005/8/layout/default"/>
    <dgm:cxn modelId="{646104F5-9075-42FE-A52E-5E747C071A48}" type="presParOf" srcId="{B141BC75-76BE-4B69-9BF5-5D7C9433756F}" destId="{9E7A7C76-56E6-42ED-A90C-123677359A48}" srcOrd="4" destOrd="0" presId="urn:microsoft.com/office/officeart/2005/8/layout/default"/>
    <dgm:cxn modelId="{67DCC773-9201-47D9-8BE4-1B2278F86CA0}" type="presParOf" srcId="{B141BC75-76BE-4B69-9BF5-5D7C9433756F}" destId="{C1C3A195-A1EC-4E8F-9848-138BF00D9460}" srcOrd="5" destOrd="0" presId="urn:microsoft.com/office/officeart/2005/8/layout/default"/>
    <dgm:cxn modelId="{ACC29722-7132-4662-9DDB-B0CED7E6F78D}" type="presParOf" srcId="{B141BC75-76BE-4B69-9BF5-5D7C9433756F}" destId="{4C71A04E-5CC3-4E6A-BC06-30BE7A4854B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D29EC-3C0F-4593-8918-A0659E1DF594}" type="doc">
      <dgm:prSet loTypeId="urn:microsoft.com/office/officeart/2005/8/layout/hProcess9" loCatId="process" qsTypeId="urn:microsoft.com/office/officeart/2005/8/quickstyle/simple1" qsCatId="simple" csTypeId="urn:microsoft.com/office/officeart/2005/8/colors/accent1_2" csCatId="accent1" phldr="1"/>
      <dgm:spPr/>
    </dgm:pt>
    <dgm:pt modelId="{1B518FEB-5E6B-43BA-AE3F-5BF8C2B4A1FE}">
      <dgm:prSet phldrT="[Text]" custT="1"/>
      <dgm:spPr/>
      <dgm:t>
        <a:bodyPr/>
        <a:lstStyle/>
        <a:p>
          <a:r>
            <a:rPr lang="en-US" sz="1800" b="1" dirty="0" smtClean="0">
              <a:latin typeface="Calibri" pitchFamily="34" charset="0"/>
            </a:rPr>
            <a:t>Preparation</a:t>
          </a:r>
          <a:endParaRPr lang="en-US" sz="1800" b="1" dirty="0">
            <a:latin typeface="Calibri" pitchFamily="34" charset="0"/>
          </a:endParaRPr>
        </a:p>
      </dgm:t>
    </dgm:pt>
    <dgm:pt modelId="{745929FB-02F8-480C-ADDB-F5C669F32C11}" type="parTrans" cxnId="{0D7DAAAD-5E96-402A-91A0-AAC6E33A70DF}">
      <dgm:prSet/>
      <dgm:spPr/>
      <dgm:t>
        <a:bodyPr/>
        <a:lstStyle/>
        <a:p>
          <a:endParaRPr lang="en-US"/>
        </a:p>
      </dgm:t>
    </dgm:pt>
    <dgm:pt modelId="{55F1CDDC-B252-42F4-88F3-73F026909B8B}" type="sibTrans" cxnId="{0D7DAAAD-5E96-402A-91A0-AAC6E33A70DF}">
      <dgm:prSet/>
      <dgm:spPr/>
      <dgm:t>
        <a:bodyPr/>
        <a:lstStyle/>
        <a:p>
          <a:endParaRPr lang="en-US"/>
        </a:p>
      </dgm:t>
    </dgm:pt>
    <dgm:pt modelId="{1B9D040C-0797-48D0-BA05-63A324F61028}">
      <dgm:prSet phldrT="[Text]" custT="1"/>
      <dgm:spPr/>
      <dgm:t>
        <a:bodyPr/>
        <a:lstStyle/>
        <a:p>
          <a:r>
            <a:rPr lang="en-US" sz="1800" b="1" dirty="0" smtClean="0">
              <a:latin typeface="Calibri" pitchFamily="34" charset="0"/>
            </a:rPr>
            <a:t>Data Discovery</a:t>
          </a:r>
          <a:endParaRPr lang="en-US" sz="1800" b="1" dirty="0">
            <a:latin typeface="Calibri" pitchFamily="34" charset="0"/>
          </a:endParaRPr>
        </a:p>
      </dgm:t>
    </dgm:pt>
    <dgm:pt modelId="{9F40C3EF-725F-4F29-8BF8-83B71B64A92A}" type="parTrans" cxnId="{8A70B1F3-CA94-4BA7-8794-9C08DE7D2FE0}">
      <dgm:prSet/>
      <dgm:spPr/>
      <dgm:t>
        <a:bodyPr/>
        <a:lstStyle/>
        <a:p>
          <a:endParaRPr lang="en-US"/>
        </a:p>
      </dgm:t>
    </dgm:pt>
    <dgm:pt modelId="{FF5813E7-F86A-40E5-B2FE-3E8055DE5AD4}" type="sibTrans" cxnId="{8A70B1F3-CA94-4BA7-8794-9C08DE7D2FE0}">
      <dgm:prSet/>
      <dgm:spPr/>
      <dgm:t>
        <a:bodyPr/>
        <a:lstStyle/>
        <a:p>
          <a:endParaRPr lang="en-US"/>
        </a:p>
      </dgm:t>
    </dgm:pt>
    <dgm:pt modelId="{CF07D86F-A74E-4313-91AE-E650AE968BB6}">
      <dgm:prSet phldrT="[Text]" custT="1"/>
      <dgm:spPr/>
      <dgm:t>
        <a:bodyPr/>
        <a:lstStyle/>
        <a:p>
          <a:r>
            <a:rPr lang="en-US" sz="1800" b="1" dirty="0" smtClean="0">
              <a:latin typeface="Calibri" pitchFamily="34" charset="0"/>
            </a:rPr>
            <a:t>Preliminary Analysis</a:t>
          </a:r>
          <a:endParaRPr lang="en-US" sz="1800" b="1" dirty="0">
            <a:latin typeface="Calibri" pitchFamily="34" charset="0"/>
          </a:endParaRPr>
        </a:p>
      </dgm:t>
    </dgm:pt>
    <dgm:pt modelId="{A42913BE-811A-40B3-84A4-36CF1F87EAF1}" type="parTrans" cxnId="{8D39DED3-3E49-4D0A-98B7-256A971D0281}">
      <dgm:prSet/>
      <dgm:spPr/>
      <dgm:t>
        <a:bodyPr/>
        <a:lstStyle/>
        <a:p>
          <a:endParaRPr lang="en-US"/>
        </a:p>
      </dgm:t>
    </dgm:pt>
    <dgm:pt modelId="{1E80793D-E7F4-4040-A5FF-5A48BDFB2EDD}" type="sibTrans" cxnId="{8D39DED3-3E49-4D0A-98B7-256A971D0281}">
      <dgm:prSet/>
      <dgm:spPr/>
      <dgm:t>
        <a:bodyPr/>
        <a:lstStyle/>
        <a:p>
          <a:endParaRPr lang="en-US"/>
        </a:p>
      </dgm:t>
    </dgm:pt>
    <dgm:pt modelId="{3FEA586E-1FAD-48DC-B33A-973B48A71191}">
      <dgm:prSet phldrT="[Text]" custT="1"/>
      <dgm:spPr/>
      <dgm:t>
        <a:bodyPr/>
        <a:lstStyle/>
        <a:p>
          <a:r>
            <a:rPr lang="en-US" sz="1800" b="1" dirty="0" smtClean="0">
              <a:latin typeface="Calibri" pitchFamily="34" charset="0"/>
            </a:rPr>
            <a:t>Building the Customer Profitability Roadmap </a:t>
          </a:r>
          <a:endParaRPr lang="en-US" sz="1800" b="1" dirty="0">
            <a:latin typeface="Calibri" pitchFamily="34" charset="0"/>
          </a:endParaRPr>
        </a:p>
      </dgm:t>
    </dgm:pt>
    <dgm:pt modelId="{AE6AC99B-FF40-4236-81BC-C3697B8A259B}" type="parTrans" cxnId="{3F5C07D1-59F4-4F9D-9B65-BCB7EC20B976}">
      <dgm:prSet/>
      <dgm:spPr/>
      <dgm:t>
        <a:bodyPr/>
        <a:lstStyle/>
        <a:p>
          <a:endParaRPr lang="en-US"/>
        </a:p>
      </dgm:t>
    </dgm:pt>
    <dgm:pt modelId="{74EA5BA0-AF1F-477E-BC87-1B0F850D9BF9}" type="sibTrans" cxnId="{3F5C07D1-59F4-4F9D-9B65-BCB7EC20B976}">
      <dgm:prSet/>
      <dgm:spPr/>
      <dgm:t>
        <a:bodyPr/>
        <a:lstStyle/>
        <a:p>
          <a:endParaRPr lang="en-US"/>
        </a:p>
      </dgm:t>
    </dgm:pt>
    <dgm:pt modelId="{53A8B241-58EC-4BAF-93C6-037B70391DEA}" type="pres">
      <dgm:prSet presAssocID="{F85D29EC-3C0F-4593-8918-A0659E1DF594}" presName="CompostProcess" presStyleCnt="0">
        <dgm:presLayoutVars>
          <dgm:dir/>
          <dgm:resizeHandles val="exact"/>
        </dgm:presLayoutVars>
      </dgm:prSet>
      <dgm:spPr/>
    </dgm:pt>
    <dgm:pt modelId="{7F21DCF4-431D-4D4E-907E-F54AD2B70CA9}" type="pres">
      <dgm:prSet presAssocID="{F85D29EC-3C0F-4593-8918-A0659E1DF594}" presName="arrow" presStyleLbl="bgShp" presStyleIdx="0" presStyleCnt="1" custLinFactNeighborY="461"/>
      <dgm:spPr/>
    </dgm:pt>
    <dgm:pt modelId="{0E69B94B-EE7F-40F3-81BB-EF621F6FA3DA}" type="pres">
      <dgm:prSet presAssocID="{F85D29EC-3C0F-4593-8918-A0659E1DF594}" presName="linearProcess" presStyleCnt="0"/>
      <dgm:spPr/>
    </dgm:pt>
    <dgm:pt modelId="{10AE6A3E-8B87-46A9-8F3E-1665CFEE1E47}" type="pres">
      <dgm:prSet presAssocID="{1B518FEB-5E6B-43BA-AE3F-5BF8C2B4A1FE}" presName="textNode" presStyleLbl="node1" presStyleIdx="0" presStyleCnt="4">
        <dgm:presLayoutVars>
          <dgm:bulletEnabled val="1"/>
        </dgm:presLayoutVars>
      </dgm:prSet>
      <dgm:spPr/>
      <dgm:t>
        <a:bodyPr/>
        <a:lstStyle/>
        <a:p>
          <a:endParaRPr lang="en-US"/>
        </a:p>
      </dgm:t>
    </dgm:pt>
    <dgm:pt modelId="{DA0FF515-7864-4AA1-A22A-5278D17B44F4}" type="pres">
      <dgm:prSet presAssocID="{55F1CDDC-B252-42F4-88F3-73F026909B8B}" presName="sibTrans" presStyleCnt="0"/>
      <dgm:spPr/>
    </dgm:pt>
    <dgm:pt modelId="{C89BFB4D-8DBF-4679-A0A6-0C34DE494B21}" type="pres">
      <dgm:prSet presAssocID="{1B9D040C-0797-48D0-BA05-63A324F61028}" presName="textNode" presStyleLbl="node1" presStyleIdx="1" presStyleCnt="4">
        <dgm:presLayoutVars>
          <dgm:bulletEnabled val="1"/>
        </dgm:presLayoutVars>
      </dgm:prSet>
      <dgm:spPr/>
      <dgm:t>
        <a:bodyPr/>
        <a:lstStyle/>
        <a:p>
          <a:endParaRPr lang="en-US"/>
        </a:p>
      </dgm:t>
    </dgm:pt>
    <dgm:pt modelId="{03B826C9-BB50-4A8B-A1E1-6B8607E6E133}" type="pres">
      <dgm:prSet presAssocID="{FF5813E7-F86A-40E5-B2FE-3E8055DE5AD4}" presName="sibTrans" presStyleCnt="0"/>
      <dgm:spPr/>
    </dgm:pt>
    <dgm:pt modelId="{928E622B-92C9-495B-992A-E431EBE818D8}" type="pres">
      <dgm:prSet presAssocID="{CF07D86F-A74E-4313-91AE-E650AE968BB6}" presName="textNode" presStyleLbl="node1" presStyleIdx="2" presStyleCnt="4">
        <dgm:presLayoutVars>
          <dgm:bulletEnabled val="1"/>
        </dgm:presLayoutVars>
      </dgm:prSet>
      <dgm:spPr/>
      <dgm:t>
        <a:bodyPr/>
        <a:lstStyle/>
        <a:p>
          <a:endParaRPr lang="en-US"/>
        </a:p>
      </dgm:t>
    </dgm:pt>
    <dgm:pt modelId="{66E6FEF5-D978-483F-A971-69DE6C788693}" type="pres">
      <dgm:prSet presAssocID="{1E80793D-E7F4-4040-A5FF-5A48BDFB2EDD}" presName="sibTrans" presStyleCnt="0"/>
      <dgm:spPr/>
    </dgm:pt>
    <dgm:pt modelId="{D1D101DD-CF7A-4765-8642-023263D427EC}" type="pres">
      <dgm:prSet presAssocID="{3FEA586E-1FAD-48DC-B33A-973B48A71191}" presName="textNode" presStyleLbl="node1" presStyleIdx="3" presStyleCnt="4">
        <dgm:presLayoutVars>
          <dgm:bulletEnabled val="1"/>
        </dgm:presLayoutVars>
      </dgm:prSet>
      <dgm:spPr/>
      <dgm:t>
        <a:bodyPr/>
        <a:lstStyle/>
        <a:p>
          <a:endParaRPr lang="en-US"/>
        </a:p>
      </dgm:t>
    </dgm:pt>
  </dgm:ptLst>
  <dgm:cxnLst>
    <dgm:cxn modelId="{229B82D6-7E0C-495F-8CA2-9A41D66F572D}" type="presOf" srcId="{3FEA586E-1FAD-48DC-B33A-973B48A71191}" destId="{D1D101DD-CF7A-4765-8642-023263D427EC}" srcOrd="0" destOrd="0" presId="urn:microsoft.com/office/officeart/2005/8/layout/hProcess9"/>
    <dgm:cxn modelId="{239A6D5E-561D-48FA-B10C-01E92431FCD5}" type="presOf" srcId="{1B9D040C-0797-48D0-BA05-63A324F61028}" destId="{C89BFB4D-8DBF-4679-A0A6-0C34DE494B21}" srcOrd="0" destOrd="0" presId="urn:microsoft.com/office/officeart/2005/8/layout/hProcess9"/>
    <dgm:cxn modelId="{0D7DAAAD-5E96-402A-91A0-AAC6E33A70DF}" srcId="{F85D29EC-3C0F-4593-8918-A0659E1DF594}" destId="{1B518FEB-5E6B-43BA-AE3F-5BF8C2B4A1FE}" srcOrd="0" destOrd="0" parTransId="{745929FB-02F8-480C-ADDB-F5C669F32C11}" sibTransId="{55F1CDDC-B252-42F4-88F3-73F026909B8B}"/>
    <dgm:cxn modelId="{8D39DED3-3E49-4D0A-98B7-256A971D0281}" srcId="{F85D29EC-3C0F-4593-8918-A0659E1DF594}" destId="{CF07D86F-A74E-4313-91AE-E650AE968BB6}" srcOrd="2" destOrd="0" parTransId="{A42913BE-811A-40B3-84A4-36CF1F87EAF1}" sibTransId="{1E80793D-E7F4-4040-A5FF-5A48BDFB2EDD}"/>
    <dgm:cxn modelId="{F0A65875-D971-4311-9029-93A207553A35}" type="presOf" srcId="{CF07D86F-A74E-4313-91AE-E650AE968BB6}" destId="{928E622B-92C9-495B-992A-E431EBE818D8}" srcOrd="0" destOrd="0" presId="urn:microsoft.com/office/officeart/2005/8/layout/hProcess9"/>
    <dgm:cxn modelId="{8A70B1F3-CA94-4BA7-8794-9C08DE7D2FE0}" srcId="{F85D29EC-3C0F-4593-8918-A0659E1DF594}" destId="{1B9D040C-0797-48D0-BA05-63A324F61028}" srcOrd="1" destOrd="0" parTransId="{9F40C3EF-725F-4F29-8BF8-83B71B64A92A}" sibTransId="{FF5813E7-F86A-40E5-B2FE-3E8055DE5AD4}"/>
    <dgm:cxn modelId="{3F5C07D1-59F4-4F9D-9B65-BCB7EC20B976}" srcId="{F85D29EC-3C0F-4593-8918-A0659E1DF594}" destId="{3FEA586E-1FAD-48DC-B33A-973B48A71191}" srcOrd="3" destOrd="0" parTransId="{AE6AC99B-FF40-4236-81BC-C3697B8A259B}" sibTransId="{74EA5BA0-AF1F-477E-BC87-1B0F850D9BF9}"/>
    <dgm:cxn modelId="{DDBFABD6-CFB1-43FF-9835-4FC7ECFF2EB3}" type="presOf" srcId="{F85D29EC-3C0F-4593-8918-A0659E1DF594}" destId="{53A8B241-58EC-4BAF-93C6-037B70391DEA}" srcOrd="0" destOrd="0" presId="urn:microsoft.com/office/officeart/2005/8/layout/hProcess9"/>
    <dgm:cxn modelId="{0CABBB49-E1DE-418D-88CE-778058EBA522}" type="presOf" srcId="{1B518FEB-5E6B-43BA-AE3F-5BF8C2B4A1FE}" destId="{10AE6A3E-8B87-46A9-8F3E-1665CFEE1E47}" srcOrd="0" destOrd="0" presId="urn:microsoft.com/office/officeart/2005/8/layout/hProcess9"/>
    <dgm:cxn modelId="{D3835A96-BD2A-4137-A04B-198FE0DEAF5F}" type="presParOf" srcId="{53A8B241-58EC-4BAF-93C6-037B70391DEA}" destId="{7F21DCF4-431D-4D4E-907E-F54AD2B70CA9}" srcOrd="0" destOrd="0" presId="urn:microsoft.com/office/officeart/2005/8/layout/hProcess9"/>
    <dgm:cxn modelId="{617C01F8-8801-4D41-B599-BCA1EC73A9F9}" type="presParOf" srcId="{53A8B241-58EC-4BAF-93C6-037B70391DEA}" destId="{0E69B94B-EE7F-40F3-81BB-EF621F6FA3DA}" srcOrd="1" destOrd="0" presId="urn:microsoft.com/office/officeart/2005/8/layout/hProcess9"/>
    <dgm:cxn modelId="{7C047962-00F0-42EE-852C-0EF07F75AF1F}" type="presParOf" srcId="{0E69B94B-EE7F-40F3-81BB-EF621F6FA3DA}" destId="{10AE6A3E-8B87-46A9-8F3E-1665CFEE1E47}" srcOrd="0" destOrd="0" presId="urn:microsoft.com/office/officeart/2005/8/layout/hProcess9"/>
    <dgm:cxn modelId="{C56CBA9A-A5C6-45AA-B25F-56551298E3C3}" type="presParOf" srcId="{0E69B94B-EE7F-40F3-81BB-EF621F6FA3DA}" destId="{DA0FF515-7864-4AA1-A22A-5278D17B44F4}" srcOrd="1" destOrd="0" presId="urn:microsoft.com/office/officeart/2005/8/layout/hProcess9"/>
    <dgm:cxn modelId="{05930DD4-DFA4-4AE1-B811-C071151B69E7}" type="presParOf" srcId="{0E69B94B-EE7F-40F3-81BB-EF621F6FA3DA}" destId="{C89BFB4D-8DBF-4679-A0A6-0C34DE494B21}" srcOrd="2" destOrd="0" presId="urn:microsoft.com/office/officeart/2005/8/layout/hProcess9"/>
    <dgm:cxn modelId="{A1616A89-8CE3-4DD6-9FF0-21D9B8ACF44F}" type="presParOf" srcId="{0E69B94B-EE7F-40F3-81BB-EF621F6FA3DA}" destId="{03B826C9-BB50-4A8B-A1E1-6B8607E6E133}" srcOrd="3" destOrd="0" presId="urn:microsoft.com/office/officeart/2005/8/layout/hProcess9"/>
    <dgm:cxn modelId="{E8BD07BA-96EC-4C1C-B3F9-ED9825276570}" type="presParOf" srcId="{0E69B94B-EE7F-40F3-81BB-EF621F6FA3DA}" destId="{928E622B-92C9-495B-992A-E431EBE818D8}" srcOrd="4" destOrd="0" presId="urn:microsoft.com/office/officeart/2005/8/layout/hProcess9"/>
    <dgm:cxn modelId="{3512C666-31CA-4135-BA36-03737358D53D}" type="presParOf" srcId="{0E69B94B-EE7F-40F3-81BB-EF621F6FA3DA}" destId="{66E6FEF5-D978-483F-A971-69DE6C788693}" srcOrd="5" destOrd="0" presId="urn:microsoft.com/office/officeart/2005/8/layout/hProcess9"/>
    <dgm:cxn modelId="{6E7F6D64-A9FA-4389-BB57-340748E2B316}" type="presParOf" srcId="{0E69B94B-EE7F-40F3-81BB-EF621F6FA3DA}" destId="{D1D101DD-CF7A-4765-8642-023263D427E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FFF5B6-CEC9-430B-9CCC-EB6193C8E834}" type="doc">
      <dgm:prSet loTypeId="urn:microsoft.com/office/officeart/2005/8/layout/vProcess5" loCatId="process" qsTypeId="urn:microsoft.com/office/officeart/2005/8/quickstyle/simple3" qsCatId="simple" csTypeId="urn:microsoft.com/office/officeart/2005/8/colors/accent1_2#10" csCatId="accent1" phldr="1"/>
      <dgm:spPr/>
      <dgm:t>
        <a:bodyPr/>
        <a:lstStyle/>
        <a:p>
          <a:endParaRPr lang="en-US"/>
        </a:p>
      </dgm:t>
    </dgm:pt>
    <dgm:pt modelId="{8E3B4619-8537-491F-BDB3-283B8541BFF2}">
      <dgm:prSet phldrT="[Text]" custT="1"/>
      <dgm:spPr>
        <a:solidFill>
          <a:schemeClr val="accent1">
            <a:alpha val="50000"/>
          </a:schemeClr>
        </a:solidFill>
        <a:ln w="15875">
          <a:solidFill>
            <a:schemeClr val="accent1"/>
          </a:solidFill>
        </a:ln>
      </dgm:spPr>
      <dgm:t>
        <a:bodyPr/>
        <a:lstStyle/>
        <a:p>
          <a:r>
            <a:rPr lang="en-US" sz="2400" dirty="0" smtClean="0"/>
            <a:t>1. </a:t>
          </a:r>
          <a:r>
            <a:rPr lang="en-US" sz="2400" dirty="0" smtClean="0">
              <a:latin typeface="Calibri" panose="020F0502020204030204" pitchFamily="34" charset="0"/>
            </a:rPr>
            <a:t>Problem Identification</a:t>
          </a:r>
          <a:endParaRPr lang="en-US" sz="2400" dirty="0">
            <a:latin typeface="Calibri" panose="020F0502020204030204" pitchFamily="34" charset="0"/>
          </a:endParaRPr>
        </a:p>
      </dgm:t>
    </dgm:pt>
    <dgm:pt modelId="{269255F5-809B-477E-95B3-AA2C7CCB2125}" type="parTrans" cxnId="{AF7EFFBC-E2BE-41BF-80C9-F77FC0512250}">
      <dgm:prSet/>
      <dgm:spPr/>
      <dgm:t>
        <a:bodyPr/>
        <a:lstStyle/>
        <a:p>
          <a:endParaRPr lang="en-US"/>
        </a:p>
      </dgm:t>
    </dgm:pt>
    <dgm:pt modelId="{F1456191-133E-41B7-8894-EF4B8EA414D5}" type="sibTrans" cxnId="{AF7EFFBC-E2BE-41BF-80C9-F77FC0512250}">
      <dgm:prSet/>
      <dgm:spPr>
        <a:solidFill>
          <a:schemeClr val="accent1">
            <a:alpha val="90000"/>
          </a:schemeClr>
        </a:solidFill>
        <a:ln>
          <a:noFill/>
        </a:ln>
      </dgm:spPr>
      <dgm:t>
        <a:bodyPr/>
        <a:lstStyle/>
        <a:p>
          <a:endParaRPr lang="en-US"/>
        </a:p>
      </dgm:t>
    </dgm:pt>
    <dgm:pt modelId="{785FFB6E-58CD-492C-B5EE-79B7FD51BAC3}">
      <dgm:prSet phldrT="[Text]" custT="1"/>
      <dgm:spPr>
        <a:solidFill>
          <a:schemeClr val="accent2">
            <a:alpha val="50000"/>
          </a:schemeClr>
        </a:solidFill>
        <a:ln w="25400">
          <a:solidFill>
            <a:schemeClr val="accent2"/>
          </a:solidFill>
        </a:ln>
      </dgm:spPr>
      <dgm:t>
        <a:bodyPr/>
        <a:lstStyle/>
        <a:p>
          <a:r>
            <a:rPr lang="en-US" sz="2400" dirty="0" smtClean="0">
              <a:latin typeface="Calibri" panose="020F0502020204030204" pitchFamily="34" charset="0"/>
            </a:rPr>
            <a:t>2. Creating the Analytical Environment</a:t>
          </a:r>
          <a:endParaRPr lang="en-US" sz="2400" dirty="0">
            <a:latin typeface="Calibri" panose="020F0502020204030204" pitchFamily="34" charset="0"/>
          </a:endParaRPr>
        </a:p>
      </dgm:t>
    </dgm:pt>
    <dgm:pt modelId="{7CFA9130-C92E-4F01-8758-07A5282CFFA1}" type="parTrans" cxnId="{BCE928F9-6789-4C74-B318-9EE870A9DF25}">
      <dgm:prSet/>
      <dgm:spPr/>
      <dgm:t>
        <a:bodyPr/>
        <a:lstStyle/>
        <a:p>
          <a:endParaRPr lang="en-US"/>
        </a:p>
      </dgm:t>
    </dgm:pt>
    <dgm:pt modelId="{6A7AB7CB-DFE4-48BA-8E35-C37400389A2D}" type="sibTrans" cxnId="{BCE928F9-6789-4C74-B318-9EE870A9DF25}">
      <dgm:prSet/>
      <dgm:spPr>
        <a:solidFill>
          <a:schemeClr val="accent1">
            <a:alpha val="90000"/>
          </a:schemeClr>
        </a:solidFill>
        <a:ln>
          <a:noFill/>
        </a:ln>
      </dgm:spPr>
      <dgm:t>
        <a:bodyPr/>
        <a:lstStyle/>
        <a:p>
          <a:endParaRPr lang="en-US"/>
        </a:p>
      </dgm:t>
    </dgm:pt>
    <dgm:pt modelId="{BCFF0325-EB39-4F27-A4E4-8A6840B955EC}">
      <dgm:prSet phldrT="[Text]" custT="1"/>
      <dgm:spPr>
        <a:solidFill>
          <a:schemeClr val="accent3">
            <a:alpha val="50000"/>
          </a:schemeClr>
        </a:solidFill>
        <a:ln w="25400">
          <a:solidFill>
            <a:schemeClr val="accent3"/>
          </a:solidFill>
        </a:ln>
      </dgm:spPr>
      <dgm:t>
        <a:bodyPr/>
        <a:lstStyle/>
        <a:p>
          <a:r>
            <a:rPr lang="en-US" sz="2400" dirty="0" smtClean="0">
              <a:solidFill>
                <a:schemeClr val="dk1"/>
              </a:solidFill>
              <a:latin typeface="Calibri" panose="020F0502020204030204" pitchFamily="34" charset="0"/>
            </a:rPr>
            <a:t>3. Application of Data Mining Tools</a:t>
          </a:r>
          <a:endParaRPr lang="en-US" sz="2400" dirty="0">
            <a:solidFill>
              <a:schemeClr val="dk1"/>
            </a:solidFill>
            <a:latin typeface="Calibri" panose="020F0502020204030204" pitchFamily="34" charset="0"/>
          </a:endParaRPr>
        </a:p>
      </dgm:t>
    </dgm:pt>
    <dgm:pt modelId="{D05A5055-0371-4FAD-9304-70623835021E}" type="parTrans" cxnId="{FF7CB4D1-A374-4295-8E21-1999B1D1C78A}">
      <dgm:prSet/>
      <dgm:spPr/>
      <dgm:t>
        <a:bodyPr/>
        <a:lstStyle/>
        <a:p>
          <a:endParaRPr lang="en-US"/>
        </a:p>
      </dgm:t>
    </dgm:pt>
    <dgm:pt modelId="{ACC7616D-3D49-44EC-8FF8-A3010B837B83}" type="sibTrans" cxnId="{FF7CB4D1-A374-4295-8E21-1999B1D1C78A}">
      <dgm:prSet/>
      <dgm:spPr>
        <a:solidFill>
          <a:schemeClr val="accent1"/>
        </a:solidFill>
        <a:ln>
          <a:noFill/>
        </a:ln>
      </dgm:spPr>
      <dgm:t>
        <a:bodyPr/>
        <a:lstStyle/>
        <a:p>
          <a:endParaRPr lang="en-US"/>
        </a:p>
      </dgm:t>
    </dgm:pt>
    <dgm:pt modelId="{7F67D356-D71F-416D-9816-209762ADE15F}">
      <dgm:prSet custT="1"/>
      <dgm:spPr>
        <a:solidFill>
          <a:schemeClr val="accent4">
            <a:alpha val="50000"/>
          </a:schemeClr>
        </a:solidFill>
        <a:ln w="25400">
          <a:solidFill>
            <a:schemeClr val="accent4"/>
          </a:solidFill>
        </a:ln>
      </dgm:spPr>
      <dgm:t>
        <a:bodyPr/>
        <a:lstStyle/>
        <a:p>
          <a:r>
            <a:rPr lang="en-US" sz="2400" dirty="0" smtClean="0">
              <a:latin typeface="Calibri" panose="020F0502020204030204" pitchFamily="34" charset="0"/>
            </a:rPr>
            <a:t>4. Implementation and Tracking</a:t>
          </a:r>
          <a:endParaRPr lang="en-US" sz="2400" dirty="0">
            <a:latin typeface="Calibri" panose="020F0502020204030204" pitchFamily="34" charset="0"/>
          </a:endParaRPr>
        </a:p>
      </dgm:t>
    </dgm:pt>
    <dgm:pt modelId="{8C0B83AB-5CF8-44D1-9DB4-C3BF4D4F8750}" type="parTrans" cxnId="{237C0843-8075-4168-A0CD-AAD2FDBDC215}">
      <dgm:prSet/>
      <dgm:spPr/>
      <dgm:t>
        <a:bodyPr/>
        <a:lstStyle/>
        <a:p>
          <a:endParaRPr lang="en-US"/>
        </a:p>
      </dgm:t>
    </dgm:pt>
    <dgm:pt modelId="{5DBED212-AC64-4043-9BE3-65D9B633A6DF}" type="sibTrans" cxnId="{237C0843-8075-4168-A0CD-AAD2FDBDC215}">
      <dgm:prSet/>
      <dgm:spPr/>
      <dgm:t>
        <a:bodyPr/>
        <a:lstStyle/>
        <a:p>
          <a:endParaRPr lang="en-US"/>
        </a:p>
      </dgm:t>
    </dgm:pt>
    <dgm:pt modelId="{04DDE609-CC5D-4E68-BABE-358B6A5A3E09}" type="pres">
      <dgm:prSet presAssocID="{26FFF5B6-CEC9-430B-9CCC-EB6193C8E834}" presName="outerComposite" presStyleCnt="0">
        <dgm:presLayoutVars>
          <dgm:chMax val="5"/>
          <dgm:dir/>
          <dgm:resizeHandles val="exact"/>
        </dgm:presLayoutVars>
      </dgm:prSet>
      <dgm:spPr/>
      <dgm:t>
        <a:bodyPr/>
        <a:lstStyle/>
        <a:p>
          <a:endParaRPr lang="en-US"/>
        </a:p>
      </dgm:t>
    </dgm:pt>
    <dgm:pt modelId="{DF11A17A-9172-4CDF-8AF8-840EA093E2F8}" type="pres">
      <dgm:prSet presAssocID="{26FFF5B6-CEC9-430B-9CCC-EB6193C8E834}" presName="dummyMaxCanvas" presStyleCnt="0">
        <dgm:presLayoutVars/>
      </dgm:prSet>
      <dgm:spPr/>
    </dgm:pt>
    <dgm:pt modelId="{720B0047-0A5A-47D4-9225-813236C5A26E}" type="pres">
      <dgm:prSet presAssocID="{26FFF5B6-CEC9-430B-9CCC-EB6193C8E834}" presName="FourNodes_1" presStyleLbl="node1" presStyleIdx="0" presStyleCnt="4">
        <dgm:presLayoutVars>
          <dgm:bulletEnabled val="1"/>
        </dgm:presLayoutVars>
      </dgm:prSet>
      <dgm:spPr/>
      <dgm:t>
        <a:bodyPr/>
        <a:lstStyle/>
        <a:p>
          <a:endParaRPr lang="en-US"/>
        </a:p>
      </dgm:t>
    </dgm:pt>
    <dgm:pt modelId="{DC9B6DA1-A3D8-492D-A0F7-E25442537555}" type="pres">
      <dgm:prSet presAssocID="{26FFF5B6-CEC9-430B-9CCC-EB6193C8E834}" presName="FourNodes_2" presStyleLbl="node1" presStyleIdx="1" presStyleCnt="4">
        <dgm:presLayoutVars>
          <dgm:bulletEnabled val="1"/>
        </dgm:presLayoutVars>
      </dgm:prSet>
      <dgm:spPr/>
      <dgm:t>
        <a:bodyPr/>
        <a:lstStyle/>
        <a:p>
          <a:endParaRPr lang="en-US"/>
        </a:p>
      </dgm:t>
    </dgm:pt>
    <dgm:pt modelId="{4E4C9023-24C8-449E-88AD-DC22359F6930}" type="pres">
      <dgm:prSet presAssocID="{26FFF5B6-CEC9-430B-9CCC-EB6193C8E834}" presName="FourNodes_3" presStyleLbl="node1" presStyleIdx="2" presStyleCnt="4">
        <dgm:presLayoutVars>
          <dgm:bulletEnabled val="1"/>
        </dgm:presLayoutVars>
      </dgm:prSet>
      <dgm:spPr/>
      <dgm:t>
        <a:bodyPr/>
        <a:lstStyle/>
        <a:p>
          <a:endParaRPr lang="en-US"/>
        </a:p>
      </dgm:t>
    </dgm:pt>
    <dgm:pt modelId="{5235A77F-56B4-4F76-9469-C7FF4C79CACE}" type="pres">
      <dgm:prSet presAssocID="{26FFF5B6-CEC9-430B-9CCC-EB6193C8E834}" presName="FourNodes_4" presStyleLbl="node1" presStyleIdx="3" presStyleCnt="4">
        <dgm:presLayoutVars>
          <dgm:bulletEnabled val="1"/>
        </dgm:presLayoutVars>
      </dgm:prSet>
      <dgm:spPr/>
      <dgm:t>
        <a:bodyPr/>
        <a:lstStyle/>
        <a:p>
          <a:endParaRPr lang="en-US"/>
        </a:p>
      </dgm:t>
    </dgm:pt>
    <dgm:pt modelId="{EFAF93FC-9877-42F7-B8EB-713CF5AEE0DD}" type="pres">
      <dgm:prSet presAssocID="{26FFF5B6-CEC9-430B-9CCC-EB6193C8E834}" presName="FourConn_1-2" presStyleLbl="fgAccFollowNode1" presStyleIdx="0" presStyleCnt="3">
        <dgm:presLayoutVars>
          <dgm:bulletEnabled val="1"/>
        </dgm:presLayoutVars>
      </dgm:prSet>
      <dgm:spPr/>
      <dgm:t>
        <a:bodyPr/>
        <a:lstStyle/>
        <a:p>
          <a:endParaRPr lang="en-US"/>
        </a:p>
      </dgm:t>
    </dgm:pt>
    <dgm:pt modelId="{063ACBE7-DD40-45A5-990F-454AF1BF8B95}" type="pres">
      <dgm:prSet presAssocID="{26FFF5B6-CEC9-430B-9CCC-EB6193C8E834}" presName="FourConn_2-3" presStyleLbl="fgAccFollowNode1" presStyleIdx="1" presStyleCnt="3">
        <dgm:presLayoutVars>
          <dgm:bulletEnabled val="1"/>
        </dgm:presLayoutVars>
      </dgm:prSet>
      <dgm:spPr/>
      <dgm:t>
        <a:bodyPr/>
        <a:lstStyle/>
        <a:p>
          <a:endParaRPr lang="en-US"/>
        </a:p>
      </dgm:t>
    </dgm:pt>
    <dgm:pt modelId="{FF671AFC-E431-4A82-B5D3-179F6F219737}" type="pres">
      <dgm:prSet presAssocID="{26FFF5B6-CEC9-430B-9CCC-EB6193C8E834}" presName="FourConn_3-4" presStyleLbl="fgAccFollowNode1" presStyleIdx="2" presStyleCnt="3">
        <dgm:presLayoutVars>
          <dgm:bulletEnabled val="1"/>
        </dgm:presLayoutVars>
      </dgm:prSet>
      <dgm:spPr/>
      <dgm:t>
        <a:bodyPr/>
        <a:lstStyle/>
        <a:p>
          <a:endParaRPr lang="en-US"/>
        </a:p>
      </dgm:t>
    </dgm:pt>
    <dgm:pt modelId="{B7D3B464-FB5C-46E4-8C5B-602ED51D903C}" type="pres">
      <dgm:prSet presAssocID="{26FFF5B6-CEC9-430B-9CCC-EB6193C8E834}" presName="FourNodes_1_text" presStyleLbl="node1" presStyleIdx="3" presStyleCnt="4">
        <dgm:presLayoutVars>
          <dgm:bulletEnabled val="1"/>
        </dgm:presLayoutVars>
      </dgm:prSet>
      <dgm:spPr/>
      <dgm:t>
        <a:bodyPr/>
        <a:lstStyle/>
        <a:p>
          <a:endParaRPr lang="en-US"/>
        </a:p>
      </dgm:t>
    </dgm:pt>
    <dgm:pt modelId="{E6BDCAA6-8BAA-4983-AB02-231063C05B60}" type="pres">
      <dgm:prSet presAssocID="{26FFF5B6-CEC9-430B-9CCC-EB6193C8E834}" presName="FourNodes_2_text" presStyleLbl="node1" presStyleIdx="3" presStyleCnt="4">
        <dgm:presLayoutVars>
          <dgm:bulletEnabled val="1"/>
        </dgm:presLayoutVars>
      </dgm:prSet>
      <dgm:spPr/>
      <dgm:t>
        <a:bodyPr/>
        <a:lstStyle/>
        <a:p>
          <a:endParaRPr lang="en-US"/>
        </a:p>
      </dgm:t>
    </dgm:pt>
    <dgm:pt modelId="{627A5DC1-E4BD-442D-9F8E-7EEFB4D54095}" type="pres">
      <dgm:prSet presAssocID="{26FFF5B6-CEC9-430B-9CCC-EB6193C8E834}" presName="FourNodes_3_text" presStyleLbl="node1" presStyleIdx="3" presStyleCnt="4">
        <dgm:presLayoutVars>
          <dgm:bulletEnabled val="1"/>
        </dgm:presLayoutVars>
      </dgm:prSet>
      <dgm:spPr/>
      <dgm:t>
        <a:bodyPr/>
        <a:lstStyle/>
        <a:p>
          <a:endParaRPr lang="en-US"/>
        </a:p>
      </dgm:t>
    </dgm:pt>
    <dgm:pt modelId="{64D170E6-0274-491B-8350-83EE7A2CD5AA}" type="pres">
      <dgm:prSet presAssocID="{26FFF5B6-CEC9-430B-9CCC-EB6193C8E834}" presName="FourNodes_4_text" presStyleLbl="node1" presStyleIdx="3" presStyleCnt="4">
        <dgm:presLayoutVars>
          <dgm:bulletEnabled val="1"/>
        </dgm:presLayoutVars>
      </dgm:prSet>
      <dgm:spPr/>
      <dgm:t>
        <a:bodyPr/>
        <a:lstStyle/>
        <a:p>
          <a:endParaRPr lang="en-US"/>
        </a:p>
      </dgm:t>
    </dgm:pt>
  </dgm:ptLst>
  <dgm:cxnLst>
    <dgm:cxn modelId="{0DACB903-4C42-4C1E-9965-6C10C46B0257}" type="presOf" srcId="{ACC7616D-3D49-44EC-8FF8-A3010B837B83}" destId="{FF671AFC-E431-4A82-B5D3-179F6F219737}" srcOrd="0" destOrd="0" presId="urn:microsoft.com/office/officeart/2005/8/layout/vProcess5"/>
    <dgm:cxn modelId="{6584B88B-3EA4-4F83-98FC-7ACB508DDC17}" type="presOf" srcId="{BCFF0325-EB39-4F27-A4E4-8A6840B955EC}" destId="{627A5DC1-E4BD-442D-9F8E-7EEFB4D54095}" srcOrd="1" destOrd="0" presId="urn:microsoft.com/office/officeart/2005/8/layout/vProcess5"/>
    <dgm:cxn modelId="{A180EF90-7B33-41A2-96CB-3536370AFD38}" type="presOf" srcId="{785FFB6E-58CD-492C-B5EE-79B7FD51BAC3}" destId="{DC9B6DA1-A3D8-492D-A0F7-E25442537555}" srcOrd="0" destOrd="0" presId="urn:microsoft.com/office/officeart/2005/8/layout/vProcess5"/>
    <dgm:cxn modelId="{237C0843-8075-4168-A0CD-AAD2FDBDC215}" srcId="{26FFF5B6-CEC9-430B-9CCC-EB6193C8E834}" destId="{7F67D356-D71F-416D-9816-209762ADE15F}" srcOrd="3" destOrd="0" parTransId="{8C0B83AB-5CF8-44D1-9DB4-C3BF4D4F8750}" sibTransId="{5DBED212-AC64-4043-9BE3-65D9B633A6DF}"/>
    <dgm:cxn modelId="{066984FB-67E4-48A2-B8DD-D59AC76A11D1}" type="presOf" srcId="{BCFF0325-EB39-4F27-A4E4-8A6840B955EC}" destId="{4E4C9023-24C8-449E-88AD-DC22359F6930}" srcOrd="0" destOrd="0" presId="urn:microsoft.com/office/officeart/2005/8/layout/vProcess5"/>
    <dgm:cxn modelId="{E747ED78-90EC-439C-A729-B370275CF34B}" type="presOf" srcId="{8E3B4619-8537-491F-BDB3-283B8541BFF2}" destId="{720B0047-0A5A-47D4-9225-813236C5A26E}" srcOrd="0" destOrd="0" presId="urn:microsoft.com/office/officeart/2005/8/layout/vProcess5"/>
    <dgm:cxn modelId="{AA54DE75-101D-49F4-B63C-5DBC2D169C5D}" type="presOf" srcId="{785FFB6E-58CD-492C-B5EE-79B7FD51BAC3}" destId="{E6BDCAA6-8BAA-4983-AB02-231063C05B60}" srcOrd="1" destOrd="0" presId="urn:microsoft.com/office/officeart/2005/8/layout/vProcess5"/>
    <dgm:cxn modelId="{FF7CB4D1-A374-4295-8E21-1999B1D1C78A}" srcId="{26FFF5B6-CEC9-430B-9CCC-EB6193C8E834}" destId="{BCFF0325-EB39-4F27-A4E4-8A6840B955EC}" srcOrd="2" destOrd="0" parTransId="{D05A5055-0371-4FAD-9304-70623835021E}" sibTransId="{ACC7616D-3D49-44EC-8FF8-A3010B837B83}"/>
    <dgm:cxn modelId="{BCE928F9-6789-4C74-B318-9EE870A9DF25}" srcId="{26FFF5B6-CEC9-430B-9CCC-EB6193C8E834}" destId="{785FFB6E-58CD-492C-B5EE-79B7FD51BAC3}" srcOrd="1" destOrd="0" parTransId="{7CFA9130-C92E-4F01-8758-07A5282CFFA1}" sibTransId="{6A7AB7CB-DFE4-48BA-8E35-C37400389A2D}"/>
    <dgm:cxn modelId="{AF7EFFBC-E2BE-41BF-80C9-F77FC0512250}" srcId="{26FFF5B6-CEC9-430B-9CCC-EB6193C8E834}" destId="{8E3B4619-8537-491F-BDB3-283B8541BFF2}" srcOrd="0" destOrd="0" parTransId="{269255F5-809B-477E-95B3-AA2C7CCB2125}" sibTransId="{F1456191-133E-41B7-8894-EF4B8EA414D5}"/>
    <dgm:cxn modelId="{719622E6-BC42-46B9-8712-C6BD12773F8E}" type="presOf" srcId="{F1456191-133E-41B7-8894-EF4B8EA414D5}" destId="{EFAF93FC-9877-42F7-B8EB-713CF5AEE0DD}" srcOrd="0" destOrd="0" presId="urn:microsoft.com/office/officeart/2005/8/layout/vProcess5"/>
    <dgm:cxn modelId="{09DFE132-1BFF-43DF-9A00-C77F227CBDED}" type="presOf" srcId="{26FFF5B6-CEC9-430B-9CCC-EB6193C8E834}" destId="{04DDE609-CC5D-4E68-BABE-358B6A5A3E09}" srcOrd="0" destOrd="0" presId="urn:microsoft.com/office/officeart/2005/8/layout/vProcess5"/>
    <dgm:cxn modelId="{1C2D9D32-CDED-4034-B7B2-5F36358362A0}" type="presOf" srcId="{8E3B4619-8537-491F-BDB3-283B8541BFF2}" destId="{B7D3B464-FB5C-46E4-8C5B-602ED51D903C}" srcOrd="1" destOrd="0" presId="urn:microsoft.com/office/officeart/2005/8/layout/vProcess5"/>
    <dgm:cxn modelId="{92130B23-EBB8-4357-A850-C7FA11510204}" type="presOf" srcId="{7F67D356-D71F-416D-9816-209762ADE15F}" destId="{5235A77F-56B4-4F76-9469-C7FF4C79CACE}" srcOrd="0" destOrd="0" presId="urn:microsoft.com/office/officeart/2005/8/layout/vProcess5"/>
    <dgm:cxn modelId="{A41F40C3-B56B-4C13-9B96-85BAEFB97316}" type="presOf" srcId="{7F67D356-D71F-416D-9816-209762ADE15F}" destId="{64D170E6-0274-491B-8350-83EE7A2CD5AA}" srcOrd="1" destOrd="0" presId="urn:microsoft.com/office/officeart/2005/8/layout/vProcess5"/>
    <dgm:cxn modelId="{59143E18-B181-4E7D-9D77-B5D45034A5D8}" type="presOf" srcId="{6A7AB7CB-DFE4-48BA-8E35-C37400389A2D}" destId="{063ACBE7-DD40-45A5-990F-454AF1BF8B95}" srcOrd="0" destOrd="0" presId="urn:microsoft.com/office/officeart/2005/8/layout/vProcess5"/>
    <dgm:cxn modelId="{31BCBD52-1935-471D-8E15-979D735117ED}" type="presParOf" srcId="{04DDE609-CC5D-4E68-BABE-358B6A5A3E09}" destId="{DF11A17A-9172-4CDF-8AF8-840EA093E2F8}" srcOrd="0" destOrd="0" presId="urn:microsoft.com/office/officeart/2005/8/layout/vProcess5"/>
    <dgm:cxn modelId="{1F44F788-C6D6-4CCD-A280-826800617CAC}" type="presParOf" srcId="{04DDE609-CC5D-4E68-BABE-358B6A5A3E09}" destId="{720B0047-0A5A-47D4-9225-813236C5A26E}" srcOrd="1" destOrd="0" presId="urn:microsoft.com/office/officeart/2005/8/layout/vProcess5"/>
    <dgm:cxn modelId="{8F3C27C1-032D-4F28-B9A4-385EBCD00F3F}" type="presParOf" srcId="{04DDE609-CC5D-4E68-BABE-358B6A5A3E09}" destId="{DC9B6DA1-A3D8-492D-A0F7-E25442537555}" srcOrd="2" destOrd="0" presId="urn:microsoft.com/office/officeart/2005/8/layout/vProcess5"/>
    <dgm:cxn modelId="{5C3AA779-63FC-45ED-845E-156F105A14E7}" type="presParOf" srcId="{04DDE609-CC5D-4E68-BABE-358B6A5A3E09}" destId="{4E4C9023-24C8-449E-88AD-DC22359F6930}" srcOrd="3" destOrd="0" presId="urn:microsoft.com/office/officeart/2005/8/layout/vProcess5"/>
    <dgm:cxn modelId="{72F9E339-BB75-462E-9EC8-8F6E349A72AB}" type="presParOf" srcId="{04DDE609-CC5D-4E68-BABE-358B6A5A3E09}" destId="{5235A77F-56B4-4F76-9469-C7FF4C79CACE}" srcOrd="4" destOrd="0" presId="urn:microsoft.com/office/officeart/2005/8/layout/vProcess5"/>
    <dgm:cxn modelId="{76214586-9B03-4BE7-93C9-AEAAA27E3118}" type="presParOf" srcId="{04DDE609-CC5D-4E68-BABE-358B6A5A3E09}" destId="{EFAF93FC-9877-42F7-B8EB-713CF5AEE0DD}" srcOrd="5" destOrd="0" presId="urn:microsoft.com/office/officeart/2005/8/layout/vProcess5"/>
    <dgm:cxn modelId="{E00A0113-E3EA-40D0-8B5D-E400DB6CE46A}" type="presParOf" srcId="{04DDE609-CC5D-4E68-BABE-358B6A5A3E09}" destId="{063ACBE7-DD40-45A5-990F-454AF1BF8B95}" srcOrd="6" destOrd="0" presId="urn:microsoft.com/office/officeart/2005/8/layout/vProcess5"/>
    <dgm:cxn modelId="{D32735F0-6819-4129-BA68-6503FC5F56E5}" type="presParOf" srcId="{04DDE609-CC5D-4E68-BABE-358B6A5A3E09}" destId="{FF671AFC-E431-4A82-B5D3-179F6F219737}" srcOrd="7" destOrd="0" presId="urn:microsoft.com/office/officeart/2005/8/layout/vProcess5"/>
    <dgm:cxn modelId="{A9DCA034-4397-47AD-93D1-710561E8A16A}" type="presParOf" srcId="{04DDE609-CC5D-4E68-BABE-358B6A5A3E09}" destId="{B7D3B464-FB5C-46E4-8C5B-602ED51D903C}" srcOrd="8" destOrd="0" presId="urn:microsoft.com/office/officeart/2005/8/layout/vProcess5"/>
    <dgm:cxn modelId="{23F12C23-21CB-4796-A346-E5F67D3666A7}" type="presParOf" srcId="{04DDE609-CC5D-4E68-BABE-358B6A5A3E09}" destId="{E6BDCAA6-8BAA-4983-AB02-231063C05B60}" srcOrd="9" destOrd="0" presId="urn:microsoft.com/office/officeart/2005/8/layout/vProcess5"/>
    <dgm:cxn modelId="{5A990261-0EEE-4B6A-BD90-601EB4E67D07}" type="presParOf" srcId="{04DDE609-CC5D-4E68-BABE-358B6A5A3E09}" destId="{627A5DC1-E4BD-442D-9F8E-7EEFB4D54095}" srcOrd="10" destOrd="0" presId="urn:microsoft.com/office/officeart/2005/8/layout/vProcess5"/>
    <dgm:cxn modelId="{2BBCD7C7-DAFB-4DAC-B790-1E5691090708}" type="presParOf" srcId="{04DDE609-CC5D-4E68-BABE-358B6A5A3E09}" destId="{64D170E6-0274-491B-8350-83EE7A2CD5A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1E248-EFD8-4E78-BB62-050A62BAAD84}">
      <dsp:nvSpPr>
        <dsp:cNvPr id="0" name=""/>
        <dsp:cNvSpPr/>
      </dsp:nvSpPr>
      <dsp:spPr>
        <a:xfrm>
          <a:off x="221137" y="0"/>
          <a:ext cx="3030188" cy="1818112"/>
        </a:xfrm>
        <a:prstGeom prst="flowChartAlternateProcess">
          <a:avLst/>
        </a:prstGeom>
        <a:solidFill>
          <a:srgbClr val="752149">
            <a:alpha val="49804"/>
          </a:srgbClr>
        </a:solidFill>
        <a:ln w="25400" cap="flat" cmpd="sng" algn="ctr">
          <a:solidFill>
            <a:schemeClr val="lt1">
              <a:hueOff val="0"/>
              <a:satOff val="0"/>
              <a:lumOff val="0"/>
              <a:alphaOff val="0"/>
            </a:schemeClr>
          </a:solidFill>
          <a:prstDash val="solid"/>
        </a:ln>
        <a:effectLst>
          <a:outerShdw blurRad="101600" dist="38100" dir="5400000" algn="ctr" rotWithShape="0">
            <a:srgbClr val="000000">
              <a:alpha val="53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latin typeface="Calibri" pitchFamily="34" charset="0"/>
            </a:rPr>
            <a:t>Predictive Analytics</a:t>
          </a:r>
        </a:p>
        <a:p>
          <a:pPr lvl="0" algn="ctr" defTabSz="889000">
            <a:lnSpc>
              <a:spcPct val="90000"/>
            </a:lnSpc>
            <a:spcBef>
              <a:spcPct val="0"/>
            </a:spcBef>
            <a:spcAft>
              <a:spcPts val="0"/>
            </a:spcAft>
          </a:pPr>
          <a:r>
            <a:rPr lang="en-US" sz="1400" b="0" kern="1200" dirty="0" smtClean="0">
              <a:solidFill>
                <a:schemeClr val="tx1"/>
              </a:solidFill>
              <a:effectLst/>
              <a:latin typeface="Calibri" pitchFamily="34" charset="0"/>
            </a:rPr>
            <a:t>Predictive Modeling &amp; Statistical Analysis</a:t>
          </a:r>
        </a:p>
        <a:p>
          <a:pPr lvl="0" algn="ctr" defTabSz="889000">
            <a:lnSpc>
              <a:spcPct val="90000"/>
            </a:lnSpc>
            <a:spcBef>
              <a:spcPct val="0"/>
            </a:spcBef>
            <a:spcAft>
              <a:spcPts val="0"/>
            </a:spcAft>
          </a:pPr>
          <a:r>
            <a:rPr lang="en-US" sz="1400" b="0" kern="1200" dirty="0" smtClean="0">
              <a:solidFill>
                <a:schemeClr val="tx1"/>
              </a:solidFill>
              <a:effectLst/>
              <a:latin typeface="Calibri" pitchFamily="34" charset="0"/>
            </a:rPr>
            <a:t>Customer Segmentation &amp; Profiling</a:t>
          </a:r>
        </a:p>
        <a:p>
          <a:pPr lvl="0" algn="ctr" defTabSz="889000">
            <a:lnSpc>
              <a:spcPct val="90000"/>
            </a:lnSpc>
            <a:spcBef>
              <a:spcPct val="0"/>
            </a:spcBef>
            <a:spcAft>
              <a:spcPts val="0"/>
            </a:spcAft>
          </a:pPr>
          <a:r>
            <a:rPr lang="en-US" sz="1400" b="0" kern="1200" dirty="0" smtClean="0">
              <a:solidFill>
                <a:schemeClr val="tx1"/>
              </a:solidFill>
              <a:effectLst/>
              <a:latin typeface="Calibri" pitchFamily="34" charset="0"/>
            </a:rPr>
            <a:t>Affinity &amp; Basket Analysis</a:t>
          </a:r>
        </a:p>
        <a:p>
          <a:pPr lvl="0" algn="ctr" defTabSz="889000">
            <a:lnSpc>
              <a:spcPct val="90000"/>
            </a:lnSpc>
            <a:spcBef>
              <a:spcPct val="0"/>
            </a:spcBef>
            <a:spcAft>
              <a:spcPts val="0"/>
            </a:spcAft>
          </a:pPr>
          <a:r>
            <a:rPr lang="en-US" sz="1400" b="0" kern="1200" dirty="0" smtClean="0">
              <a:solidFill>
                <a:schemeClr val="tx1"/>
              </a:solidFill>
              <a:effectLst/>
              <a:latin typeface="Calibri" pitchFamily="34" charset="0"/>
            </a:rPr>
            <a:t>Web Mining</a:t>
          </a:r>
          <a:endParaRPr lang="en-CA" sz="1400" b="0" kern="1200" dirty="0">
            <a:solidFill>
              <a:schemeClr val="tx1"/>
            </a:solidFill>
            <a:effectLst/>
            <a:latin typeface="Calibri" pitchFamily="34" charset="0"/>
          </a:endParaRPr>
        </a:p>
      </dsp:txBody>
      <dsp:txXfrm>
        <a:off x="309888" y="88751"/>
        <a:ext cx="2852686" cy="1640610"/>
      </dsp:txXfrm>
    </dsp:sp>
    <dsp:sp modelId="{074D0426-E857-48F1-90EA-5FF413FE6569}">
      <dsp:nvSpPr>
        <dsp:cNvPr id="0" name=""/>
        <dsp:cNvSpPr/>
      </dsp:nvSpPr>
      <dsp:spPr>
        <a:xfrm>
          <a:off x="3447197" y="0"/>
          <a:ext cx="3030188" cy="1818112"/>
        </a:xfrm>
        <a:prstGeom prst="flowChartAlternateProcess">
          <a:avLst/>
        </a:prstGeom>
        <a:solidFill>
          <a:srgbClr val="CCBD00">
            <a:alpha val="49804"/>
          </a:srgbClr>
        </a:solidFill>
        <a:ln w="25400" cap="flat" cmpd="sng" algn="ctr">
          <a:solidFill>
            <a:schemeClr val="lt1">
              <a:hueOff val="0"/>
              <a:satOff val="0"/>
              <a:lumOff val="0"/>
              <a:alphaOff val="0"/>
            </a:schemeClr>
          </a:solidFill>
          <a:prstDash val="solid"/>
        </a:ln>
        <a:effectLst>
          <a:outerShdw blurRad="101600" dist="38100" dir="5400000" algn="ctr" rotWithShape="0">
            <a:srgbClr val="000000">
              <a:alpha val="50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1" kern="1200" dirty="0" smtClean="0">
            <a:solidFill>
              <a:schemeClr val="tx1"/>
            </a:solidFill>
            <a:latin typeface="Calibri" pitchFamily="34" charset="0"/>
          </a:endParaRPr>
        </a:p>
        <a:p>
          <a:pPr lvl="0" algn="ctr" defTabSz="889000">
            <a:lnSpc>
              <a:spcPct val="90000"/>
            </a:lnSpc>
            <a:spcBef>
              <a:spcPct val="0"/>
            </a:spcBef>
            <a:spcAft>
              <a:spcPct val="35000"/>
            </a:spcAft>
          </a:pPr>
          <a:r>
            <a:rPr lang="en-US" sz="2000" b="1" kern="1200" dirty="0" smtClean="0">
              <a:solidFill>
                <a:schemeClr val="tx1"/>
              </a:solidFill>
              <a:latin typeface="Calibri" pitchFamily="34" charset="0"/>
            </a:rPr>
            <a:t>Customer Value Management</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ROI Modeling</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Profitability Analysis</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Database Marketing Consulting</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Communication Planning </a:t>
          </a:r>
        </a:p>
        <a:p>
          <a:pPr lvl="0" algn="ctr" defTabSz="889000">
            <a:lnSpc>
              <a:spcPct val="90000"/>
            </a:lnSpc>
            <a:spcBef>
              <a:spcPct val="0"/>
            </a:spcBef>
            <a:spcAft>
              <a:spcPct val="35000"/>
            </a:spcAft>
          </a:pPr>
          <a:endParaRPr lang="en-CA" sz="1400" b="0" kern="1200" dirty="0">
            <a:solidFill>
              <a:schemeClr val="tx1"/>
            </a:solidFill>
            <a:latin typeface="Calibri" pitchFamily="34" charset="0"/>
          </a:endParaRPr>
        </a:p>
      </dsp:txBody>
      <dsp:txXfrm>
        <a:off x="3535948" y="88751"/>
        <a:ext cx="2852686" cy="1640610"/>
      </dsp:txXfrm>
    </dsp:sp>
    <dsp:sp modelId="{9E7A7C76-56E6-42ED-A90C-123677359A48}">
      <dsp:nvSpPr>
        <dsp:cNvPr id="0" name=""/>
        <dsp:cNvSpPr/>
      </dsp:nvSpPr>
      <dsp:spPr>
        <a:xfrm>
          <a:off x="213441" y="2009103"/>
          <a:ext cx="3030188" cy="1818112"/>
        </a:xfrm>
        <a:prstGeom prst="flowChartAlternateProcess">
          <a:avLst/>
        </a:prstGeom>
        <a:solidFill>
          <a:srgbClr val="558ED5">
            <a:alpha val="50000"/>
          </a:srgbClr>
        </a:solidFill>
        <a:ln w="25400" cap="flat" cmpd="sng" algn="ctr">
          <a:solidFill>
            <a:schemeClr val="lt1">
              <a:hueOff val="0"/>
              <a:satOff val="0"/>
              <a:lumOff val="0"/>
              <a:alphaOff val="0"/>
            </a:schemeClr>
          </a:solidFill>
          <a:prstDash val="solid"/>
        </a:ln>
        <a:effectLst>
          <a:outerShdw blurRad="101600" dist="38100" dir="5400000" algn="ctr" rotWithShape="0">
            <a:srgbClr val="000000">
              <a:alpha val="53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Calibri" pitchFamily="34" charset="0"/>
            </a:rPr>
            <a:t>Data Management</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Campaign Management</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Scoring, List Selection &amp; Creation</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Campaign/Contact Management</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Custom Database Design/Management</a:t>
          </a:r>
          <a:endParaRPr lang="en-CA" sz="1400" b="0" kern="1200" dirty="0">
            <a:solidFill>
              <a:schemeClr val="tx1"/>
            </a:solidFill>
            <a:latin typeface="Calibri" pitchFamily="34" charset="0"/>
          </a:endParaRPr>
        </a:p>
      </dsp:txBody>
      <dsp:txXfrm>
        <a:off x="302192" y="2097854"/>
        <a:ext cx="2852686" cy="1640610"/>
      </dsp:txXfrm>
    </dsp:sp>
    <dsp:sp modelId="{4C71A04E-5CC3-4E6A-BC06-30BE7A4854BD}">
      <dsp:nvSpPr>
        <dsp:cNvPr id="0" name=""/>
        <dsp:cNvSpPr/>
      </dsp:nvSpPr>
      <dsp:spPr>
        <a:xfrm>
          <a:off x="3449076" y="2009103"/>
          <a:ext cx="3030188" cy="1818112"/>
        </a:xfrm>
        <a:prstGeom prst="flowChartAlternateProcess">
          <a:avLst/>
        </a:prstGeom>
        <a:solidFill>
          <a:schemeClr val="bg1">
            <a:lumMod val="50000"/>
            <a:alpha val="50000"/>
          </a:schemeClr>
        </a:solidFill>
        <a:ln w="25400" cap="flat" cmpd="sng" algn="ctr">
          <a:solidFill>
            <a:schemeClr val="lt1">
              <a:hueOff val="0"/>
              <a:satOff val="0"/>
              <a:lumOff val="0"/>
              <a:alphaOff val="0"/>
            </a:schemeClr>
          </a:solidFill>
          <a:prstDash val="solid"/>
        </a:ln>
        <a:effectLst>
          <a:outerShdw blurRad="101600" dist="38100" dir="5400000" algn="ctr" rotWithShape="0">
            <a:srgbClr val="000000">
              <a:alpha val="53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Calibri" pitchFamily="34" charset="0"/>
            </a:rPr>
            <a:t>Business Intelligence</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KBM Reports</a:t>
          </a:r>
        </a:p>
        <a:p>
          <a:pPr lvl="0" algn="ctr" defTabSz="889000">
            <a:lnSpc>
              <a:spcPct val="90000"/>
            </a:lnSpc>
            <a:spcBef>
              <a:spcPct val="0"/>
            </a:spcBef>
            <a:spcAft>
              <a:spcPts val="0"/>
            </a:spcAft>
          </a:pPr>
          <a:r>
            <a:rPr lang="en-US" sz="1400" b="0" kern="1200" dirty="0" err="1" smtClean="0">
              <a:solidFill>
                <a:schemeClr val="tx1"/>
              </a:solidFill>
              <a:latin typeface="Calibri" pitchFamily="34" charset="0"/>
            </a:rPr>
            <a:t>Marcom</a:t>
          </a:r>
          <a:r>
            <a:rPr lang="en-US" sz="1400" b="0" kern="1200" dirty="0" smtClean="0">
              <a:solidFill>
                <a:schemeClr val="tx1"/>
              </a:solidFill>
              <a:latin typeface="Calibri" pitchFamily="34" charset="0"/>
            </a:rPr>
            <a:t> Effectiveness</a:t>
          </a:r>
        </a:p>
        <a:p>
          <a:pPr lvl="0" algn="ctr" defTabSz="889000">
            <a:lnSpc>
              <a:spcPct val="90000"/>
            </a:lnSpc>
            <a:spcBef>
              <a:spcPct val="0"/>
            </a:spcBef>
            <a:spcAft>
              <a:spcPts val="0"/>
            </a:spcAft>
          </a:pPr>
          <a:r>
            <a:rPr lang="en-US" sz="1400" b="0" kern="1200" dirty="0" smtClean="0">
              <a:solidFill>
                <a:schemeClr val="tx1"/>
              </a:solidFill>
              <a:latin typeface="Calibri" pitchFamily="34" charset="0"/>
            </a:rPr>
            <a:t>Post Campaign Analysis</a:t>
          </a:r>
        </a:p>
      </dsp:txBody>
      <dsp:txXfrm>
        <a:off x="3537827" y="2097854"/>
        <a:ext cx="2852686" cy="1640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1DCF4-431D-4D4E-907E-F54AD2B70CA9}">
      <dsp:nvSpPr>
        <dsp:cNvPr id="0" name=""/>
        <dsp:cNvSpPr/>
      </dsp:nvSpPr>
      <dsp:spPr>
        <a:xfrm>
          <a:off x="620159" y="0"/>
          <a:ext cx="7028470" cy="283536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AE6A3E-8B87-46A9-8F3E-1665CFEE1E47}">
      <dsp:nvSpPr>
        <dsp:cNvPr id="0" name=""/>
        <dsp:cNvSpPr/>
      </dsp:nvSpPr>
      <dsp:spPr>
        <a:xfrm>
          <a:off x="2826" y="850609"/>
          <a:ext cx="1836252" cy="1134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Calibri" pitchFamily="34" charset="0"/>
            </a:rPr>
            <a:t>Preparation</a:t>
          </a:r>
          <a:endParaRPr lang="en-US" sz="1800" b="1" kern="1200" dirty="0">
            <a:latin typeface="Calibri" pitchFamily="34" charset="0"/>
          </a:endParaRPr>
        </a:p>
      </dsp:txBody>
      <dsp:txXfrm>
        <a:off x="58190" y="905973"/>
        <a:ext cx="1725524" cy="1023418"/>
      </dsp:txXfrm>
    </dsp:sp>
    <dsp:sp modelId="{C89BFB4D-8DBF-4679-A0A6-0C34DE494B21}">
      <dsp:nvSpPr>
        <dsp:cNvPr id="0" name=""/>
        <dsp:cNvSpPr/>
      </dsp:nvSpPr>
      <dsp:spPr>
        <a:xfrm>
          <a:off x="2145120" y="850609"/>
          <a:ext cx="1836252" cy="1134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Calibri" pitchFamily="34" charset="0"/>
            </a:rPr>
            <a:t>Data Discovery</a:t>
          </a:r>
          <a:endParaRPr lang="en-US" sz="1800" b="1" kern="1200" dirty="0">
            <a:latin typeface="Calibri" pitchFamily="34" charset="0"/>
          </a:endParaRPr>
        </a:p>
      </dsp:txBody>
      <dsp:txXfrm>
        <a:off x="2200484" y="905973"/>
        <a:ext cx="1725524" cy="1023418"/>
      </dsp:txXfrm>
    </dsp:sp>
    <dsp:sp modelId="{928E622B-92C9-495B-992A-E431EBE818D8}">
      <dsp:nvSpPr>
        <dsp:cNvPr id="0" name=""/>
        <dsp:cNvSpPr/>
      </dsp:nvSpPr>
      <dsp:spPr>
        <a:xfrm>
          <a:off x="4287415" y="850609"/>
          <a:ext cx="1836252" cy="1134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Calibri" pitchFamily="34" charset="0"/>
            </a:rPr>
            <a:t>Preliminary Analysis</a:t>
          </a:r>
          <a:endParaRPr lang="en-US" sz="1800" b="1" kern="1200" dirty="0">
            <a:latin typeface="Calibri" pitchFamily="34" charset="0"/>
          </a:endParaRPr>
        </a:p>
      </dsp:txBody>
      <dsp:txXfrm>
        <a:off x="4342779" y="905973"/>
        <a:ext cx="1725524" cy="1023418"/>
      </dsp:txXfrm>
    </dsp:sp>
    <dsp:sp modelId="{D1D101DD-CF7A-4765-8642-023263D427EC}">
      <dsp:nvSpPr>
        <dsp:cNvPr id="0" name=""/>
        <dsp:cNvSpPr/>
      </dsp:nvSpPr>
      <dsp:spPr>
        <a:xfrm>
          <a:off x="6429710" y="850609"/>
          <a:ext cx="1836252" cy="1134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Calibri" pitchFamily="34" charset="0"/>
            </a:rPr>
            <a:t>Building the Customer Profitability Roadmap </a:t>
          </a:r>
          <a:endParaRPr lang="en-US" sz="1800" b="1" kern="1200" dirty="0">
            <a:latin typeface="Calibri" pitchFamily="34" charset="0"/>
          </a:endParaRPr>
        </a:p>
      </dsp:txBody>
      <dsp:txXfrm>
        <a:off x="6485074" y="905973"/>
        <a:ext cx="1725524" cy="1023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0047-0A5A-47D4-9225-813236C5A26E}">
      <dsp:nvSpPr>
        <dsp:cNvPr id="0" name=""/>
        <dsp:cNvSpPr/>
      </dsp:nvSpPr>
      <dsp:spPr>
        <a:xfrm>
          <a:off x="0" y="0"/>
          <a:ext cx="6043515" cy="848661"/>
        </a:xfrm>
        <a:prstGeom prst="roundRect">
          <a:avLst>
            <a:gd name="adj" fmla="val 10000"/>
          </a:avLst>
        </a:prstGeom>
        <a:solidFill>
          <a:schemeClr val="accent1">
            <a:alpha val="50000"/>
          </a:schemeClr>
        </a:solidFill>
        <a:ln w="15875">
          <a:solidFill>
            <a:schemeClr val="accent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1. </a:t>
          </a:r>
          <a:r>
            <a:rPr lang="en-US" sz="2400" kern="1200" dirty="0" smtClean="0">
              <a:latin typeface="Calibri" panose="020F0502020204030204" pitchFamily="34" charset="0"/>
            </a:rPr>
            <a:t>Problem Identification</a:t>
          </a:r>
          <a:endParaRPr lang="en-US" sz="2400" kern="1200" dirty="0">
            <a:latin typeface="Calibri" panose="020F0502020204030204" pitchFamily="34" charset="0"/>
          </a:endParaRPr>
        </a:p>
      </dsp:txBody>
      <dsp:txXfrm>
        <a:off x="24856" y="24856"/>
        <a:ext cx="5056031" cy="798949"/>
      </dsp:txXfrm>
    </dsp:sp>
    <dsp:sp modelId="{DC9B6DA1-A3D8-492D-A0F7-E25442537555}">
      <dsp:nvSpPr>
        <dsp:cNvPr id="0" name=""/>
        <dsp:cNvSpPr/>
      </dsp:nvSpPr>
      <dsp:spPr>
        <a:xfrm>
          <a:off x="506144" y="1002964"/>
          <a:ext cx="6043515" cy="848661"/>
        </a:xfrm>
        <a:prstGeom prst="roundRect">
          <a:avLst>
            <a:gd name="adj" fmla="val 10000"/>
          </a:avLst>
        </a:prstGeom>
        <a:solidFill>
          <a:schemeClr val="accent2">
            <a:alpha val="50000"/>
          </a:schemeClr>
        </a:solidFill>
        <a:ln w="25400">
          <a:solidFill>
            <a:schemeClr val="accent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Calibri" panose="020F0502020204030204" pitchFamily="34" charset="0"/>
            </a:rPr>
            <a:t>2. Creating the Analytical Environment</a:t>
          </a:r>
          <a:endParaRPr lang="en-US" sz="2400" kern="1200" dirty="0">
            <a:latin typeface="Calibri" panose="020F0502020204030204" pitchFamily="34" charset="0"/>
          </a:endParaRPr>
        </a:p>
      </dsp:txBody>
      <dsp:txXfrm>
        <a:off x="531000" y="1027820"/>
        <a:ext cx="4936028" cy="798949"/>
      </dsp:txXfrm>
    </dsp:sp>
    <dsp:sp modelId="{4E4C9023-24C8-449E-88AD-DC22359F6930}">
      <dsp:nvSpPr>
        <dsp:cNvPr id="0" name=""/>
        <dsp:cNvSpPr/>
      </dsp:nvSpPr>
      <dsp:spPr>
        <a:xfrm>
          <a:off x="1004734" y="2005928"/>
          <a:ext cx="6043515" cy="848661"/>
        </a:xfrm>
        <a:prstGeom prst="roundRect">
          <a:avLst>
            <a:gd name="adj" fmla="val 10000"/>
          </a:avLst>
        </a:prstGeom>
        <a:solidFill>
          <a:schemeClr val="accent3">
            <a:alpha val="50000"/>
          </a:schemeClr>
        </a:solidFill>
        <a:ln w="25400">
          <a:solidFill>
            <a:schemeClr val="accent3"/>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dk1"/>
              </a:solidFill>
              <a:latin typeface="Calibri" panose="020F0502020204030204" pitchFamily="34" charset="0"/>
            </a:rPr>
            <a:t>3. Application of Data Mining Tools</a:t>
          </a:r>
          <a:endParaRPr lang="en-US" sz="2400" kern="1200" dirty="0">
            <a:solidFill>
              <a:schemeClr val="dk1"/>
            </a:solidFill>
            <a:latin typeface="Calibri" panose="020F0502020204030204" pitchFamily="34" charset="0"/>
          </a:endParaRPr>
        </a:p>
      </dsp:txBody>
      <dsp:txXfrm>
        <a:off x="1029590" y="2030784"/>
        <a:ext cx="4943582" cy="798949"/>
      </dsp:txXfrm>
    </dsp:sp>
    <dsp:sp modelId="{5235A77F-56B4-4F76-9469-C7FF4C79CACE}">
      <dsp:nvSpPr>
        <dsp:cNvPr id="0" name=""/>
        <dsp:cNvSpPr/>
      </dsp:nvSpPr>
      <dsp:spPr>
        <a:xfrm>
          <a:off x="1510878" y="3008892"/>
          <a:ext cx="6043515" cy="848661"/>
        </a:xfrm>
        <a:prstGeom prst="roundRect">
          <a:avLst>
            <a:gd name="adj" fmla="val 10000"/>
          </a:avLst>
        </a:prstGeom>
        <a:solidFill>
          <a:schemeClr val="accent4">
            <a:alpha val="50000"/>
          </a:schemeClr>
        </a:solidFill>
        <a:ln w="25400">
          <a:solidFill>
            <a:schemeClr val="accent4"/>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Calibri" panose="020F0502020204030204" pitchFamily="34" charset="0"/>
            </a:rPr>
            <a:t>4. Implementation and Tracking</a:t>
          </a:r>
          <a:endParaRPr lang="en-US" sz="2400" kern="1200" dirty="0">
            <a:latin typeface="Calibri" panose="020F0502020204030204" pitchFamily="34" charset="0"/>
          </a:endParaRPr>
        </a:p>
      </dsp:txBody>
      <dsp:txXfrm>
        <a:off x="1535734" y="3033748"/>
        <a:ext cx="4936028" cy="798949"/>
      </dsp:txXfrm>
    </dsp:sp>
    <dsp:sp modelId="{EFAF93FC-9877-42F7-B8EB-713CF5AEE0DD}">
      <dsp:nvSpPr>
        <dsp:cNvPr id="0" name=""/>
        <dsp:cNvSpPr/>
      </dsp:nvSpPr>
      <dsp:spPr>
        <a:xfrm>
          <a:off x="5491884" y="649997"/>
          <a:ext cx="551630" cy="551630"/>
        </a:xfrm>
        <a:prstGeom prst="downArrow">
          <a:avLst>
            <a:gd name="adj1" fmla="val 55000"/>
            <a:gd name="adj2" fmla="val 45000"/>
          </a:avLst>
        </a:prstGeom>
        <a:solidFill>
          <a:schemeClr val="accent1">
            <a:alpha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616001" y="649997"/>
        <a:ext cx="303396" cy="415102"/>
      </dsp:txXfrm>
    </dsp:sp>
    <dsp:sp modelId="{063ACBE7-DD40-45A5-990F-454AF1BF8B95}">
      <dsp:nvSpPr>
        <dsp:cNvPr id="0" name=""/>
        <dsp:cNvSpPr/>
      </dsp:nvSpPr>
      <dsp:spPr>
        <a:xfrm>
          <a:off x="5998029" y="1652961"/>
          <a:ext cx="551630" cy="551630"/>
        </a:xfrm>
        <a:prstGeom prst="downArrow">
          <a:avLst>
            <a:gd name="adj1" fmla="val 55000"/>
            <a:gd name="adj2" fmla="val 45000"/>
          </a:avLst>
        </a:prstGeom>
        <a:solidFill>
          <a:schemeClr val="accent1">
            <a:alpha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122146" y="1652961"/>
        <a:ext cx="303396" cy="415102"/>
      </dsp:txXfrm>
    </dsp:sp>
    <dsp:sp modelId="{FF671AFC-E431-4A82-B5D3-179F6F219737}">
      <dsp:nvSpPr>
        <dsp:cNvPr id="0" name=""/>
        <dsp:cNvSpPr/>
      </dsp:nvSpPr>
      <dsp:spPr>
        <a:xfrm>
          <a:off x="6496619" y="2655925"/>
          <a:ext cx="551630" cy="551630"/>
        </a:xfrm>
        <a:prstGeom prst="downArrow">
          <a:avLst>
            <a:gd name="adj1" fmla="val 55000"/>
            <a:gd name="adj2" fmla="val 45000"/>
          </a:avLst>
        </a:prstGeom>
        <a:solidFill>
          <a:schemeClr val="accent1"/>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620736" y="2655925"/>
        <a:ext cx="303396" cy="4151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374" cy="452906"/>
          </a:xfrm>
          <a:prstGeom prst="rect">
            <a:avLst/>
          </a:prstGeom>
          <a:noFill/>
          <a:ln w="9525">
            <a:noFill/>
            <a:miter lim="800000"/>
            <a:headEnd/>
            <a:tailEnd/>
          </a:ln>
          <a:effectLst/>
        </p:spPr>
        <p:txBody>
          <a:bodyPr vert="horz" wrap="square" lIns="93200" tIns="46601" rIns="93200" bIns="46601" numCol="1" anchor="t" anchorCtr="0" compatLnSpc="1">
            <a:prstTxWarp prst="textNoShape">
              <a:avLst/>
            </a:prstTxWarp>
          </a:bodyPr>
          <a:lstStyle>
            <a:lvl1pPr defTabSz="931863">
              <a:defRPr sz="1200" b="0"/>
            </a:lvl1pPr>
          </a:lstStyle>
          <a:p>
            <a:pPr>
              <a:defRPr/>
            </a:pPr>
            <a:endParaRPr lang="en-US"/>
          </a:p>
        </p:txBody>
      </p:sp>
      <p:sp>
        <p:nvSpPr>
          <p:cNvPr id="28675" name="Rectangle 3"/>
          <p:cNvSpPr>
            <a:spLocks noGrp="1" noChangeArrowheads="1"/>
          </p:cNvSpPr>
          <p:nvPr>
            <p:ph type="dt" sz="quarter" idx="1"/>
          </p:nvPr>
        </p:nvSpPr>
        <p:spPr bwMode="auto">
          <a:xfrm>
            <a:off x="4009702" y="0"/>
            <a:ext cx="3067374" cy="452906"/>
          </a:xfrm>
          <a:prstGeom prst="rect">
            <a:avLst/>
          </a:prstGeom>
          <a:noFill/>
          <a:ln w="9525">
            <a:noFill/>
            <a:miter lim="800000"/>
            <a:headEnd/>
            <a:tailEnd/>
          </a:ln>
          <a:effectLst/>
        </p:spPr>
        <p:txBody>
          <a:bodyPr vert="horz" wrap="square" lIns="93200" tIns="46601" rIns="93200" bIns="46601" numCol="1" anchor="t" anchorCtr="0" compatLnSpc="1">
            <a:prstTxWarp prst="textNoShape">
              <a:avLst/>
            </a:prstTxWarp>
          </a:bodyPr>
          <a:lstStyle>
            <a:lvl1pPr algn="r" defTabSz="931863">
              <a:defRPr sz="1200" b="0"/>
            </a:lvl1pPr>
          </a:lstStyle>
          <a:p>
            <a:pPr>
              <a:defRPr/>
            </a:pPr>
            <a:fld id="{26649CB1-7976-416F-B777-5066C333A9C2}" type="datetime1">
              <a:rPr lang="en-US"/>
              <a:pPr>
                <a:defRPr/>
              </a:pPr>
              <a:t>2/17/2019</a:t>
            </a:fld>
            <a:endParaRPr lang="en-US"/>
          </a:p>
        </p:txBody>
      </p:sp>
      <p:sp>
        <p:nvSpPr>
          <p:cNvPr id="28676" name="Rectangle 4"/>
          <p:cNvSpPr>
            <a:spLocks noGrp="1" noChangeArrowheads="1"/>
          </p:cNvSpPr>
          <p:nvPr>
            <p:ph type="ftr" sz="quarter" idx="2"/>
          </p:nvPr>
        </p:nvSpPr>
        <p:spPr bwMode="auto">
          <a:xfrm>
            <a:off x="0" y="8599021"/>
            <a:ext cx="3067374" cy="452905"/>
          </a:xfrm>
          <a:prstGeom prst="rect">
            <a:avLst/>
          </a:prstGeom>
          <a:noFill/>
          <a:ln w="9525">
            <a:noFill/>
            <a:miter lim="800000"/>
            <a:headEnd/>
            <a:tailEnd/>
          </a:ln>
          <a:effectLst/>
        </p:spPr>
        <p:txBody>
          <a:bodyPr vert="horz" wrap="square" lIns="93200" tIns="46601" rIns="93200" bIns="46601" numCol="1" anchor="b" anchorCtr="0" compatLnSpc="1">
            <a:prstTxWarp prst="textNoShape">
              <a:avLst/>
            </a:prstTxWarp>
          </a:bodyPr>
          <a:lstStyle>
            <a:lvl1pPr defTabSz="931863">
              <a:defRPr sz="1200" b="0"/>
            </a:lvl1pPr>
          </a:lstStyle>
          <a:p>
            <a:pPr>
              <a:defRPr/>
            </a:pPr>
            <a:endParaRPr lang="en-US"/>
          </a:p>
        </p:txBody>
      </p:sp>
      <p:sp>
        <p:nvSpPr>
          <p:cNvPr id="28677" name="Rectangle 5"/>
          <p:cNvSpPr>
            <a:spLocks noGrp="1" noChangeArrowheads="1"/>
          </p:cNvSpPr>
          <p:nvPr>
            <p:ph type="sldNum" sz="quarter" idx="3"/>
          </p:nvPr>
        </p:nvSpPr>
        <p:spPr bwMode="auto">
          <a:xfrm>
            <a:off x="4009702" y="8599021"/>
            <a:ext cx="3067374" cy="452905"/>
          </a:xfrm>
          <a:prstGeom prst="rect">
            <a:avLst/>
          </a:prstGeom>
          <a:noFill/>
          <a:ln w="9525">
            <a:noFill/>
            <a:miter lim="800000"/>
            <a:headEnd/>
            <a:tailEnd/>
          </a:ln>
          <a:effectLst/>
        </p:spPr>
        <p:txBody>
          <a:bodyPr vert="horz" wrap="square" lIns="93200" tIns="46601" rIns="93200" bIns="46601" numCol="1" anchor="b" anchorCtr="0" compatLnSpc="1">
            <a:prstTxWarp prst="textNoShape">
              <a:avLst/>
            </a:prstTxWarp>
          </a:bodyPr>
          <a:lstStyle>
            <a:lvl1pPr algn="r" defTabSz="931863">
              <a:defRPr sz="1200" b="0"/>
            </a:lvl1pPr>
          </a:lstStyle>
          <a:p>
            <a:pPr>
              <a:defRPr/>
            </a:pPr>
            <a:fld id="{D485F440-7FDE-4089-AB46-705A0564CFB9}" type="slidenum">
              <a:rPr lang="en-US"/>
              <a:pPr>
                <a:defRPr/>
              </a:pPr>
              <a:t>‹#›</a:t>
            </a:fld>
            <a:endParaRPr lang="en-US"/>
          </a:p>
        </p:txBody>
      </p:sp>
    </p:spTree>
    <p:extLst>
      <p:ext uri="{BB962C8B-B14F-4D97-AF65-F5344CB8AC3E}">
        <p14:creationId xmlns:p14="http://schemas.microsoft.com/office/powerpoint/2010/main" val="199594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67374" cy="452906"/>
          </a:xfrm>
          <a:prstGeom prst="rect">
            <a:avLst/>
          </a:prstGeom>
          <a:noFill/>
          <a:ln w="9525">
            <a:noFill/>
            <a:miter lim="800000"/>
            <a:headEnd/>
            <a:tailEnd/>
          </a:ln>
          <a:effectLst/>
        </p:spPr>
        <p:txBody>
          <a:bodyPr vert="horz" wrap="square" lIns="93200" tIns="46601" rIns="93200" bIns="46601" numCol="1" anchor="t" anchorCtr="0" compatLnSpc="1">
            <a:prstTxWarp prst="textNoShape">
              <a:avLst/>
            </a:prstTxWarp>
          </a:bodyPr>
          <a:lstStyle>
            <a:lvl1pPr defTabSz="931863">
              <a:defRPr sz="1200" b="0"/>
            </a:lvl1pPr>
          </a:lstStyle>
          <a:p>
            <a:pPr>
              <a:defRPr/>
            </a:pPr>
            <a:endParaRPr lang="en-US"/>
          </a:p>
        </p:txBody>
      </p:sp>
      <p:sp>
        <p:nvSpPr>
          <p:cNvPr id="50179" name="Rectangle 3"/>
          <p:cNvSpPr>
            <a:spLocks noGrp="1" noChangeArrowheads="1"/>
          </p:cNvSpPr>
          <p:nvPr>
            <p:ph type="dt" idx="1"/>
          </p:nvPr>
        </p:nvSpPr>
        <p:spPr bwMode="auto">
          <a:xfrm>
            <a:off x="4009702" y="0"/>
            <a:ext cx="3067374" cy="452906"/>
          </a:xfrm>
          <a:prstGeom prst="rect">
            <a:avLst/>
          </a:prstGeom>
          <a:noFill/>
          <a:ln w="9525">
            <a:noFill/>
            <a:miter lim="800000"/>
            <a:headEnd/>
            <a:tailEnd/>
          </a:ln>
          <a:effectLst/>
        </p:spPr>
        <p:txBody>
          <a:bodyPr vert="horz" wrap="square" lIns="93200" tIns="46601" rIns="93200" bIns="46601" numCol="1" anchor="t" anchorCtr="0" compatLnSpc="1">
            <a:prstTxWarp prst="textNoShape">
              <a:avLst/>
            </a:prstTxWarp>
          </a:bodyPr>
          <a:lstStyle>
            <a:lvl1pPr algn="r" defTabSz="931863">
              <a:defRPr sz="1200" b="0"/>
            </a:lvl1pPr>
          </a:lstStyle>
          <a:p>
            <a:pPr>
              <a:defRPr/>
            </a:pPr>
            <a:fld id="{8B687FF7-8B28-4D44-B9EB-92D690886D99}" type="datetime1">
              <a:rPr lang="en-US"/>
              <a:pPr>
                <a:defRPr/>
              </a:pPr>
              <a:t>2/17/2019</a:t>
            </a:fld>
            <a:endParaRPr lang="en-US"/>
          </a:p>
        </p:txBody>
      </p:sp>
      <p:sp>
        <p:nvSpPr>
          <p:cNvPr id="15364" name="Rectangle 4"/>
          <p:cNvSpPr>
            <a:spLocks noGrp="1" noRot="1" noChangeAspect="1" noChangeArrowheads="1" noTextEdit="1"/>
          </p:cNvSpPr>
          <p:nvPr>
            <p:ph type="sldImg" idx="2"/>
          </p:nvPr>
        </p:nvSpPr>
        <p:spPr bwMode="auto">
          <a:xfrm>
            <a:off x="1277938" y="679450"/>
            <a:ext cx="4524375" cy="3394075"/>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43932" y="4298737"/>
            <a:ext cx="5189214" cy="4073057"/>
          </a:xfrm>
          <a:prstGeom prst="rect">
            <a:avLst/>
          </a:prstGeom>
          <a:noFill/>
          <a:ln w="9525">
            <a:noFill/>
            <a:miter lim="800000"/>
            <a:headEnd/>
            <a:tailEnd/>
          </a:ln>
          <a:effectLst/>
        </p:spPr>
        <p:txBody>
          <a:bodyPr vert="horz" wrap="square" lIns="93200" tIns="46601" rIns="93200" bIns="466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599021"/>
            <a:ext cx="3067374" cy="452905"/>
          </a:xfrm>
          <a:prstGeom prst="rect">
            <a:avLst/>
          </a:prstGeom>
          <a:noFill/>
          <a:ln w="9525">
            <a:noFill/>
            <a:miter lim="800000"/>
            <a:headEnd/>
            <a:tailEnd/>
          </a:ln>
          <a:effectLst/>
        </p:spPr>
        <p:txBody>
          <a:bodyPr vert="horz" wrap="square" lIns="93200" tIns="46601" rIns="93200" bIns="46601" numCol="1" anchor="b" anchorCtr="0" compatLnSpc="1">
            <a:prstTxWarp prst="textNoShape">
              <a:avLst/>
            </a:prstTxWarp>
          </a:bodyPr>
          <a:lstStyle>
            <a:lvl1pPr defTabSz="931863">
              <a:defRPr sz="1200" b="0"/>
            </a:lvl1pPr>
          </a:lstStyle>
          <a:p>
            <a:pPr>
              <a:defRPr/>
            </a:pPr>
            <a:endParaRPr lang="en-US"/>
          </a:p>
        </p:txBody>
      </p:sp>
      <p:sp>
        <p:nvSpPr>
          <p:cNvPr id="50183" name="Rectangle 7"/>
          <p:cNvSpPr>
            <a:spLocks noGrp="1" noChangeArrowheads="1"/>
          </p:cNvSpPr>
          <p:nvPr>
            <p:ph type="sldNum" sz="quarter" idx="5"/>
          </p:nvPr>
        </p:nvSpPr>
        <p:spPr bwMode="auto">
          <a:xfrm>
            <a:off x="4009702" y="8599021"/>
            <a:ext cx="3067374" cy="452905"/>
          </a:xfrm>
          <a:prstGeom prst="rect">
            <a:avLst/>
          </a:prstGeom>
          <a:noFill/>
          <a:ln w="9525">
            <a:noFill/>
            <a:miter lim="800000"/>
            <a:headEnd/>
            <a:tailEnd/>
          </a:ln>
          <a:effectLst/>
        </p:spPr>
        <p:txBody>
          <a:bodyPr vert="horz" wrap="square" lIns="93200" tIns="46601" rIns="93200" bIns="46601" numCol="1" anchor="b" anchorCtr="0" compatLnSpc="1">
            <a:prstTxWarp prst="textNoShape">
              <a:avLst/>
            </a:prstTxWarp>
          </a:bodyPr>
          <a:lstStyle>
            <a:lvl1pPr algn="r" defTabSz="931863">
              <a:defRPr sz="1200" b="0"/>
            </a:lvl1pPr>
          </a:lstStyle>
          <a:p>
            <a:pPr>
              <a:defRPr/>
            </a:pPr>
            <a:fld id="{D429B3A4-17DC-41F9-8880-097D48CE5741}" type="slidenum">
              <a:rPr lang="en-US"/>
              <a:pPr>
                <a:defRPr/>
              </a:pPr>
              <a:t>‹#›</a:t>
            </a:fld>
            <a:endParaRPr lang="en-US"/>
          </a:p>
        </p:txBody>
      </p:sp>
    </p:spTree>
    <p:extLst>
      <p:ext uri="{BB962C8B-B14F-4D97-AF65-F5344CB8AC3E}">
        <p14:creationId xmlns:p14="http://schemas.microsoft.com/office/powerpoint/2010/main" val="265931115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679450"/>
            <a:ext cx="4524375" cy="3394075"/>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8B687FF7-8B28-4D44-B9EB-92D690886D99}" type="datetime1">
              <a:rPr lang="en-US" smtClean="0"/>
              <a:pPr>
                <a:defRPr/>
              </a:pPr>
              <a:t>2/17/2019</a:t>
            </a:fld>
            <a:endParaRPr lang="en-US"/>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pPr>
                <a:defRPr/>
              </a:pPr>
              <a:t>1</a:t>
            </a:fld>
            <a:endParaRPr lang="en-US"/>
          </a:p>
        </p:txBody>
      </p:sp>
    </p:spTree>
    <p:extLst>
      <p:ext uri="{BB962C8B-B14F-4D97-AF65-F5344CB8AC3E}">
        <p14:creationId xmlns:p14="http://schemas.microsoft.com/office/powerpoint/2010/main" val="2534674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679450"/>
            <a:ext cx="4524375" cy="3394075"/>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8B687FF7-8B28-4D44-B9EB-92D690886D99}" type="datetime1">
              <a:rPr lang="en-US" smtClean="0"/>
              <a:pPr>
                <a:defRPr/>
              </a:pPr>
              <a:t>2/17/2019</a:t>
            </a:fld>
            <a:endParaRPr lang="en-US"/>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pPr>
                <a:defRPr/>
              </a:pPr>
              <a:t>26</a:t>
            </a:fld>
            <a:endParaRPr lang="en-US"/>
          </a:p>
        </p:txBody>
      </p:sp>
    </p:spTree>
    <p:extLst>
      <p:ext uri="{BB962C8B-B14F-4D97-AF65-F5344CB8AC3E}">
        <p14:creationId xmlns:p14="http://schemas.microsoft.com/office/powerpoint/2010/main" val="96128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679450"/>
            <a:ext cx="4524375" cy="3394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A76647-4F28-4022-B39E-23CCF903E92E}" type="slidenum">
              <a:rPr lang="en-CA" smtClean="0"/>
              <a:pPr>
                <a:defRPr/>
              </a:pPr>
              <a:t>2</a:t>
            </a:fld>
            <a:endParaRPr lang="en-CA" dirty="0"/>
          </a:p>
        </p:txBody>
      </p:sp>
    </p:spTree>
    <p:extLst>
      <p:ext uri="{BB962C8B-B14F-4D97-AF65-F5344CB8AC3E}">
        <p14:creationId xmlns:p14="http://schemas.microsoft.com/office/powerpoint/2010/main" val="11069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xfrm>
            <a:off x="1277938" y="679450"/>
            <a:ext cx="4524375" cy="3394075"/>
          </a:xfrm>
          <a:ln/>
        </p:spPr>
      </p:sp>
      <p:sp>
        <p:nvSpPr>
          <p:cNvPr id="277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679450"/>
            <a:ext cx="4524375" cy="3394075"/>
          </a:xfrm>
        </p:spPr>
      </p:sp>
      <p:sp>
        <p:nvSpPr>
          <p:cNvPr id="3" name="Notes Placeholder 2"/>
          <p:cNvSpPr>
            <a:spLocks noGrp="1"/>
          </p:cNvSpPr>
          <p:nvPr>
            <p:ph type="body" idx="1"/>
          </p:nvPr>
        </p:nvSpPr>
        <p:spPr/>
        <p:txBody>
          <a:bodyPr/>
          <a:lstStyle/>
          <a:p>
            <a:r>
              <a:rPr lang="en-US" dirty="0" smtClean="0"/>
              <a:t>Preliminary Analysis:</a:t>
            </a:r>
          </a:p>
          <a:p>
            <a:pPr lvl="0"/>
            <a:r>
              <a:rPr lang="en-US" sz="1200" kern="1200" dirty="0" smtClean="0">
                <a:solidFill>
                  <a:schemeClr val="tx1"/>
                </a:solidFill>
                <a:effectLst/>
                <a:latin typeface="Times New Roman" pitchFamily="18" charset="0"/>
                <a:ea typeface="+mn-ea"/>
                <a:cs typeface="+mn-cs"/>
              </a:rPr>
              <a:t>Snapshot view of the overall customer base and the overlap between key customers (members, participants, donors, volunteers)</a:t>
            </a:r>
          </a:p>
          <a:p>
            <a:pPr lvl="0"/>
            <a:r>
              <a:rPr lang="en-US" sz="1200" kern="1200" dirty="0" smtClean="0">
                <a:solidFill>
                  <a:schemeClr val="tx1"/>
                </a:solidFill>
                <a:effectLst/>
                <a:latin typeface="Times New Roman" pitchFamily="18" charset="0"/>
                <a:ea typeface="+mn-ea"/>
                <a:cs typeface="+mn-cs"/>
              </a:rPr>
              <a:t>Profiling key customers to determine which members and participants are using key programs (Health &amp; Fitness, Child Care, Camp, YMCA Academy) and determining the overlap between these programs</a:t>
            </a:r>
          </a:p>
          <a:p>
            <a:pPr lvl="0"/>
            <a:r>
              <a:rPr lang="en-US" sz="1200" kern="1200" dirty="0" smtClean="0">
                <a:solidFill>
                  <a:schemeClr val="tx1"/>
                </a:solidFill>
                <a:effectLst/>
                <a:latin typeface="Times New Roman" pitchFamily="18" charset="0"/>
                <a:ea typeface="+mn-ea"/>
                <a:cs typeface="+mn-cs"/>
              </a:rPr>
              <a:t>Creation of basic value segments</a:t>
            </a:r>
          </a:p>
          <a:p>
            <a:pPr lvl="0"/>
            <a:r>
              <a:rPr lang="en-US" sz="1200" kern="1200" dirty="0" smtClean="0">
                <a:solidFill>
                  <a:schemeClr val="tx1"/>
                </a:solidFill>
                <a:effectLst/>
                <a:latin typeface="Times New Roman" pitchFamily="18" charset="0"/>
                <a:ea typeface="+mn-ea"/>
                <a:cs typeface="+mn-cs"/>
              </a:rPr>
              <a:t>Profiling of high-value customers vs. entire customer base</a:t>
            </a:r>
          </a:p>
          <a:p>
            <a:pPr lvl="0"/>
            <a:r>
              <a:rPr lang="en-US" sz="1200" kern="1200" dirty="0" smtClean="0">
                <a:solidFill>
                  <a:schemeClr val="tx1"/>
                </a:solidFill>
                <a:effectLst/>
                <a:latin typeface="Times New Roman" pitchFamily="18" charset="0"/>
                <a:ea typeface="+mn-ea"/>
                <a:cs typeface="+mn-cs"/>
              </a:rPr>
              <a:t>Basic RFM Analysis (</a:t>
            </a:r>
            <a:r>
              <a:rPr lang="en-US" sz="1200" kern="1200" dirty="0" err="1" smtClean="0">
                <a:solidFill>
                  <a:schemeClr val="tx1"/>
                </a:solidFill>
                <a:effectLst/>
                <a:latin typeface="Times New Roman" pitchFamily="18" charset="0"/>
                <a:ea typeface="+mn-ea"/>
                <a:cs typeface="+mn-cs"/>
              </a:rPr>
              <a:t>e.g</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Recency</a:t>
            </a:r>
            <a:r>
              <a:rPr lang="en-US" sz="1200" kern="1200" dirty="0" smtClean="0">
                <a:solidFill>
                  <a:schemeClr val="tx1"/>
                </a:solidFill>
                <a:effectLst/>
                <a:latin typeface="Times New Roman" pitchFamily="18" charset="0"/>
                <a:ea typeface="+mn-ea"/>
                <a:cs typeface="+mn-cs"/>
              </a:rPr>
              <a:t>, Frequency, Monetary Value)</a:t>
            </a:r>
          </a:p>
          <a:p>
            <a:pPr lvl="0"/>
            <a:r>
              <a:rPr lang="en-US" sz="1200" kern="1200" dirty="0" smtClean="0">
                <a:solidFill>
                  <a:schemeClr val="tx1"/>
                </a:solidFill>
                <a:effectLst/>
                <a:latin typeface="Times New Roman" pitchFamily="18" charset="0"/>
                <a:ea typeface="+mn-ea"/>
                <a:cs typeface="+mn-cs"/>
              </a:rPr>
              <a:t>Donations by channel, type of campaign, etc. (At the donor level)</a:t>
            </a:r>
          </a:p>
          <a:p>
            <a:pPr lvl="0"/>
            <a:r>
              <a:rPr lang="en-US" sz="1200" kern="1200" dirty="0" smtClean="0">
                <a:solidFill>
                  <a:schemeClr val="tx1"/>
                </a:solidFill>
                <a:effectLst/>
                <a:latin typeface="Times New Roman" pitchFamily="18" charset="0"/>
                <a:ea typeface="+mn-ea"/>
                <a:cs typeface="+mn-cs"/>
              </a:rPr>
              <a:t>Comparing the profile of new donors to the rest of the donor base </a:t>
            </a:r>
          </a:p>
          <a:p>
            <a:pPr lvl="0"/>
            <a:r>
              <a:rPr lang="en-US" sz="1200" kern="1200" dirty="0" smtClean="0">
                <a:solidFill>
                  <a:schemeClr val="tx1"/>
                </a:solidFill>
                <a:effectLst/>
                <a:latin typeface="Times New Roman" pitchFamily="18" charset="0"/>
                <a:ea typeface="+mn-ea"/>
                <a:cs typeface="+mn-cs"/>
              </a:rPr>
              <a:t>Comparing the profile of new members to the rest of the member base</a:t>
            </a:r>
          </a:p>
          <a:p>
            <a:pPr lvl="0"/>
            <a:r>
              <a:rPr lang="en-US" sz="1200" kern="1200" dirty="0" smtClean="0">
                <a:solidFill>
                  <a:schemeClr val="tx1"/>
                </a:solidFill>
                <a:effectLst/>
                <a:latin typeface="Times New Roman" pitchFamily="18" charset="0"/>
                <a:ea typeface="+mn-ea"/>
                <a:cs typeface="+mn-cs"/>
              </a:rPr>
              <a:t>Assessing the stability of the customer base over time or Cohort analysis</a:t>
            </a:r>
          </a:p>
          <a:p>
            <a:pPr lvl="0"/>
            <a:r>
              <a:rPr lang="en-US" sz="1200" kern="1200" dirty="0" smtClean="0">
                <a:solidFill>
                  <a:schemeClr val="tx1"/>
                </a:solidFill>
                <a:effectLst/>
                <a:latin typeface="Times New Roman" pitchFamily="18" charset="0"/>
                <a:ea typeface="+mn-ea"/>
                <a:cs typeface="+mn-cs"/>
              </a:rPr>
              <a:t>Creation of new variables as necessary</a:t>
            </a:r>
          </a:p>
          <a:p>
            <a:pPr lvl="0"/>
            <a:r>
              <a:rPr lang="en-US" sz="1200" kern="1200" dirty="0" smtClean="0">
                <a:solidFill>
                  <a:schemeClr val="tx1"/>
                </a:solidFill>
                <a:effectLst/>
                <a:latin typeface="Times New Roman" pitchFamily="18" charset="0"/>
                <a:ea typeface="+mn-ea"/>
                <a:cs typeface="+mn-cs"/>
              </a:rPr>
              <a:t>All of the above can be analyzed at the local level to understand differences across YMCA site locations</a:t>
            </a:r>
          </a:p>
          <a:p>
            <a:pPr lvl="0"/>
            <a:endParaRPr lang="en-US" sz="1200" kern="1200" dirty="0" smtClean="0">
              <a:solidFill>
                <a:schemeClr val="tx1"/>
              </a:solidFill>
              <a:effectLst/>
              <a:latin typeface="Times New Roman" pitchFamily="18" charset="0"/>
              <a:ea typeface="+mn-ea"/>
              <a:cs typeface="+mn-cs"/>
            </a:endParaRPr>
          </a:p>
          <a:p>
            <a:r>
              <a:rPr lang="en-US" sz="1200" u="sng" kern="1200" dirty="0" smtClean="0">
                <a:solidFill>
                  <a:schemeClr val="tx1"/>
                </a:solidFill>
                <a:effectLst/>
                <a:latin typeface="Times New Roman" pitchFamily="18" charset="0"/>
                <a:ea typeface="+mn-ea"/>
                <a:cs typeface="+mn-cs"/>
              </a:rPr>
              <a:t>Implementation</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Depending on the findings and recommendations in the Roadmap, implementation may include:</a:t>
            </a:r>
          </a:p>
          <a:p>
            <a:pPr lvl="0"/>
            <a:r>
              <a:rPr lang="en-US" sz="1200" kern="1200" dirty="0" smtClean="0">
                <a:solidFill>
                  <a:schemeClr val="tx1"/>
                </a:solidFill>
                <a:effectLst/>
                <a:latin typeface="Times New Roman" pitchFamily="18" charset="0"/>
                <a:ea typeface="+mn-ea"/>
                <a:cs typeface="+mn-cs"/>
              </a:rPr>
              <a:t>Creating new data collection standards</a:t>
            </a:r>
          </a:p>
          <a:p>
            <a:pPr lvl="0"/>
            <a:r>
              <a:rPr lang="en-US" sz="1200" kern="1200" dirty="0" smtClean="0">
                <a:solidFill>
                  <a:schemeClr val="tx1"/>
                </a:solidFill>
                <a:effectLst/>
                <a:latin typeface="Times New Roman" pitchFamily="18" charset="0"/>
                <a:ea typeface="+mn-ea"/>
                <a:cs typeface="+mn-cs"/>
              </a:rPr>
              <a:t>Securing on-going access to key third-party data sets for the purpose of regular analysis and model building</a:t>
            </a:r>
          </a:p>
          <a:p>
            <a:pPr lvl="0"/>
            <a:r>
              <a:rPr lang="en-US" sz="1200" kern="1200" dirty="0" smtClean="0">
                <a:solidFill>
                  <a:schemeClr val="tx1"/>
                </a:solidFill>
                <a:effectLst/>
                <a:latin typeface="Times New Roman" pitchFamily="18" charset="0"/>
                <a:ea typeface="+mn-ea"/>
                <a:cs typeface="+mn-cs"/>
              </a:rPr>
              <a:t>Designing and building a custom analytical data mart</a:t>
            </a:r>
          </a:p>
          <a:p>
            <a:pPr lvl="0"/>
            <a:r>
              <a:rPr lang="en-US" sz="1200" kern="1200" dirty="0" smtClean="0">
                <a:solidFill>
                  <a:schemeClr val="tx1"/>
                </a:solidFill>
                <a:effectLst/>
                <a:latin typeface="Times New Roman" pitchFamily="18" charset="0"/>
                <a:ea typeface="+mn-ea"/>
                <a:cs typeface="+mn-cs"/>
              </a:rPr>
              <a:t>Regular updating and maintenance of analytical data mart</a:t>
            </a:r>
          </a:p>
          <a:p>
            <a:pPr lvl="0"/>
            <a:r>
              <a:rPr lang="en-US" sz="1200" kern="1200" dirty="0" smtClean="0">
                <a:solidFill>
                  <a:schemeClr val="tx1"/>
                </a:solidFill>
                <a:effectLst/>
                <a:latin typeface="Times New Roman" pitchFamily="18" charset="0"/>
                <a:ea typeface="+mn-ea"/>
                <a:cs typeface="+mn-cs"/>
              </a:rPr>
              <a:t>Designing and developing regular monthly and quarterly reporting</a:t>
            </a:r>
          </a:p>
          <a:p>
            <a:pPr lvl="0"/>
            <a:r>
              <a:rPr lang="en-US" sz="1200" kern="1200" dirty="0" smtClean="0">
                <a:solidFill>
                  <a:schemeClr val="tx1"/>
                </a:solidFill>
                <a:effectLst/>
                <a:latin typeface="Times New Roman" pitchFamily="18" charset="0"/>
                <a:ea typeface="+mn-ea"/>
                <a:cs typeface="+mn-cs"/>
              </a:rPr>
              <a:t>Developing location models to help identify and select new site locations</a:t>
            </a:r>
          </a:p>
          <a:p>
            <a:pPr lvl="0"/>
            <a:r>
              <a:rPr lang="en-US" sz="1200" kern="1200" dirty="0" smtClean="0">
                <a:solidFill>
                  <a:schemeClr val="tx1"/>
                </a:solidFill>
                <a:effectLst/>
                <a:latin typeface="Times New Roman" pitchFamily="18" charset="0"/>
                <a:ea typeface="+mn-ea"/>
                <a:cs typeface="+mn-cs"/>
              </a:rPr>
              <a:t>Developing predictive models to identify potential high-value members and donors</a:t>
            </a:r>
          </a:p>
          <a:p>
            <a:pPr lvl="0"/>
            <a:r>
              <a:rPr lang="en-US" sz="1200" kern="1200" dirty="0" smtClean="0">
                <a:solidFill>
                  <a:schemeClr val="tx1"/>
                </a:solidFill>
                <a:effectLst/>
                <a:latin typeface="Times New Roman" pitchFamily="18" charset="0"/>
                <a:ea typeface="+mn-ea"/>
                <a:cs typeface="+mn-cs"/>
              </a:rPr>
              <a:t>Supporting specific marketing tests by inputting into the design of a test matrix, recommending appropriate target audiences, pulling appropriate lists and measuring performance on the back-end.</a:t>
            </a:r>
          </a:p>
          <a:p>
            <a:pPr lvl="0"/>
            <a:endParaRPr lang="en-US" sz="1200" kern="1200" dirty="0" smtClean="0">
              <a:solidFill>
                <a:schemeClr val="tx1"/>
              </a:solidFill>
              <a:effectLst/>
              <a:latin typeface="Times New Roman" pitchFamily="18" charset="0"/>
              <a:ea typeface="+mn-ea"/>
              <a:cs typeface="+mn-cs"/>
            </a:endParaRPr>
          </a:p>
        </p:txBody>
      </p:sp>
      <p:sp>
        <p:nvSpPr>
          <p:cNvPr id="4" name="Date Placeholder 3"/>
          <p:cNvSpPr>
            <a:spLocks noGrp="1"/>
          </p:cNvSpPr>
          <p:nvPr>
            <p:ph type="dt" idx="10"/>
          </p:nvPr>
        </p:nvSpPr>
        <p:spPr/>
        <p:txBody>
          <a:bodyPr/>
          <a:lstStyle/>
          <a:p>
            <a:pPr>
              <a:defRPr/>
            </a:pPr>
            <a:fld id="{8B687FF7-8B28-4D44-B9EB-92D690886D99}" type="datetime1">
              <a:rPr lang="en-US" smtClean="0">
                <a:solidFill>
                  <a:prstClr val="black"/>
                </a:solidFill>
              </a:rPr>
              <a:pPr>
                <a:defRPr/>
              </a:pPr>
              <a:t>2/17/2019</a:t>
            </a:fld>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1594847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277938" y="679450"/>
            <a:ext cx="4524375" cy="3394075"/>
          </a:xfrm>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charset="0"/>
                <a:ea typeface="MS PGothic" pitchFamily="34" charset="-128"/>
              </a:defRPr>
            </a:lvl1pPr>
            <a:lvl2pPr marL="757066" indent="-291179" eaLnBrk="0" hangingPunct="0">
              <a:defRPr sz="2000">
                <a:solidFill>
                  <a:schemeClr val="tx1"/>
                </a:solidFill>
                <a:latin typeface="Times" charset="0"/>
                <a:ea typeface="MS PGothic" pitchFamily="34" charset="-128"/>
              </a:defRPr>
            </a:lvl2pPr>
            <a:lvl3pPr marL="1164717" indent="-232943" eaLnBrk="0" hangingPunct="0">
              <a:defRPr sz="2000">
                <a:solidFill>
                  <a:schemeClr val="tx1"/>
                </a:solidFill>
                <a:latin typeface="Times" charset="0"/>
                <a:ea typeface="MS PGothic" pitchFamily="34" charset="-128"/>
              </a:defRPr>
            </a:lvl3pPr>
            <a:lvl4pPr marL="1630604" indent="-232943" eaLnBrk="0" hangingPunct="0">
              <a:defRPr sz="2000">
                <a:solidFill>
                  <a:schemeClr val="tx1"/>
                </a:solidFill>
                <a:latin typeface="Times" charset="0"/>
                <a:ea typeface="MS PGothic" pitchFamily="34" charset="-128"/>
              </a:defRPr>
            </a:lvl4pPr>
            <a:lvl5pPr marL="2096491" indent="-232943" eaLnBrk="0" hangingPunct="0">
              <a:defRPr sz="2000">
                <a:solidFill>
                  <a:schemeClr val="tx1"/>
                </a:solidFill>
                <a:latin typeface="Times" charset="0"/>
                <a:ea typeface="MS PGothic" pitchFamily="34" charset="-128"/>
              </a:defRPr>
            </a:lvl5pPr>
            <a:lvl6pPr marL="2562377" indent="-232943" eaLnBrk="0" fontAlgn="base" hangingPunct="0">
              <a:spcBef>
                <a:spcPct val="0"/>
              </a:spcBef>
              <a:spcAft>
                <a:spcPct val="0"/>
              </a:spcAft>
              <a:defRPr sz="2000">
                <a:solidFill>
                  <a:schemeClr val="tx1"/>
                </a:solidFill>
                <a:latin typeface="Times" charset="0"/>
                <a:ea typeface="MS PGothic" pitchFamily="34" charset="-128"/>
              </a:defRPr>
            </a:lvl6pPr>
            <a:lvl7pPr marL="3028264" indent="-232943" eaLnBrk="0" fontAlgn="base" hangingPunct="0">
              <a:spcBef>
                <a:spcPct val="0"/>
              </a:spcBef>
              <a:spcAft>
                <a:spcPct val="0"/>
              </a:spcAft>
              <a:defRPr sz="2000">
                <a:solidFill>
                  <a:schemeClr val="tx1"/>
                </a:solidFill>
                <a:latin typeface="Times" charset="0"/>
                <a:ea typeface="MS PGothic" pitchFamily="34" charset="-128"/>
              </a:defRPr>
            </a:lvl7pPr>
            <a:lvl8pPr marL="3494151" indent="-232943" eaLnBrk="0" fontAlgn="base" hangingPunct="0">
              <a:spcBef>
                <a:spcPct val="0"/>
              </a:spcBef>
              <a:spcAft>
                <a:spcPct val="0"/>
              </a:spcAft>
              <a:defRPr sz="2000">
                <a:solidFill>
                  <a:schemeClr val="tx1"/>
                </a:solidFill>
                <a:latin typeface="Times" charset="0"/>
                <a:ea typeface="MS PGothic" pitchFamily="34" charset="-128"/>
              </a:defRPr>
            </a:lvl8pPr>
            <a:lvl9pPr marL="3960038" indent="-232943" eaLnBrk="0" fontAlgn="base" hangingPunct="0">
              <a:spcBef>
                <a:spcPct val="0"/>
              </a:spcBef>
              <a:spcAft>
                <a:spcPct val="0"/>
              </a:spcAft>
              <a:defRPr sz="2000">
                <a:solidFill>
                  <a:schemeClr val="tx1"/>
                </a:solidFill>
                <a:latin typeface="Times" charset="0"/>
                <a:ea typeface="MS PGothic" pitchFamily="34" charset="-128"/>
              </a:defRPr>
            </a:lvl9pPr>
          </a:lstStyle>
          <a:p>
            <a:fld id="{2AC0D74B-CBDC-4B70-966E-007B5777942B}" type="slidenum">
              <a:rPr lang="en-CA" sz="1200"/>
              <a:pPr/>
              <a:t>10</a:t>
            </a:fld>
            <a:endParaRPr lang="en-CA"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BF36-AD32-4E76-9CF3-93816957BAB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5244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8B687FF7-8B28-4D44-B9EB-92D690886D99}" type="datetime1">
              <a:rPr lang="en-US" smtClean="0"/>
              <a:pPr>
                <a:defRPr/>
              </a:pPr>
              <a:t>2/17/2019</a:t>
            </a:fld>
            <a:endParaRPr lang="en-US"/>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pPr>
                <a:defRPr/>
              </a:pPr>
              <a:t>13</a:t>
            </a:fld>
            <a:endParaRPr lang="en-US"/>
          </a:p>
        </p:txBody>
      </p:sp>
    </p:spTree>
    <p:extLst>
      <p:ext uri="{BB962C8B-B14F-4D97-AF65-F5344CB8AC3E}">
        <p14:creationId xmlns:p14="http://schemas.microsoft.com/office/powerpoint/2010/main" val="2298457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8B687FF7-8B28-4D44-B9EB-92D690886D99}" type="datetime1">
              <a:rPr lang="en-US" smtClean="0">
                <a:solidFill>
                  <a:prstClr val="black"/>
                </a:solidFill>
              </a:rPr>
              <a:pPr>
                <a:defRPr/>
              </a:pPr>
              <a:t>2/17/2019</a:t>
            </a:fld>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2298457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8B687FF7-8B28-4D44-B9EB-92D690886D99}" type="datetime1">
              <a:rPr lang="en-US" smtClean="0">
                <a:solidFill>
                  <a:prstClr val="black"/>
                </a:solidFill>
              </a:rPr>
              <a:pPr>
                <a:defRPr/>
              </a:pPr>
              <a:t>2/17/2019</a:t>
            </a:fld>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D429B3A4-17DC-41F9-8880-097D48CE5741}" type="slidenum">
              <a:rPr lang="en-US" smtClean="0">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19258713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lancethemes.com/13/boire-analytic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9" name="Rectangle 35"/>
          <p:cNvSpPr>
            <a:spLocks noChangeArrowheads="1"/>
          </p:cNvSpPr>
          <p:nvPr userDrawn="1"/>
        </p:nvSpPr>
        <p:spPr bwMode="auto">
          <a:xfrm>
            <a:off x="0" y="6372225"/>
            <a:ext cx="9144000" cy="485775"/>
          </a:xfrm>
          <a:prstGeom prst="rect">
            <a:avLst/>
          </a:prstGeom>
          <a:solidFill>
            <a:schemeClr val="bg2">
              <a:lumMod val="50000"/>
            </a:schemeClr>
          </a:solidFill>
          <a:ln w="9525">
            <a:solidFill>
              <a:schemeClr val="bg2">
                <a:lumMod val="50000"/>
              </a:schemeClr>
            </a:solidFill>
            <a:miter lim="800000"/>
            <a:headEnd/>
            <a:tailEnd/>
          </a:ln>
          <a:effectLst/>
        </p:spPr>
        <p:txBody>
          <a:bodyPr wrap="none" anchor="ctr"/>
          <a:lstStyle/>
          <a:p>
            <a:pPr>
              <a:defRPr/>
            </a:pPr>
            <a:endParaRPr lang="en-US"/>
          </a:p>
        </p:txBody>
      </p:sp>
      <p:sp>
        <p:nvSpPr>
          <p:cNvPr id="334858" name="Rectangle 3082"/>
          <p:cNvSpPr>
            <a:spLocks noGrp="1" noChangeArrowheads="1"/>
          </p:cNvSpPr>
          <p:nvPr>
            <p:ph type="ctrTitle"/>
          </p:nvPr>
        </p:nvSpPr>
        <p:spPr>
          <a:xfrm>
            <a:off x="683513" y="1983363"/>
            <a:ext cx="7772400" cy="1644650"/>
          </a:xfrm>
        </p:spPr>
        <p:txBody>
          <a:bodyPr anchor="ctr"/>
          <a:lstStyle>
            <a:lvl1pPr algn="ctr">
              <a:defRPr sz="3600">
                <a:latin typeface="Calibri" pitchFamily="34" charset="0"/>
                <a:cs typeface="Calibri" pitchFamily="34" charset="0"/>
              </a:defRPr>
            </a:lvl1pPr>
          </a:lstStyle>
          <a:p>
            <a:r>
              <a:rPr lang="en-US" dirty="0"/>
              <a:t>Click to edit Master title style</a:t>
            </a:r>
          </a:p>
        </p:txBody>
      </p:sp>
      <p:cxnSp>
        <p:nvCxnSpPr>
          <p:cNvPr id="25" name="Straight Connector 24"/>
          <p:cNvCxnSpPr/>
          <p:nvPr userDrawn="1"/>
        </p:nvCxnSpPr>
        <p:spPr bwMode="auto">
          <a:xfrm>
            <a:off x="842088" y="3238500"/>
            <a:ext cx="7459823" cy="0"/>
          </a:xfrm>
          <a:prstGeom prst="line">
            <a:avLst/>
          </a:prstGeom>
          <a:solidFill>
            <a:schemeClr val="accent1"/>
          </a:solidFill>
          <a:ln w="76200" cap="flat" cmpd="sng" algn="ctr">
            <a:solidFill>
              <a:srgbClr val="B0327A"/>
            </a:solidFill>
            <a:prstDash val="solid"/>
            <a:round/>
            <a:headEnd type="none" w="med" len="med"/>
            <a:tailEnd type="none" w="med" len="med"/>
          </a:ln>
          <a:effectLst/>
        </p:spPr>
      </p:cxnSp>
      <p:sp>
        <p:nvSpPr>
          <p:cNvPr id="7" name="Rectangle 24"/>
          <p:cNvSpPr>
            <a:spLocks noGrp="1" noChangeArrowheads="1"/>
          </p:cNvSpPr>
          <p:nvPr>
            <p:ph type="sldNum" sz="quarter" idx="4"/>
          </p:nvPr>
        </p:nvSpPr>
        <p:spPr bwMode="auto">
          <a:xfrm>
            <a:off x="7239000" y="6565900"/>
            <a:ext cx="1905000" cy="2921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bg1"/>
                </a:solidFill>
                <a:latin typeface="Calibri" pitchFamily="34" charset="0"/>
                <a:cs typeface="Calibri" pitchFamily="34" charset="0"/>
              </a:defRPr>
            </a:lvl1pPr>
          </a:lstStyle>
          <a:p>
            <a:pPr>
              <a:defRPr/>
            </a:pPr>
            <a:fld id="{8E772AAD-9348-402A-B8A0-9A86DA2ACEEA}" type="slidenum">
              <a:rPr lang="en-US" smtClean="0"/>
              <a:pPr>
                <a:defRPr/>
              </a:pPr>
              <a:t>‹#›</a:t>
            </a:fld>
            <a:endParaRPr lang="en-US" dirty="0"/>
          </a:p>
        </p:txBody>
      </p:sp>
      <p:pic>
        <p:nvPicPr>
          <p:cNvPr id="8" name="Picture 7" descr="http://elancethemes.com/13/boire-analytics/assets/images/logo.png">
            <a:hlinkClick r:id="rId2"/>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15703" y="275018"/>
            <a:ext cx="2371725" cy="1104900"/>
          </a:xfrm>
          <a:prstGeom prst="rect">
            <a:avLst/>
          </a:prstGeom>
          <a:noFill/>
          <a:ln>
            <a:noFill/>
          </a:ln>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5"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6" name="Rectangle 24"/>
          <p:cNvSpPr>
            <a:spLocks noGrp="1" noChangeArrowheads="1"/>
          </p:cNvSpPr>
          <p:nvPr>
            <p:ph type="sldNum" sz="quarter" idx="12"/>
          </p:nvPr>
        </p:nvSpPr>
        <p:spPr>
          <a:ln/>
        </p:spPr>
        <p:txBody>
          <a:bodyPr/>
          <a:lstStyle>
            <a:lvl1pPr>
              <a:defRPr/>
            </a:lvl1pPr>
          </a:lstStyle>
          <a:p>
            <a:pPr>
              <a:defRPr/>
            </a:pPr>
            <a:fld id="{B2ECC72B-2113-44C2-9674-EDFAC727DF54}"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5613" y="307975"/>
            <a:ext cx="2232025" cy="629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363" y="307975"/>
            <a:ext cx="6546850" cy="629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5"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6" name="Rectangle 24"/>
          <p:cNvSpPr>
            <a:spLocks noGrp="1" noChangeArrowheads="1"/>
          </p:cNvSpPr>
          <p:nvPr>
            <p:ph type="sldNum" sz="quarter" idx="12"/>
          </p:nvPr>
        </p:nvSpPr>
        <p:spPr>
          <a:ln/>
        </p:spPr>
        <p:txBody>
          <a:bodyPr/>
          <a:lstStyle>
            <a:lvl1pPr>
              <a:defRPr/>
            </a:lvl1pPr>
          </a:lstStyle>
          <a:p>
            <a:pPr>
              <a:defRPr/>
            </a:pPr>
            <a:fld id="{D7402B1D-9767-4889-ACAA-25A64A82A1FE}"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63" y="307975"/>
            <a:ext cx="7775575" cy="8302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9538" y="1322388"/>
            <a:ext cx="4387850" cy="5280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322388"/>
            <a:ext cx="4387850" cy="5280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6"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7" name="Rectangle 24"/>
          <p:cNvSpPr>
            <a:spLocks noGrp="1" noChangeArrowheads="1"/>
          </p:cNvSpPr>
          <p:nvPr>
            <p:ph type="sldNum" sz="quarter" idx="12"/>
          </p:nvPr>
        </p:nvSpPr>
        <p:spPr>
          <a:ln/>
        </p:spPr>
        <p:txBody>
          <a:bodyPr/>
          <a:lstStyle>
            <a:lvl1pPr>
              <a:defRPr/>
            </a:lvl1pPr>
          </a:lstStyle>
          <a:p>
            <a:pPr>
              <a:defRPr/>
            </a:pPr>
            <a:fld id="{5D1F8925-DF3C-4D25-8A80-EEE90DAB5EA2}"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363" y="307975"/>
            <a:ext cx="7775575" cy="8302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9538" y="1322388"/>
            <a:ext cx="8928100" cy="5280025"/>
          </a:xfrm>
        </p:spPr>
        <p:txBody>
          <a:bodyPr/>
          <a:lstStyle/>
          <a:p>
            <a:pPr lvl="0"/>
            <a:endParaRPr lang="en-US" noProof="0"/>
          </a:p>
        </p:txBody>
      </p:sp>
      <p:sp>
        <p:nvSpPr>
          <p:cNvPr id="4"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5"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6" name="Rectangle 24"/>
          <p:cNvSpPr>
            <a:spLocks noGrp="1" noChangeArrowheads="1"/>
          </p:cNvSpPr>
          <p:nvPr>
            <p:ph type="sldNum" sz="quarter" idx="12"/>
          </p:nvPr>
        </p:nvSpPr>
        <p:spPr>
          <a:ln/>
        </p:spPr>
        <p:txBody>
          <a:bodyPr/>
          <a:lstStyle>
            <a:lvl1pPr>
              <a:defRPr/>
            </a:lvl1pPr>
          </a:lstStyle>
          <a:p>
            <a:pPr>
              <a:defRPr/>
            </a:pPr>
            <a:fld id="{4130EBA9-DB78-4B9C-8834-26C084721D51}"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5"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6" name="Rectangle 24"/>
          <p:cNvSpPr>
            <a:spLocks noGrp="1" noChangeArrowheads="1"/>
          </p:cNvSpPr>
          <p:nvPr>
            <p:ph type="sldNum" sz="quarter" idx="12"/>
          </p:nvPr>
        </p:nvSpPr>
        <p:spPr>
          <a:ln/>
        </p:spPr>
        <p:txBody>
          <a:bodyPr/>
          <a:lstStyle>
            <a:lvl1pPr>
              <a:defRPr/>
            </a:lvl1pPr>
          </a:lstStyle>
          <a:p>
            <a:pPr>
              <a:defRPr/>
            </a:pPr>
            <a:fld id="{6B0E1B1E-B1EB-4861-8910-3338CB1C8BAA}" type="slidenum">
              <a:rPr lang="en-US"/>
              <a:pPr>
                <a:defRPr/>
              </a:pPr>
              <a:t>‹#›</a:t>
            </a:fld>
            <a:endParaRPr lang="en-US"/>
          </a:p>
        </p:txBody>
      </p:sp>
    </p:spTree>
    <p:extLst>
      <p:ext uri="{BB962C8B-B14F-4D97-AF65-F5344CB8AC3E}">
        <p14:creationId xmlns:p14="http://schemas.microsoft.com/office/powerpoint/2010/main" val="25783243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9493" y="212725"/>
            <a:ext cx="6996544" cy="830263"/>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a:xfrm>
            <a:off x="430897" y="1482811"/>
            <a:ext cx="8380924" cy="4775114"/>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24"/>
          <p:cNvSpPr>
            <a:spLocks noGrp="1" noChangeArrowheads="1"/>
          </p:cNvSpPr>
          <p:nvPr>
            <p:ph type="sldNum" sz="quarter" idx="12"/>
          </p:nvPr>
        </p:nvSpPr>
        <p:spPr>
          <a:ln/>
        </p:spPr>
        <p:txBody>
          <a:bodyPr/>
          <a:lstStyle>
            <a:lvl1pPr>
              <a:defRPr/>
            </a:lvl1pPr>
          </a:lstStyle>
          <a:p>
            <a:pPr>
              <a:defRPr/>
            </a:pPr>
            <a:fld id="{C4CA861E-F2DD-4111-B711-19D272733BDC}" type="slidenum">
              <a:rPr lang="en-US"/>
              <a:pPr>
                <a:defRPr/>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2906713"/>
            <a:ext cx="7772400" cy="1500187"/>
          </a:xfrm>
        </p:spPr>
        <p:txBody>
          <a:bodyPr anchor="b"/>
          <a:lstStyle>
            <a:lvl1pPr marL="0" indent="0" algn="ctr">
              <a:buNone/>
              <a:defRPr sz="3200" b="1">
                <a:solidFill>
                  <a:schemeClr val="tx1">
                    <a:lumMod val="65000"/>
                    <a:lumOff val="35000"/>
                  </a:schemeClr>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title style</a:t>
            </a:r>
          </a:p>
        </p:txBody>
      </p:sp>
      <p:sp>
        <p:nvSpPr>
          <p:cNvPr id="4"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5"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6" name="Rectangle 24"/>
          <p:cNvSpPr>
            <a:spLocks noGrp="1" noChangeArrowheads="1"/>
          </p:cNvSpPr>
          <p:nvPr>
            <p:ph type="sldNum" sz="quarter" idx="12"/>
          </p:nvPr>
        </p:nvSpPr>
        <p:spPr>
          <a:ln/>
        </p:spPr>
        <p:txBody>
          <a:bodyPr/>
          <a:lstStyle>
            <a:lvl1pPr>
              <a:defRPr/>
            </a:lvl1pPr>
          </a:lstStyle>
          <a:p>
            <a:pPr>
              <a:defRPr/>
            </a:pPr>
            <a:fld id="{6B0E1B1E-B1EB-4861-8910-3338CB1C8BAA}" type="slidenum">
              <a:rPr lang="en-US"/>
              <a:pPr>
                <a:defRPr/>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9538" y="1322388"/>
            <a:ext cx="4387850" cy="5280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322388"/>
            <a:ext cx="4387850" cy="5280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6"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7" name="Rectangle 24"/>
          <p:cNvSpPr>
            <a:spLocks noGrp="1" noChangeArrowheads="1"/>
          </p:cNvSpPr>
          <p:nvPr>
            <p:ph type="sldNum" sz="quarter" idx="12"/>
          </p:nvPr>
        </p:nvSpPr>
        <p:spPr>
          <a:ln/>
        </p:spPr>
        <p:txBody>
          <a:bodyPr/>
          <a:lstStyle>
            <a:lvl1pPr>
              <a:defRPr/>
            </a:lvl1pPr>
          </a:lstStyle>
          <a:p>
            <a:pPr>
              <a:defRPr/>
            </a:pPr>
            <a:fld id="{144DCF38-CC2C-45B6-9800-4A1EF5162C24}"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5393"/>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8"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9" name="Rectangle 24"/>
          <p:cNvSpPr>
            <a:spLocks noGrp="1" noChangeArrowheads="1"/>
          </p:cNvSpPr>
          <p:nvPr>
            <p:ph type="sldNum" sz="quarter" idx="12"/>
          </p:nvPr>
        </p:nvSpPr>
        <p:spPr>
          <a:ln/>
        </p:spPr>
        <p:txBody>
          <a:bodyPr/>
          <a:lstStyle>
            <a:lvl1pPr>
              <a:defRPr/>
            </a:lvl1pPr>
          </a:lstStyle>
          <a:p>
            <a:pPr>
              <a:defRPr/>
            </a:pPr>
            <a:fld id="{2288246C-A7FB-44B0-BCF1-1650DE88280A}"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dirty="0"/>
          </a:p>
        </p:txBody>
      </p:sp>
      <p:sp>
        <p:nvSpPr>
          <p:cNvPr id="5" name="Rectangle 24"/>
          <p:cNvSpPr>
            <a:spLocks noGrp="1" noChangeArrowheads="1"/>
          </p:cNvSpPr>
          <p:nvPr>
            <p:ph type="sldNum" sz="quarter" idx="12"/>
          </p:nvPr>
        </p:nvSpPr>
        <p:spPr>
          <a:ln/>
        </p:spPr>
        <p:txBody>
          <a:bodyPr/>
          <a:lstStyle>
            <a:lvl1pPr>
              <a:defRPr/>
            </a:lvl1pPr>
          </a:lstStyle>
          <a:p>
            <a:pPr>
              <a:defRPr/>
            </a:pPr>
            <a:fld id="{82C6E1C7-DEC1-4349-8BC1-1E011BAFDB0F}"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3"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4" name="Rectangle 24"/>
          <p:cNvSpPr>
            <a:spLocks noGrp="1" noChangeArrowheads="1"/>
          </p:cNvSpPr>
          <p:nvPr>
            <p:ph type="sldNum" sz="quarter" idx="12"/>
          </p:nvPr>
        </p:nvSpPr>
        <p:spPr>
          <a:ln/>
        </p:spPr>
        <p:txBody>
          <a:bodyPr/>
          <a:lstStyle>
            <a:lvl1pPr>
              <a:defRPr/>
            </a:lvl1pPr>
          </a:lstStyle>
          <a:p>
            <a:pPr>
              <a:defRPr/>
            </a:pPr>
            <a:fld id="{C5DD6F59-CEF9-4D82-BA63-6F4B999A6E49}"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132"/>
            <a:ext cx="3008313" cy="1161968"/>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noChangeArrowheads="1"/>
          </p:cNvSpPr>
          <p:nvPr>
            <p:ph type="dt" sz="half" idx="10"/>
          </p:nvPr>
        </p:nvSpPr>
        <p:spPr>
          <a:xfrm>
            <a:off x="0" y="6565900"/>
            <a:ext cx="1905000" cy="292100"/>
          </a:xfrm>
          <a:prstGeom prst="rect">
            <a:avLst/>
          </a:prstGeom>
          <a:ln/>
        </p:spPr>
        <p:txBody>
          <a:bodyPr/>
          <a:lstStyle>
            <a:lvl1pPr>
              <a:defRPr/>
            </a:lvl1pPr>
          </a:lstStyle>
          <a:p>
            <a:pPr>
              <a:defRPr/>
            </a:pPr>
            <a:endParaRPr lang="en-US"/>
          </a:p>
        </p:txBody>
      </p:sp>
      <p:sp>
        <p:nvSpPr>
          <p:cNvPr id="6" name="Rectangle 23"/>
          <p:cNvSpPr>
            <a:spLocks noGrp="1" noChangeArrowheads="1"/>
          </p:cNvSpPr>
          <p:nvPr>
            <p:ph type="ftr" sz="quarter" idx="11"/>
          </p:nvPr>
        </p:nvSpPr>
        <p:spPr>
          <a:xfrm>
            <a:off x="3314700" y="6565900"/>
            <a:ext cx="2895600" cy="292100"/>
          </a:xfrm>
          <a:prstGeom prst="rect">
            <a:avLst/>
          </a:prstGeom>
          <a:ln/>
        </p:spPr>
        <p:txBody>
          <a:bodyPr/>
          <a:lstStyle>
            <a:lvl1pPr>
              <a:defRPr/>
            </a:lvl1pPr>
          </a:lstStyle>
          <a:p>
            <a:pPr>
              <a:defRPr/>
            </a:pPr>
            <a:endParaRPr lang="en-US"/>
          </a:p>
        </p:txBody>
      </p:sp>
      <p:sp>
        <p:nvSpPr>
          <p:cNvPr id="7" name="Rectangle 24"/>
          <p:cNvSpPr>
            <a:spLocks noGrp="1" noChangeArrowheads="1"/>
          </p:cNvSpPr>
          <p:nvPr>
            <p:ph type="sldNum" sz="quarter" idx="12"/>
          </p:nvPr>
        </p:nvSpPr>
        <p:spPr>
          <a:ln/>
        </p:spPr>
        <p:txBody>
          <a:bodyPr/>
          <a:lstStyle>
            <a:lvl1pPr>
              <a:defRPr/>
            </a:lvl1pPr>
          </a:lstStyle>
          <a:p>
            <a:pPr>
              <a:defRPr/>
            </a:pPr>
            <a:fld id="{C83A485D-E43E-4C92-89D3-8462F29B1819}"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82535"/>
            <a:ext cx="5486400" cy="344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24"/>
          <p:cNvSpPr>
            <a:spLocks noGrp="1" noChangeArrowheads="1"/>
          </p:cNvSpPr>
          <p:nvPr>
            <p:ph type="sldNum" sz="quarter" idx="12"/>
          </p:nvPr>
        </p:nvSpPr>
        <p:spPr>
          <a:ln/>
        </p:spPr>
        <p:txBody>
          <a:bodyPr/>
          <a:lstStyle>
            <a:lvl1pPr>
              <a:defRPr/>
            </a:lvl1pPr>
          </a:lstStyle>
          <a:p>
            <a:pPr>
              <a:defRPr/>
            </a:pPr>
            <a:fld id="{F9D6815F-DE9E-48E6-BB30-8C1EF87E871D}"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hyperlink" Target="http://elancethemes.com/13/boire-analytic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9" name="Rectangle 35"/>
          <p:cNvSpPr>
            <a:spLocks noChangeArrowheads="1"/>
          </p:cNvSpPr>
          <p:nvPr/>
        </p:nvSpPr>
        <p:spPr bwMode="auto">
          <a:xfrm>
            <a:off x="0" y="6372225"/>
            <a:ext cx="9144000" cy="485775"/>
          </a:xfrm>
          <a:prstGeom prst="rect">
            <a:avLst/>
          </a:prstGeom>
          <a:solidFill>
            <a:schemeClr val="bg2">
              <a:lumMod val="50000"/>
            </a:schemeClr>
          </a:solidFill>
          <a:ln w="9525">
            <a:solidFill>
              <a:schemeClr val="bg2">
                <a:lumMod val="50000"/>
              </a:schemeClr>
            </a:solidFill>
            <a:miter lim="800000"/>
            <a:headEnd/>
            <a:tailEnd/>
          </a:ln>
          <a:effectLst/>
        </p:spPr>
        <p:txBody>
          <a:bodyPr wrap="none" anchor="ctr"/>
          <a:lstStyle/>
          <a:p>
            <a:pPr>
              <a:defRPr/>
            </a:pPr>
            <a:endParaRPr lang="en-US"/>
          </a:p>
        </p:txBody>
      </p:sp>
      <p:sp>
        <p:nvSpPr>
          <p:cNvPr id="1034" name="Rectangle 10"/>
          <p:cNvSpPr>
            <a:spLocks noChangeArrowheads="1"/>
          </p:cNvSpPr>
          <p:nvPr/>
        </p:nvSpPr>
        <p:spPr bwMode="auto">
          <a:xfrm>
            <a:off x="914400" y="1828800"/>
            <a:ext cx="8001000" cy="4267200"/>
          </a:xfrm>
          <a:prstGeom prst="rect">
            <a:avLst/>
          </a:prstGeom>
          <a:noFill/>
          <a:ln w="9525">
            <a:noFill/>
            <a:miter lim="800000"/>
            <a:headEnd/>
            <a:tailEnd/>
          </a:ln>
          <a:effectLst/>
        </p:spPr>
        <p:txBody>
          <a:bodyPr/>
          <a:lstStyle/>
          <a:p>
            <a:pPr marL="342900" indent="-342900">
              <a:spcBef>
                <a:spcPct val="20000"/>
              </a:spcBef>
              <a:buFontTx/>
              <a:buChar char="•"/>
              <a:defRPr/>
            </a:pPr>
            <a:endParaRPr lang="en-CA" sz="2000" b="0"/>
          </a:p>
        </p:txBody>
      </p:sp>
      <p:sp>
        <p:nvSpPr>
          <p:cNvPr id="1048" name="Rectangle 24"/>
          <p:cNvSpPr>
            <a:spLocks noGrp="1" noChangeArrowheads="1"/>
          </p:cNvSpPr>
          <p:nvPr>
            <p:ph type="sldNum" sz="quarter" idx="4"/>
          </p:nvPr>
        </p:nvSpPr>
        <p:spPr bwMode="auto">
          <a:xfrm>
            <a:off x="7239000" y="6565900"/>
            <a:ext cx="1905000" cy="2921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bg1"/>
                </a:solidFill>
                <a:latin typeface="Calibri" pitchFamily="34" charset="0"/>
                <a:cs typeface="Calibri" pitchFamily="34" charset="0"/>
              </a:defRPr>
            </a:lvl1pPr>
          </a:lstStyle>
          <a:p>
            <a:pPr>
              <a:defRPr/>
            </a:pPr>
            <a:fld id="{8E772AAD-9348-402A-B8A0-9A86DA2ACEEA}" type="slidenum">
              <a:rPr lang="en-US" smtClean="0"/>
              <a:pPr>
                <a:defRPr/>
              </a:pPr>
              <a:t>‹#›</a:t>
            </a:fld>
            <a:endParaRPr lang="en-US" dirty="0"/>
          </a:p>
        </p:txBody>
      </p:sp>
      <p:sp>
        <p:nvSpPr>
          <p:cNvPr id="1033" name="Rectangle 27"/>
          <p:cNvSpPr>
            <a:spLocks noGrp="1" noChangeArrowheads="1"/>
          </p:cNvSpPr>
          <p:nvPr>
            <p:ph type="body" idx="1"/>
          </p:nvPr>
        </p:nvSpPr>
        <p:spPr bwMode="auto">
          <a:xfrm>
            <a:off x="444843" y="1482811"/>
            <a:ext cx="8365526" cy="47655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20"/>
          <p:cNvSpPr>
            <a:spLocks noGrp="1" noChangeArrowheads="1"/>
          </p:cNvSpPr>
          <p:nvPr>
            <p:ph type="title"/>
          </p:nvPr>
        </p:nvSpPr>
        <p:spPr bwMode="auto">
          <a:xfrm>
            <a:off x="457200" y="222250"/>
            <a:ext cx="7002623" cy="8302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cxnSp>
        <p:nvCxnSpPr>
          <p:cNvPr id="5" name="Straight Connector 4"/>
          <p:cNvCxnSpPr/>
          <p:nvPr userDrawn="1"/>
        </p:nvCxnSpPr>
        <p:spPr bwMode="auto">
          <a:xfrm>
            <a:off x="0" y="1209675"/>
            <a:ext cx="7459823" cy="0"/>
          </a:xfrm>
          <a:prstGeom prst="line">
            <a:avLst/>
          </a:prstGeom>
          <a:solidFill>
            <a:schemeClr val="accent1"/>
          </a:solidFill>
          <a:ln w="76200" cap="flat" cmpd="sng" algn="ctr">
            <a:solidFill>
              <a:srgbClr val="B0327A"/>
            </a:solidFill>
            <a:prstDash val="solid"/>
            <a:round/>
            <a:headEnd type="none" w="med" len="med"/>
            <a:tailEnd type="none" w="med" len="med"/>
          </a:ln>
          <a:effectLst/>
        </p:spPr>
      </p:cxnSp>
      <p:pic>
        <p:nvPicPr>
          <p:cNvPr id="9" name="Picture 8" descr="http://elancethemes.com/13/boire-analytics/assets/images/logo.png">
            <a:hlinkClick r:id="rId16"/>
          </p:cNvPr>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469746" y="249261"/>
            <a:ext cx="1674254" cy="81968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6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0">
          <a:solidFill>
            <a:schemeClr val="tx2"/>
          </a:solidFill>
          <a:latin typeface="Calibri" pitchFamily="34" charset="0"/>
          <a:ea typeface="+mj-ea"/>
          <a:cs typeface="Calibri" pitchFamily="34" charset="0"/>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28600" indent="-228600" algn="l" rtl="0" eaLnBrk="0" fontAlgn="base" hangingPunct="0">
        <a:spcBef>
          <a:spcPct val="20000"/>
        </a:spcBef>
        <a:spcAft>
          <a:spcPct val="0"/>
        </a:spcAft>
        <a:buChar char="•"/>
        <a:defRPr sz="2400">
          <a:solidFill>
            <a:schemeClr val="bg1">
              <a:lumMod val="50000"/>
            </a:schemeClr>
          </a:solidFill>
          <a:latin typeface="Calibri" pitchFamily="34" charset="0"/>
          <a:ea typeface="+mn-ea"/>
          <a:cs typeface="Calibri" pitchFamily="34" charset="0"/>
        </a:defRPr>
      </a:lvl1pPr>
      <a:lvl2pPr marL="576263" indent="-233363" algn="l" rtl="0" eaLnBrk="0" fontAlgn="base" hangingPunct="0">
        <a:spcBef>
          <a:spcPct val="20000"/>
        </a:spcBef>
        <a:spcAft>
          <a:spcPct val="0"/>
        </a:spcAft>
        <a:buChar char="–"/>
        <a:defRPr sz="2000">
          <a:solidFill>
            <a:schemeClr val="bg1">
              <a:lumMod val="50000"/>
            </a:schemeClr>
          </a:solidFill>
          <a:latin typeface="Calibri" pitchFamily="34" charset="0"/>
          <a:cs typeface="Calibri" pitchFamily="34" charset="0"/>
        </a:defRPr>
      </a:lvl2pPr>
      <a:lvl3pPr marL="914400" indent="-223838" algn="l" rtl="0" eaLnBrk="0" fontAlgn="base" hangingPunct="0">
        <a:spcBef>
          <a:spcPct val="20000"/>
        </a:spcBef>
        <a:spcAft>
          <a:spcPct val="0"/>
        </a:spcAft>
        <a:buChar char="•"/>
        <a:defRPr>
          <a:solidFill>
            <a:schemeClr val="bg1">
              <a:lumMod val="50000"/>
            </a:schemeClr>
          </a:solidFill>
          <a:latin typeface="Calibri" pitchFamily="34" charset="0"/>
          <a:cs typeface="Calibri" pitchFamily="34" charset="0"/>
        </a:defRPr>
      </a:lvl3pPr>
      <a:lvl4pPr marL="1257300" indent="-228600" algn="l" rtl="0" eaLnBrk="0" fontAlgn="base" hangingPunct="0">
        <a:spcBef>
          <a:spcPct val="20000"/>
        </a:spcBef>
        <a:spcAft>
          <a:spcPct val="0"/>
        </a:spcAft>
        <a:buChar char="–"/>
        <a:defRPr sz="1600">
          <a:solidFill>
            <a:schemeClr val="bg1">
              <a:lumMod val="50000"/>
            </a:schemeClr>
          </a:solidFill>
          <a:latin typeface="Calibri" pitchFamily="34" charset="0"/>
          <a:cs typeface="Calibri" pitchFamily="34" charset="0"/>
        </a:defRPr>
      </a:lvl4pPr>
      <a:lvl5pPr marL="1600200" indent="-228600" algn="l" rtl="0" eaLnBrk="0" fontAlgn="base" hangingPunct="0">
        <a:spcBef>
          <a:spcPct val="20000"/>
        </a:spcBef>
        <a:spcAft>
          <a:spcPct val="0"/>
        </a:spcAft>
        <a:buChar char="»"/>
        <a:defRPr sz="1400">
          <a:solidFill>
            <a:schemeClr val="bg1">
              <a:lumMod val="50000"/>
            </a:schemeClr>
          </a:solidFill>
          <a:latin typeface="Calibri" pitchFamily="34" charset="0"/>
          <a:cs typeface="Calibri" pitchFamily="34" charset="0"/>
        </a:defRPr>
      </a:lvl5pPr>
      <a:lvl6pPr marL="2057400" indent="-228600" algn="l" rtl="0" fontAlgn="base">
        <a:spcBef>
          <a:spcPct val="20000"/>
        </a:spcBef>
        <a:spcAft>
          <a:spcPct val="0"/>
        </a:spcAft>
        <a:buChar char="»"/>
        <a:defRPr sz="1600">
          <a:solidFill>
            <a:schemeClr val="tx1"/>
          </a:solidFill>
          <a:latin typeface="+mn-lt"/>
        </a:defRPr>
      </a:lvl6pPr>
      <a:lvl7pPr marL="2514600" indent="-228600" algn="l" rtl="0" fontAlgn="base">
        <a:spcBef>
          <a:spcPct val="20000"/>
        </a:spcBef>
        <a:spcAft>
          <a:spcPct val="0"/>
        </a:spcAft>
        <a:buChar char="»"/>
        <a:defRPr sz="1600">
          <a:solidFill>
            <a:schemeClr val="tx1"/>
          </a:solidFill>
          <a:latin typeface="+mn-lt"/>
        </a:defRPr>
      </a:lvl7pPr>
      <a:lvl8pPr marL="2971800" indent="-228600" algn="l" rtl="0" fontAlgn="base">
        <a:spcBef>
          <a:spcPct val="20000"/>
        </a:spcBef>
        <a:spcAft>
          <a:spcPct val="0"/>
        </a:spcAft>
        <a:buChar char="»"/>
        <a:defRPr sz="1600">
          <a:solidFill>
            <a:schemeClr val="tx1"/>
          </a:solidFill>
          <a:latin typeface="+mn-lt"/>
        </a:defRPr>
      </a:lvl8pPr>
      <a:lvl9pPr marL="34290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richhector01@gmai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a/searchbyimage?hl=en&amp;q=online%20checkout&amp;ei=r1NPUMDbEOaWywHZl4C4Ag&amp;sbisrc=landing&amp;image_url=http://6.mshcdn.com/wp-content/uploads/2012/05/online-checkout-600.jp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0" y="4493293"/>
            <a:ext cx="3201714" cy="847725"/>
          </a:xfrm>
        </p:spPr>
        <p:txBody>
          <a:bodyPr/>
          <a:lstStyle/>
          <a:p>
            <a:pPr marL="0" indent="0" algn="r">
              <a:buNone/>
            </a:pPr>
            <a:endParaRPr lang="en-US" sz="2000" dirty="0" smtClean="0"/>
          </a:p>
          <a:p>
            <a:pPr marL="0" indent="0">
              <a:buNone/>
            </a:pPr>
            <a:r>
              <a:rPr lang="en-US" sz="2000" dirty="0" smtClean="0">
                <a:solidFill>
                  <a:schemeClr val="tx1">
                    <a:lumMod val="65000"/>
                    <a:lumOff val="35000"/>
                  </a:schemeClr>
                </a:solidFill>
              </a:rPr>
              <a:t>Today’s date</a:t>
            </a:r>
          </a:p>
          <a:p>
            <a:pPr marL="0" indent="0">
              <a:buNone/>
            </a:pPr>
            <a:endParaRPr lang="en-US" sz="2000" dirty="0">
              <a:solidFill>
                <a:schemeClr val="tx1">
                  <a:lumMod val="65000"/>
                  <a:lumOff val="35000"/>
                </a:schemeClr>
              </a:solidFill>
            </a:endParaRPr>
          </a:p>
        </p:txBody>
      </p:sp>
      <p:sp>
        <p:nvSpPr>
          <p:cNvPr id="2" name="Title 1"/>
          <p:cNvSpPr>
            <a:spLocks noGrp="1"/>
          </p:cNvSpPr>
          <p:nvPr>
            <p:ph type="ctrTitle"/>
          </p:nvPr>
        </p:nvSpPr>
        <p:spPr/>
        <p:txBody>
          <a:bodyPr/>
          <a:lstStyle/>
          <a:p>
            <a:pPr algn="ctr"/>
            <a:r>
              <a:rPr lang="en-US" dirty="0" smtClean="0"/>
              <a:t> Boire </a:t>
            </a:r>
            <a:r>
              <a:rPr lang="en-US" dirty="0" smtClean="0"/>
              <a:t>Analytics</a:t>
            </a:r>
            <a:endParaRPr lang="en-US" sz="2000" dirty="0">
              <a:solidFill>
                <a:schemeClr val="accent6">
                  <a:lumMod val="50000"/>
                </a:schemeClr>
              </a:solidFill>
            </a:endParaRPr>
          </a:p>
        </p:txBody>
      </p:sp>
      <p:sp>
        <p:nvSpPr>
          <p:cNvPr id="4" name="TextBox 3"/>
          <p:cNvSpPr txBox="1"/>
          <p:nvPr/>
        </p:nvSpPr>
        <p:spPr>
          <a:xfrm>
            <a:off x="1330037" y="3628013"/>
            <a:ext cx="6926191" cy="461665"/>
          </a:xfrm>
          <a:prstGeom prst="rect">
            <a:avLst/>
          </a:prstGeom>
          <a:noFill/>
        </p:spPr>
        <p:txBody>
          <a:bodyPr wrap="none" rtlCol="0">
            <a:spAutoFit/>
          </a:bodyPr>
          <a:lstStyle/>
          <a:p>
            <a:r>
              <a:rPr lang="en-CA" dirty="0" smtClean="0"/>
              <a:t>Delivering on the promise of customer profitability </a:t>
            </a:r>
            <a:endParaRPr lang="en-CA" dirty="0"/>
          </a:p>
        </p:txBody>
      </p:sp>
    </p:spTree>
    <p:extLst>
      <p:ext uri="{BB962C8B-B14F-4D97-AF65-F5344CB8AC3E}">
        <p14:creationId xmlns:p14="http://schemas.microsoft.com/office/powerpoint/2010/main" val="1234617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Boire Analytics Mission Statement</a:t>
            </a:r>
            <a:endParaRPr lang="en-US" dirty="0"/>
          </a:p>
        </p:txBody>
      </p:sp>
      <p:sp>
        <p:nvSpPr>
          <p:cNvPr id="2" name="Content Placeholder 1"/>
          <p:cNvSpPr>
            <a:spLocks noGrp="1"/>
          </p:cNvSpPr>
          <p:nvPr>
            <p:ph idx="1"/>
          </p:nvPr>
        </p:nvSpPr>
        <p:spPr>
          <a:xfrm>
            <a:off x="389333" y="1288847"/>
            <a:ext cx="8380924" cy="4775114"/>
          </a:xfrm>
        </p:spPr>
        <p:txBody>
          <a:bodyPr/>
          <a:lstStyle/>
          <a:p>
            <a:pPr marL="0" indent="0" algn="ctr">
              <a:buFontTx/>
              <a:buNone/>
              <a:defRPr/>
            </a:pPr>
            <a:endParaRPr lang="en-US" sz="2000" b="1" i="1" dirty="0" smtClean="0">
              <a:solidFill>
                <a:schemeClr val="accent6">
                  <a:lumMod val="50000"/>
                </a:schemeClr>
              </a:solidFill>
            </a:endParaRPr>
          </a:p>
          <a:p>
            <a:pPr marL="0" indent="0">
              <a:buNone/>
              <a:defRPr/>
            </a:pPr>
            <a:r>
              <a:rPr lang="en-CA" sz="3600" b="1" dirty="0" smtClean="0"/>
              <a:t>Delivering </a:t>
            </a:r>
            <a:r>
              <a:rPr lang="en-CA" sz="3600" b="1" dirty="0"/>
              <a:t>solutions that achieve incremental ROI and profitability for all organizations. </a:t>
            </a:r>
            <a:endParaRPr lang="en-CA" sz="3600" b="1" dirty="0" smtClean="0"/>
          </a:p>
          <a:p>
            <a:pPr lvl="1">
              <a:defRPr/>
            </a:pPr>
            <a:endParaRPr lang="en-CA" dirty="0" smtClean="0"/>
          </a:p>
          <a:p>
            <a:pPr lvl="1">
              <a:defRPr/>
            </a:pPr>
            <a:r>
              <a:rPr lang="en-CA" sz="2400" dirty="0" smtClean="0"/>
              <a:t>This </a:t>
            </a:r>
            <a:r>
              <a:rPr lang="en-CA" sz="2400" dirty="0"/>
              <a:t>involves not only the development and deployment of customer profitability solutions but equally important the ability to measure our solutions on an ongoing basis where we help to foster an environment of continuous improvement.</a:t>
            </a:r>
          </a:p>
          <a:p>
            <a:pPr marL="0" indent="0" algn="ctr">
              <a:buFontTx/>
              <a:buNone/>
              <a:defRPr/>
            </a:pPr>
            <a:endParaRPr lang="en-US" sz="2000" b="1" i="1" dirty="0">
              <a:solidFill>
                <a:schemeClr val="accent6">
                  <a:lumMod val="50000"/>
                </a:schemeClr>
              </a:solidFill>
            </a:endParaRPr>
          </a:p>
          <a:p>
            <a:pPr marL="0" indent="0" algn="ctr">
              <a:buFontTx/>
              <a:buNone/>
              <a:defRPr/>
            </a:pPr>
            <a:r>
              <a:rPr lang="en-US" sz="2000" b="1" i="1" dirty="0" smtClean="0">
                <a:solidFill>
                  <a:schemeClr val="accent6">
                    <a:lumMod val="50000"/>
                  </a:schemeClr>
                </a:solidFill>
              </a:rPr>
              <a:t> </a:t>
            </a:r>
          </a:p>
        </p:txBody>
      </p:sp>
      <p:sp>
        <p:nvSpPr>
          <p:cNvPr id="3" name="Slide Number Placeholder 2"/>
          <p:cNvSpPr>
            <a:spLocks noGrp="1"/>
          </p:cNvSpPr>
          <p:nvPr>
            <p:ph type="sldNum" sz="quarter" idx="12"/>
          </p:nvPr>
        </p:nvSpPr>
        <p:spPr/>
        <p:txBody>
          <a:bodyPr/>
          <a:lstStyle/>
          <a:p>
            <a:pPr>
              <a:defRPr/>
            </a:pPr>
            <a:fld id="{C4CA861E-F2DD-4111-B711-19D272733BDC}" type="slidenum">
              <a:rPr lang="en-US" smtClean="0"/>
              <a:pPr>
                <a:defRPr/>
              </a:pPr>
              <a:t>10</a:t>
            </a:fld>
            <a:endParaRPr lang="en-US"/>
          </a:p>
        </p:txBody>
      </p:sp>
    </p:spTree>
    <p:extLst>
      <p:ext uri="{BB962C8B-B14F-4D97-AF65-F5344CB8AC3E}">
        <p14:creationId xmlns:p14="http://schemas.microsoft.com/office/powerpoint/2010/main" val="2747686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5" name="Rectangle 7"/>
          <p:cNvSpPr>
            <a:spLocks noGrp="1" noChangeArrowheads="1"/>
          </p:cNvSpPr>
          <p:nvPr>
            <p:ph type="title"/>
          </p:nvPr>
        </p:nvSpPr>
        <p:spPr>
          <a:xfrm>
            <a:off x="429492" y="212725"/>
            <a:ext cx="7881033" cy="830263"/>
          </a:xfrm>
        </p:spPr>
        <p:txBody>
          <a:bodyPr/>
          <a:lstStyle/>
          <a:p>
            <a:r>
              <a:rPr lang="en-US" dirty="0" smtClean="0"/>
              <a:t>How to Contact Us</a:t>
            </a:r>
            <a:endParaRPr lang="en-US" dirty="0"/>
          </a:p>
        </p:txBody>
      </p:sp>
      <p:sp>
        <p:nvSpPr>
          <p:cNvPr id="2" name="Content Placeholder 1"/>
          <p:cNvSpPr>
            <a:spLocks noGrp="1"/>
          </p:cNvSpPr>
          <p:nvPr>
            <p:ph idx="1"/>
          </p:nvPr>
        </p:nvSpPr>
        <p:spPr/>
        <p:txBody>
          <a:bodyPr/>
          <a:lstStyle/>
          <a:p>
            <a:pPr marL="0" indent="0" algn="ctr">
              <a:buNone/>
            </a:pPr>
            <a:endParaRPr lang="en-US" dirty="0"/>
          </a:p>
          <a:p>
            <a:pPr marL="0" indent="0" algn="ctr">
              <a:buNone/>
            </a:pPr>
            <a:r>
              <a:rPr lang="en-US" dirty="0" smtClean="0"/>
              <a:t>Richard Boire</a:t>
            </a:r>
          </a:p>
          <a:p>
            <a:pPr marL="0" indent="0" algn="ctr">
              <a:buNone/>
            </a:pPr>
            <a:r>
              <a:rPr lang="en-US" dirty="0" smtClean="0"/>
              <a:t>President</a:t>
            </a:r>
          </a:p>
          <a:p>
            <a:pPr marL="0" indent="0" algn="ctr">
              <a:buNone/>
            </a:pPr>
            <a:r>
              <a:rPr lang="en-US" dirty="0" smtClean="0">
                <a:hlinkClick r:id="rId3"/>
              </a:rPr>
              <a:t>richhector01@gmail.com</a:t>
            </a:r>
            <a:endParaRPr lang="en-US" dirty="0" smtClean="0"/>
          </a:p>
          <a:p>
            <a:pPr marL="0" indent="0" algn="ctr">
              <a:buNone/>
            </a:pPr>
            <a:r>
              <a:rPr lang="en-US" smtClean="0"/>
              <a:t>647-500-8053</a:t>
            </a:r>
            <a:endParaRPr lang="en-US" dirty="0"/>
          </a:p>
        </p:txBody>
      </p:sp>
    </p:spTree>
    <p:extLst>
      <p:ext uri="{BB962C8B-B14F-4D97-AF65-F5344CB8AC3E}">
        <p14:creationId xmlns:p14="http://schemas.microsoft.com/office/powerpoint/2010/main" val="19853057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Case Studies</a:t>
            </a:r>
            <a:endParaRPr lang="en-US" dirty="0"/>
          </a:p>
        </p:txBody>
      </p:sp>
      <p:sp>
        <p:nvSpPr>
          <p:cNvPr id="4" name="Slide Number Placeholder 3"/>
          <p:cNvSpPr>
            <a:spLocks noGrp="1"/>
          </p:cNvSpPr>
          <p:nvPr>
            <p:ph type="sldNum" sz="quarter" idx="12"/>
          </p:nvPr>
        </p:nvSpPr>
        <p:spPr/>
        <p:txBody>
          <a:bodyPr/>
          <a:lstStyle/>
          <a:p>
            <a:fld id="{51709370-B4F2-4189-87DF-5139F20D4AD1}" type="slidenum">
              <a:rPr lang="en-US" smtClean="0"/>
              <a:pPr/>
              <a:t>12</a:t>
            </a:fld>
            <a:endParaRPr lang="en-US"/>
          </a:p>
        </p:txBody>
      </p:sp>
    </p:spTree>
    <p:extLst>
      <p:ext uri="{BB962C8B-B14F-4D97-AF65-F5344CB8AC3E}">
        <p14:creationId xmlns:p14="http://schemas.microsoft.com/office/powerpoint/2010/main" val="234847988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3172538"/>
            <a:ext cx="7772400" cy="1500187"/>
          </a:xfrm>
        </p:spPr>
        <p:txBody>
          <a:bodyPr/>
          <a:lstStyle/>
          <a:p>
            <a:r>
              <a:rPr lang="en-US" i="1" dirty="0" smtClean="0"/>
              <a:t>Case Study 1: Achieving retail credit card profitability through Marketing Optimization </a:t>
            </a:r>
            <a:endParaRPr lang="en-US" i="1"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pPr>
                <a:defRPr/>
              </a:pPr>
              <a:t>13</a:t>
            </a:fld>
            <a:endParaRPr lang="en-US"/>
          </a:p>
        </p:txBody>
      </p:sp>
    </p:spTree>
    <p:extLst>
      <p:ext uri="{BB962C8B-B14F-4D97-AF65-F5344CB8AC3E}">
        <p14:creationId xmlns:p14="http://schemas.microsoft.com/office/powerpoint/2010/main" val="40835793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cs typeface="Arial" charset="0"/>
              </a:defRPr>
            </a:lvl1pPr>
            <a:lvl2pPr marL="742950" indent="-285750" eaLnBrk="0" hangingPunct="0">
              <a:defRPr sz="2400" b="1">
                <a:solidFill>
                  <a:schemeClr val="tx1"/>
                </a:solidFill>
                <a:latin typeface="Times New Roman" pitchFamily="18" charset="0"/>
                <a:cs typeface="Arial" charset="0"/>
              </a:defRPr>
            </a:lvl2pPr>
            <a:lvl3pPr marL="1143000" indent="-228600" eaLnBrk="0" hangingPunct="0">
              <a:defRPr sz="2400" b="1">
                <a:solidFill>
                  <a:schemeClr val="tx1"/>
                </a:solidFill>
                <a:latin typeface="Times New Roman" pitchFamily="18" charset="0"/>
                <a:cs typeface="Arial" charset="0"/>
              </a:defRPr>
            </a:lvl3pPr>
            <a:lvl4pPr marL="1600200" indent="-228600" eaLnBrk="0" hangingPunct="0">
              <a:defRPr sz="2400" b="1">
                <a:solidFill>
                  <a:schemeClr val="tx1"/>
                </a:solidFill>
                <a:latin typeface="Times New Roman" pitchFamily="18" charset="0"/>
                <a:cs typeface="Arial" charset="0"/>
              </a:defRPr>
            </a:lvl4pPr>
            <a:lvl5pPr marL="2057400" indent="-228600" eaLnBrk="0" hangingPunct="0">
              <a:defRPr sz="2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b="1">
                <a:solidFill>
                  <a:schemeClr val="tx1"/>
                </a:solidFill>
                <a:latin typeface="Times New Roman" pitchFamily="18" charset="0"/>
                <a:cs typeface="Arial" charset="0"/>
              </a:defRPr>
            </a:lvl9pPr>
          </a:lstStyle>
          <a:p>
            <a:pPr eaLnBrk="1" hangingPunct="1"/>
            <a:fld id="{51342F8F-148C-4C23-964F-ABBB2D12EA3D}" type="slidenum">
              <a:rPr lang="en-US" altLang="en-US" sz="1200" b="0" smtClean="0">
                <a:solidFill>
                  <a:schemeClr val="bg2"/>
                </a:solidFill>
                <a:latin typeface="Calibri" pitchFamily="34" charset="0"/>
              </a:rPr>
              <a:pPr eaLnBrk="1" hangingPunct="1"/>
              <a:t>14</a:t>
            </a:fld>
            <a:endParaRPr lang="en-US" altLang="en-US" sz="1200" b="0" smtClean="0">
              <a:solidFill>
                <a:schemeClr val="bg2"/>
              </a:solidFill>
              <a:latin typeface="Calibri" pitchFamily="34" charset="0"/>
            </a:endParaRPr>
          </a:p>
        </p:txBody>
      </p:sp>
      <p:sp>
        <p:nvSpPr>
          <p:cNvPr id="4099" name="Rectangle 2"/>
          <p:cNvSpPr>
            <a:spLocks noGrp="1" noChangeArrowheads="1"/>
          </p:cNvSpPr>
          <p:nvPr>
            <p:ph type="title"/>
          </p:nvPr>
        </p:nvSpPr>
        <p:spPr/>
        <p:txBody>
          <a:bodyPr/>
          <a:lstStyle/>
          <a:p>
            <a:pPr eaLnBrk="1" hangingPunct="1"/>
            <a:r>
              <a:rPr lang="en-US" altLang="en-US" sz="2800" dirty="0" smtClean="0">
                <a:ea typeface="Calibri" pitchFamily="34" charset="0"/>
              </a:rPr>
              <a:t>  </a:t>
            </a:r>
            <a:r>
              <a:rPr lang="en-US" altLang="en-US" sz="4000" b="1" dirty="0" smtClean="0">
                <a:ea typeface="Calibri" pitchFamily="34" charset="0"/>
              </a:rPr>
              <a:t>Background and Challenge</a:t>
            </a:r>
            <a:endParaRPr lang="en-US" altLang="en-US" sz="4000" b="1" dirty="0">
              <a:ea typeface="Calibri" pitchFamily="34" charset="0"/>
            </a:endParaRPr>
          </a:p>
        </p:txBody>
      </p:sp>
      <p:sp>
        <p:nvSpPr>
          <p:cNvPr id="4100" name="Rectangle 3"/>
          <p:cNvSpPr>
            <a:spLocks noGrp="1" noChangeArrowheads="1"/>
          </p:cNvSpPr>
          <p:nvPr>
            <p:ph type="body" idx="1"/>
          </p:nvPr>
        </p:nvSpPr>
        <p:spPr>
          <a:xfrm>
            <a:off x="430897" y="1302327"/>
            <a:ext cx="8380924" cy="4955598"/>
          </a:xfrm>
        </p:spPr>
        <p:txBody>
          <a:bodyPr/>
          <a:lstStyle/>
          <a:p>
            <a:pPr eaLnBrk="1" hangingPunct="1"/>
            <a:r>
              <a:rPr lang="en-US" altLang="en-US" sz="2800" dirty="0" smtClean="0">
                <a:ea typeface="Calibri" pitchFamily="34" charset="0"/>
              </a:rPr>
              <a:t>Alongside its insurance partners, a retailer offers relevant insurance products and services to its credit card database. </a:t>
            </a:r>
            <a:br>
              <a:rPr lang="en-US" altLang="en-US" sz="2800" dirty="0" smtClean="0">
                <a:ea typeface="Calibri" pitchFamily="34" charset="0"/>
              </a:rPr>
            </a:br>
            <a:endParaRPr lang="en-US" altLang="en-US" sz="2800" dirty="0" smtClean="0">
              <a:ea typeface="Calibri" pitchFamily="34" charset="0"/>
            </a:endParaRPr>
          </a:p>
          <a:p>
            <a:pPr eaLnBrk="1" hangingPunct="1"/>
            <a:r>
              <a:rPr lang="en-US" altLang="en-US" sz="2800" dirty="0" smtClean="0">
                <a:ea typeface="Calibri" pitchFamily="34" charset="0"/>
              </a:rPr>
              <a:t>Names are selected randomly at various time intervals throughout the year which result in inefficient higher marketing costs</a:t>
            </a:r>
            <a:br>
              <a:rPr lang="en-US" altLang="en-US" sz="2800" dirty="0" smtClean="0">
                <a:ea typeface="Calibri" pitchFamily="34" charset="0"/>
              </a:rPr>
            </a:br>
            <a:r>
              <a:rPr lang="en-US" altLang="en-US" sz="2800" dirty="0" smtClean="0">
                <a:ea typeface="Calibri" pitchFamily="34" charset="0"/>
              </a:rPr>
              <a:t> </a:t>
            </a:r>
          </a:p>
          <a:p>
            <a:pPr eaLnBrk="1" hangingPunct="1"/>
            <a:r>
              <a:rPr lang="en-US" altLang="en-US" sz="2800" dirty="0" smtClean="0">
                <a:ea typeface="Calibri" pitchFamily="34" charset="0"/>
              </a:rPr>
              <a:t>The challenge was to create a framework and approach that improved efficiency of its insurance acquisition marketing costs  </a:t>
            </a:r>
            <a:br>
              <a:rPr lang="en-US" altLang="en-US" sz="2800" dirty="0" smtClean="0">
                <a:ea typeface="Calibri" pitchFamily="34" charset="0"/>
              </a:rPr>
            </a:br>
            <a:endParaRPr lang="en-US" altLang="en-US" sz="2800" dirty="0" smtClean="0">
              <a:ea typeface="Calibri" pitchFamily="34" charset="0"/>
            </a:endParaRPr>
          </a:p>
          <a:p>
            <a:pPr eaLnBrk="1" hangingPunct="1"/>
            <a:endParaRPr lang="en-US" altLang="en-US" sz="2800" dirty="0" smtClean="0">
              <a:ea typeface="Calibri" pitchFamily="34" charset="0"/>
            </a:endParaRPr>
          </a:p>
        </p:txBody>
      </p:sp>
    </p:spTree>
    <p:extLst>
      <p:ext uri="{BB962C8B-B14F-4D97-AF65-F5344CB8AC3E}">
        <p14:creationId xmlns:p14="http://schemas.microsoft.com/office/powerpoint/2010/main" val="23796382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What we did </a:t>
            </a:r>
            <a:endParaRPr lang="en-CA" sz="4000" b="1" dirty="0"/>
          </a:p>
        </p:txBody>
      </p:sp>
      <p:sp>
        <p:nvSpPr>
          <p:cNvPr id="3" name="Content Placeholder 2"/>
          <p:cNvSpPr>
            <a:spLocks noGrp="1"/>
          </p:cNvSpPr>
          <p:nvPr>
            <p:ph idx="1"/>
          </p:nvPr>
        </p:nvSpPr>
        <p:spPr>
          <a:xfrm>
            <a:off x="430897" y="1219200"/>
            <a:ext cx="8380924" cy="5038725"/>
          </a:xfrm>
        </p:spPr>
        <p:txBody>
          <a:bodyPr/>
          <a:lstStyle/>
          <a:p>
            <a:r>
              <a:rPr lang="en-CA" sz="2800" dirty="0" smtClean="0"/>
              <a:t>Built the following models:</a:t>
            </a:r>
          </a:p>
          <a:p>
            <a:pPr lvl="1"/>
            <a:r>
              <a:rPr lang="en-CA" sz="2800" dirty="0" smtClean="0"/>
              <a:t>Upsell/cross sell models by insurance product/service</a:t>
            </a:r>
          </a:p>
          <a:p>
            <a:pPr lvl="1"/>
            <a:r>
              <a:rPr lang="en-CA" sz="2800" dirty="0" smtClean="0"/>
              <a:t>Contact models</a:t>
            </a:r>
          </a:p>
          <a:p>
            <a:pPr lvl="1"/>
            <a:r>
              <a:rPr lang="en-CA" sz="2800" dirty="0" smtClean="0"/>
              <a:t>Retention</a:t>
            </a:r>
            <a:br>
              <a:rPr lang="en-CA" sz="2800" dirty="0" smtClean="0"/>
            </a:br>
            <a:endParaRPr lang="en-CA" sz="2800" dirty="0" smtClean="0"/>
          </a:p>
          <a:p>
            <a:r>
              <a:rPr lang="en-CA" sz="2800" dirty="0" smtClean="0"/>
              <a:t>Built a marketing contact database in order to utilize prior information based on marketing interaction.</a:t>
            </a:r>
            <a:br>
              <a:rPr lang="en-CA" sz="2800" dirty="0" smtClean="0"/>
            </a:br>
            <a:endParaRPr lang="en-CA" sz="2800" dirty="0" smtClean="0"/>
          </a:p>
          <a:p>
            <a:r>
              <a:rPr lang="en-CA" sz="2800" dirty="0" smtClean="0"/>
              <a:t>Allowed us to select right names with the right insurance offer and at the right time.   </a:t>
            </a:r>
            <a:br>
              <a:rPr lang="en-CA" sz="2800" dirty="0" smtClean="0"/>
            </a:br>
            <a:endParaRPr lang="en-CA" sz="2800"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pPr>
                <a:defRPr/>
              </a:pPr>
              <a:t>15</a:t>
            </a:fld>
            <a:endParaRPr lang="en-US"/>
          </a:p>
        </p:txBody>
      </p:sp>
    </p:spTree>
    <p:extLst>
      <p:ext uri="{BB962C8B-B14F-4D97-AF65-F5344CB8AC3E}">
        <p14:creationId xmlns:p14="http://schemas.microsoft.com/office/powerpoint/2010/main" val="287460330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What was the result?</a:t>
            </a:r>
            <a:endParaRPr lang="en-CA" sz="4000" b="1" dirty="0"/>
          </a:p>
        </p:txBody>
      </p:sp>
      <p:pic>
        <p:nvPicPr>
          <p:cNvPr id="5" name="Content Placeholder 4"/>
          <p:cNvPicPr>
            <a:picLocks noGrp="1" noChangeAspect="1"/>
          </p:cNvPicPr>
          <p:nvPr>
            <p:ph idx="1"/>
          </p:nvPr>
        </p:nvPicPr>
        <p:blipFill>
          <a:blip r:embed="rId2"/>
          <a:stretch>
            <a:fillRect/>
          </a:stretch>
        </p:blipFill>
        <p:spPr>
          <a:xfrm>
            <a:off x="412974" y="3633306"/>
            <a:ext cx="7779170" cy="2469094"/>
          </a:xfrm>
          <a:prstGeom prst="rect">
            <a:avLst/>
          </a:prstGeom>
        </p:spPr>
      </p:pic>
      <p:sp>
        <p:nvSpPr>
          <p:cNvPr id="4" name="Slide Number Placeholder 3"/>
          <p:cNvSpPr>
            <a:spLocks noGrp="1"/>
          </p:cNvSpPr>
          <p:nvPr>
            <p:ph type="sldNum" sz="quarter" idx="12"/>
          </p:nvPr>
        </p:nvSpPr>
        <p:spPr/>
        <p:txBody>
          <a:bodyPr/>
          <a:lstStyle/>
          <a:p>
            <a:pPr>
              <a:defRPr/>
            </a:pPr>
            <a:fld id="{C4CA861E-F2DD-4111-B711-19D272733BDC}" type="slidenum">
              <a:rPr lang="en-US" smtClean="0"/>
              <a:pPr>
                <a:defRPr/>
              </a:pPr>
              <a:t>16</a:t>
            </a:fld>
            <a:endParaRPr lang="en-US"/>
          </a:p>
        </p:txBody>
      </p:sp>
      <p:sp>
        <p:nvSpPr>
          <p:cNvPr id="6" name="TextBox 5"/>
          <p:cNvSpPr txBox="1"/>
          <p:nvPr/>
        </p:nvSpPr>
        <p:spPr>
          <a:xfrm>
            <a:off x="0" y="1274618"/>
            <a:ext cx="8922327" cy="2308324"/>
          </a:xfrm>
          <a:prstGeom prst="rect">
            <a:avLst/>
          </a:prstGeom>
          <a:noFill/>
        </p:spPr>
        <p:txBody>
          <a:bodyPr wrap="square" rtlCol="0">
            <a:spAutoFit/>
          </a:bodyPr>
          <a:lstStyle/>
          <a:p>
            <a:pPr marL="342900" indent="-342900">
              <a:buFont typeface="Arial" panose="020B0604020202020204" pitchFamily="34" charset="0"/>
              <a:buChar char="•"/>
            </a:pPr>
            <a:r>
              <a:rPr lang="en-CA" b="0" dirty="0" smtClean="0"/>
              <a:t>Below table looks at number of months of sales revenue that were required to pay back the initial acquisition costs</a:t>
            </a:r>
            <a:br>
              <a:rPr lang="en-CA" b="0" dirty="0" smtClean="0"/>
            </a:br>
            <a:endParaRPr lang="en-CA" b="0" dirty="0" smtClean="0"/>
          </a:p>
          <a:p>
            <a:pPr marL="342900" indent="-342900">
              <a:buFont typeface="Arial" panose="020B0604020202020204" pitchFamily="34" charset="0"/>
              <a:buChar char="•"/>
            </a:pPr>
            <a:r>
              <a:rPr lang="en-CA" b="0" dirty="0" smtClean="0"/>
              <a:t>Prior to any data science activity, approx. 50 months of sales revenue was the B/E point which decreased to approx. 8 months of sales revenue with our data science solutions.   </a:t>
            </a:r>
            <a:endParaRPr lang="en-CA" b="0" dirty="0"/>
          </a:p>
        </p:txBody>
      </p:sp>
    </p:spTree>
    <p:extLst>
      <p:ext uri="{BB962C8B-B14F-4D97-AF65-F5344CB8AC3E}">
        <p14:creationId xmlns:p14="http://schemas.microsoft.com/office/powerpoint/2010/main" val="291843578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3172538"/>
            <a:ext cx="7772400" cy="1500187"/>
          </a:xfrm>
        </p:spPr>
        <p:txBody>
          <a:bodyPr/>
          <a:lstStyle/>
          <a:p>
            <a:r>
              <a:rPr lang="en-US" i="1" dirty="0" smtClean="0"/>
              <a:t>Case Study 2: Optimizing Insurance P&amp;C Profitability through better pricing </a:t>
            </a:r>
            <a:endParaRPr lang="en-US"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solidFill>
                  <a:srgbClr val="FFFFFF"/>
                </a:solidFill>
              </a:rPr>
              <a:pPr>
                <a:defRPr/>
              </a:pPr>
              <a:t>17</a:t>
            </a:fld>
            <a:endParaRPr lang="en-US">
              <a:solidFill>
                <a:srgbClr val="FFFFFF"/>
              </a:solidFill>
            </a:endParaRPr>
          </a:p>
        </p:txBody>
      </p:sp>
    </p:spTree>
    <p:extLst>
      <p:ext uri="{BB962C8B-B14F-4D97-AF65-F5344CB8AC3E}">
        <p14:creationId xmlns:p14="http://schemas.microsoft.com/office/powerpoint/2010/main" val="320201733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C97BA214-40CE-4813-9A0B-79F4D53CED40}" type="slidenum">
              <a:rPr lang="en-US" smtClean="0"/>
              <a:pPr/>
              <a:t>18</a:t>
            </a:fld>
            <a:endParaRPr lang="en-US" smtClean="0"/>
          </a:p>
        </p:txBody>
      </p:sp>
      <p:sp>
        <p:nvSpPr>
          <p:cNvPr id="31746" name="Rectangle 2"/>
          <p:cNvSpPr>
            <a:spLocks noGrp="1" noChangeArrowheads="1"/>
          </p:cNvSpPr>
          <p:nvPr>
            <p:ph type="title"/>
          </p:nvPr>
        </p:nvSpPr>
        <p:spPr>
          <a:xfrm>
            <a:off x="88900" y="668338"/>
            <a:ext cx="8958263" cy="473075"/>
          </a:xfrm>
        </p:spPr>
        <p:txBody>
          <a:bodyPr/>
          <a:lstStyle/>
          <a:p>
            <a:pPr eaLnBrk="1" hangingPunct="1"/>
            <a:r>
              <a:rPr lang="en-US" altLang="en-US" sz="4000" b="1" dirty="0">
                <a:ea typeface="Calibri" pitchFamily="34" charset="0"/>
              </a:rPr>
              <a:t>Background and Challenge</a:t>
            </a:r>
            <a:endParaRPr lang="en-US" sz="4000" dirty="0" smtClean="0"/>
          </a:p>
        </p:txBody>
      </p:sp>
      <p:sp>
        <p:nvSpPr>
          <p:cNvPr id="31747" name="Rectangle 3"/>
          <p:cNvSpPr>
            <a:spLocks noGrp="1" noChangeArrowheads="1"/>
          </p:cNvSpPr>
          <p:nvPr>
            <p:ph type="body" idx="1"/>
          </p:nvPr>
        </p:nvSpPr>
        <p:spPr>
          <a:xfrm>
            <a:off x="430897" y="1274618"/>
            <a:ext cx="8380924" cy="4983307"/>
          </a:xfrm>
        </p:spPr>
        <p:txBody>
          <a:bodyPr/>
          <a:lstStyle/>
          <a:p>
            <a:pPr eaLnBrk="1" hangingPunct="1"/>
            <a:r>
              <a:rPr lang="en-US" sz="2800" dirty="0" smtClean="0"/>
              <a:t>Client is a Direct Writer providing P&amp;C insurance to a large member base</a:t>
            </a:r>
          </a:p>
          <a:p>
            <a:pPr lvl="2" eaLnBrk="1" hangingPunct="1"/>
            <a:endParaRPr lang="en-US" sz="1200" dirty="0" smtClean="0"/>
          </a:p>
          <a:p>
            <a:pPr eaLnBrk="1" hangingPunct="1"/>
            <a:r>
              <a:rPr lang="en-US" sz="2800" dirty="0" smtClean="0"/>
              <a:t>The Homeowners segment of its Property insurance portfolio has performed below industry average</a:t>
            </a:r>
          </a:p>
          <a:p>
            <a:pPr lvl="1" eaLnBrk="1" hangingPunct="1"/>
            <a:r>
              <a:rPr lang="en-US" sz="2400" dirty="0" smtClean="0"/>
              <a:t>A key objective was to increase new business, but rates were inadequate</a:t>
            </a:r>
          </a:p>
          <a:p>
            <a:pPr lvl="2" eaLnBrk="1" hangingPunct="1"/>
            <a:endParaRPr lang="en-US" sz="1400" dirty="0" smtClean="0"/>
          </a:p>
          <a:p>
            <a:pPr eaLnBrk="1" hangingPunct="1"/>
            <a:r>
              <a:rPr lang="en-US" sz="2800" dirty="0" smtClean="0"/>
              <a:t>The challenge was to build tools that could better align price with risk </a:t>
            </a:r>
          </a:p>
        </p:txBody>
      </p:sp>
    </p:spTree>
    <p:extLst>
      <p:ext uri="{BB962C8B-B14F-4D97-AF65-F5344CB8AC3E}">
        <p14:creationId xmlns:p14="http://schemas.microsoft.com/office/powerpoint/2010/main" val="3818209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882A474A-A80B-4FD4-93EE-C97140FA5631}" type="slidenum">
              <a:rPr lang="en-US" smtClean="0"/>
              <a:pPr/>
              <a:t>19</a:t>
            </a:fld>
            <a:endParaRPr lang="en-US" smtClean="0"/>
          </a:p>
        </p:txBody>
      </p:sp>
      <p:sp>
        <p:nvSpPr>
          <p:cNvPr id="32770" name="Rectangle 2"/>
          <p:cNvSpPr>
            <a:spLocks noGrp="1" noChangeArrowheads="1"/>
          </p:cNvSpPr>
          <p:nvPr>
            <p:ph type="title"/>
          </p:nvPr>
        </p:nvSpPr>
        <p:spPr>
          <a:xfrm>
            <a:off x="88900" y="668338"/>
            <a:ext cx="8958263" cy="473075"/>
          </a:xfrm>
        </p:spPr>
        <p:txBody>
          <a:bodyPr/>
          <a:lstStyle/>
          <a:p>
            <a:pPr eaLnBrk="1" hangingPunct="1"/>
            <a:r>
              <a:rPr lang="en-US" sz="4000" b="1" dirty="0" smtClean="0"/>
              <a:t>What we did</a:t>
            </a:r>
          </a:p>
        </p:txBody>
      </p:sp>
      <p:sp>
        <p:nvSpPr>
          <p:cNvPr id="32771" name="Rectangle 3"/>
          <p:cNvSpPr>
            <a:spLocks noGrp="1" noChangeArrowheads="1"/>
          </p:cNvSpPr>
          <p:nvPr>
            <p:ph type="body" idx="1"/>
          </p:nvPr>
        </p:nvSpPr>
        <p:spPr>
          <a:xfrm>
            <a:off x="430897" y="1302327"/>
            <a:ext cx="8380924" cy="4955598"/>
          </a:xfrm>
        </p:spPr>
        <p:txBody>
          <a:bodyPr/>
          <a:lstStyle/>
          <a:p>
            <a:pPr eaLnBrk="1" hangingPunct="1">
              <a:lnSpc>
                <a:spcPct val="85000"/>
              </a:lnSpc>
              <a:spcBef>
                <a:spcPct val="35000"/>
              </a:spcBef>
              <a:spcAft>
                <a:spcPct val="15000"/>
              </a:spcAft>
              <a:buSzTx/>
            </a:pPr>
            <a:r>
              <a:rPr lang="en-US" sz="2800" dirty="0" smtClean="0"/>
              <a:t>Built expected claim loss model that could differentiate policy holders based on claim risk and claim severity. </a:t>
            </a:r>
          </a:p>
          <a:p>
            <a:pPr eaLnBrk="1" hangingPunct="1">
              <a:lnSpc>
                <a:spcPct val="85000"/>
              </a:lnSpc>
              <a:spcBef>
                <a:spcPct val="35000"/>
              </a:spcBef>
              <a:spcAft>
                <a:spcPct val="15000"/>
              </a:spcAft>
              <a:buSzTx/>
            </a:pPr>
            <a:r>
              <a:rPr lang="en-US" sz="2800" dirty="0" smtClean="0"/>
              <a:t>Some of the key model variables were:</a:t>
            </a:r>
          </a:p>
          <a:p>
            <a:pPr lvl="1" eaLnBrk="1" hangingPunct="1">
              <a:lnSpc>
                <a:spcPct val="85000"/>
              </a:lnSpc>
              <a:spcBef>
                <a:spcPct val="35000"/>
              </a:spcBef>
              <a:spcAft>
                <a:spcPct val="15000"/>
              </a:spcAft>
              <a:buSzTx/>
            </a:pPr>
            <a:r>
              <a:rPr lang="en-US" sz="2400" dirty="0" smtClean="0"/>
              <a:t>Geographical location</a:t>
            </a:r>
          </a:p>
          <a:p>
            <a:pPr lvl="1" eaLnBrk="1" hangingPunct="1">
              <a:lnSpc>
                <a:spcPct val="85000"/>
              </a:lnSpc>
              <a:spcBef>
                <a:spcPct val="35000"/>
              </a:spcBef>
              <a:spcAft>
                <a:spcPct val="15000"/>
              </a:spcAft>
              <a:buSzTx/>
            </a:pPr>
            <a:r>
              <a:rPr lang="en-US" sz="2400" dirty="0" smtClean="0"/>
              <a:t>Previous claim history</a:t>
            </a:r>
          </a:p>
          <a:p>
            <a:pPr lvl="1" eaLnBrk="1" hangingPunct="1">
              <a:lnSpc>
                <a:spcPct val="85000"/>
              </a:lnSpc>
              <a:spcBef>
                <a:spcPct val="35000"/>
              </a:spcBef>
              <a:spcAft>
                <a:spcPct val="15000"/>
              </a:spcAft>
              <a:buSzTx/>
            </a:pPr>
            <a:r>
              <a:rPr lang="en-US" sz="2400" dirty="0" smtClean="0"/>
              <a:t>Statistics Canada (socio-demographic) variables e.g. education and occupation</a:t>
            </a:r>
          </a:p>
        </p:txBody>
      </p:sp>
    </p:spTree>
    <p:extLst>
      <p:ext uri="{BB962C8B-B14F-4D97-AF65-F5344CB8AC3E}">
        <p14:creationId xmlns:p14="http://schemas.microsoft.com/office/powerpoint/2010/main" val="37547776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2" name="Rectangle 2"/>
          <p:cNvSpPr>
            <a:spLocks noGrp="1" noChangeArrowheads="1"/>
          </p:cNvSpPr>
          <p:nvPr>
            <p:ph type="title"/>
          </p:nvPr>
        </p:nvSpPr>
        <p:spPr/>
        <p:txBody>
          <a:bodyPr/>
          <a:lstStyle/>
          <a:p>
            <a:pPr eaLnBrk="1" hangingPunct="1"/>
            <a:r>
              <a:rPr lang="en-US" b="0" dirty="0" smtClean="0"/>
              <a:t>Boire Analytics</a:t>
            </a:r>
          </a:p>
        </p:txBody>
      </p:sp>
      <p:sp>
        <p:nvSpPr>
          <p:cNvPr id="2" name="Content Placeholder 1"/>
          <p:cNvSpPr>
            <a:spLocks noGrp="1"/>
          </p:cNvSpPr>
          <p:nvPr>
            <p:ph idx="1"/>
          </p:nvPr>
        </p:nvSpPr>
        <p:spPr>
          <a:xfrm>
            <a:off x="0" y="1238961"/>
            <a:ext cx="8928100" cy="5130965"/>
          </a:xfrm>
        </p:spPr>
        <p:txBody>
          <a:bodyPr/>
          <a:lstStyle/>
          <a:p>
            <a:pPr algn="ctr"/>
            <a:r>
              <a:rPr lang="en-US" sz="2000" b="1" i="1" dirty="0" smtClean="0"/>
              <a:t>Leverage </a:t>
            </a:r>
            <a:r>
              <a:rPr lang="en-US" sz="2000" b="1" i="1" dirty="0"/>
              <a:t>Data to Optimize your </a:t>
            </a:r>
            <a:r>
              <a:rPr lang="en-US" sz="2000" b="1" i="1" dirty="0" smtClean="0"/>
              <a:t>Business and to ultimately drive customer profitability </a:t>
            </a:r>
            <a:br>
              <a:rPr lang="en-US" sz="2000" b="1" i="1" dirty="0" smtClean="0"/>
            </a:br>
            <a:endParaRPr lang="en-US" sz="2000" b="1" i="1" dirty="0" smtClean="0"/>
          </a:p>
          <a:p>
            <a:pPr algn="ctr"/>
            <a:r>
              <a:rPr lang="en-US" sz="2000" b="1" i="1" dirty="0" smtClean="0"/>
              <a:t>Industry Pioneer  who began career in 1983 in data science</a:t>
            </a:r>
            <a:br>
              <a:rPr lang="en-US" sz="2000" b="1" i="1" dirty="0" smtClean="0"/>
            </a:br>
            <a:endParaRPr lang="en-US" sz="2000" b="1" i="1" dirty="0" smtClean="0"/>
          </a:p>
          <a:p>
            <a:pPr algn="ctr"/>
            <a:r>
              <a:rPr lang="en-US" sz="2000" b="1" i="1" dirty="0" smtClean="0"/>
              <a:t>Established </a:t>
            </a:r>
            <a:r>
              <a:rPr lang="en-US" sz="2000" b="1" i="1" dirty="0"/>
              <a:t>Track </a:t>
            </a:r>
            <a:r>
              <a:rPr lang="en-US" sz="2000" b="1" i="1" dirty="0" smtClean="0"/>
              <a:t>Record, Loyal </a:t>
            </a:r>
            <a:r>
              <a:rPr lang="en-US" sz="2000" b="1" i="1" dirty="0"/>
              <a:t>Client Base</a:t>
            </a:r>
          </a:p>
          <a:p>
            <a:pPr marL="0" indent="0" algn="ctr">
              <a:buNone/>
            </a:pPr>
            <a:endParaRPr lang="en-US" sz="2000" b="1" i="1" dirty="0" smtClean="0"/>
          </a:p>
          <a:p>
            <a:pPr algn="ctr"/>
            <a:r>
              <a:rPr lang="en-US" sz="2000" b="1" i="1" dirty="0" smtClean="0"/>
              <a:t>Solving the right problem with the right data in order to achieve customer profitability is our philosophy.</a:t>
            </a:r>
          </a:p>
          <a:p>
            <a:pPr algn="ctr"/>
            <a:r>
              <a:rPr lang="en-US" sz="2000" b="1" i="1" dirty="0" smtClean="0"/>
              <a:t>Unique </a:t>
            </a:r>
            <a:r>
              <a:rPr lang="en-US" sz="2000" b="1" i="1" dirty="0"/>
              <a:t>combination of analytical + technical + marketing </a:t>
            </a:r>
            <a:r>
              <a:rPr lang="en-US" sz="2000" b="1" i="1" dirty="0" smtClean="0"/>
              <a:t>expertise</a:t>
            </a:r>
          </a:p>
          <a:p>
            <a:pPr algn="ctr"/>
            <a:r>
              <a:rPr lang="en-US" sz="2000" b="1" i="1" dirty="0"/>
              <a:t>Data Expertise Married with </a:t>
            </a:r>
            <a:r>
              <a:rPr lang="en-US" sz="2000" b="1" i="1" dirty="0" smtClean="0"/>
              <a:t>Marketing and Credit Risk  </a:t>
            </a:r>
            <a:r>
              <a:rPr lang="en-US" sz="2000" b="1" i="1" dirty="0"/>
              <a:t>Know </a:t>
            </a:r>
            <a:r>
              <a:rPr lang="en-US" sz="2000" b="1" i="1" dirty="0" smtClean="0"/>
              <a:t>How</a:t>
            </a:r>
            <a:endParaRPr lang="en-US" sz="2000" b="1" i="1" dirty="0"/>
          </a:p>
          <a:p>
            <a:pPr algn="ctr"/>
            <a:r>
              <a:rPr lang="en-US" sz="2000" b="1" i="1" dirty="0" smtClean="0"/>
              <a:t>Diverse Industry Experience</a:t>
            </a:r>
          </a:p>
          <a:p>
            <a:pPr algn="ctr"/>
            <a:r>
              <a:rPr lang="en-US" sz="2000" b="1" i="1" dirty="0" smtClean="0"/>
              <a:t>Depth </a:t>
            </a:r>
            <a:r>
              <a:rPr lang="en-US" sz="2000" b="1" i="1" dirty="0"/>
              <a:t>of Knowledge</a:t>
            </a:r>
          </a:p>
          <a:p>
            <a:pPr marL="0" indent="0" algn="ctr">
              <a:buNone/>
            </a:pPr>
            <a:endParaRPr lang="en-US" b="1" i="1" dirty="0">
              <a:solidFill>
                <a:srgbClr val="990033"/>
              </a:solidFill>
            </a:endParaRPr>
          </a:p>
        </p:txBody>
      </p:sp>
      <p:sp>
        <p:nvSpPr>
          <p:cNvPr id="3" name="Slide Number Placeholder 2"/>
          <p:cNvSpPr>
            <a:spLocks noGrp="1"/>
          </p:cNvSpPr>
          <p:nvPr>
            <p:ph type="sldNum" sz="quarter" idx="12"/>
          </p:nvPr>
        </p:nvSpPr>
        <p:spPr/>
        <p:txBody>
          <a:bodyPr/>
          <a:lstStyle/>
          <a:p>
            <a:pPr>
              <a:defRPr/>
            </a:pPr>
            <a:fld id="{C4CA861E-F2DD-4111-B711-19D272733BDC}" type="slidenum">
              <a:rPr lang="en-US" smtClean="0"/>
              <a:pPr>
                <a:defRPr/>
              </a:pPr>
              <a:t>2</a:t>
            </a:fld>
            <a:endParaRPr lang="en-US"/>
          </a:p>
        </p:txBody>
      </p:sp>
    </p:spTree>
    <p:extLst>
      <p:ext uri="{BB962C8B-B14F-4D97-AF65-F5344CB8AC3E}">
        <p14:creationId xmlns:p14="http://schemas.microsoft.com/office/powerpoint/2010/main" val="318143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C147ED65-AA3E-4E93-9C30-726C46F7B787}" type="slidenum">
              <a:rPr lang="en-US" smtClean="0"/>
              <a:pPr/>
              <a:t>20</a:t>
            </a:fld>
            <a:endParaRPr lang="en-US" smtClean="0"/>
          </a:p>
        </p:txBody>
      </p:sp>
      <p:sp>
        <p:nvSpPr>
          <p:cNvPr id="24581" name="Rectangle 2"/>
          <p:cNvSpPr>
            <a:spLocks noGrp="1" noChangeArrowheads="1"/>
          </p:cNvSpPr>
          <p:nvPr>
            <p:ph type="title"/>
          </p:nvPr>
        </p:nvSpPr>
        <p:spPr/>
        <p:txBody>
          <a:bodyPr/>
          <a:lstStyle/>
          <a:p>
            <a:pPr eaLnBrk="1" hangingPunct="1"/>
            <a:r>
              <a:rPr lang="en-US" sz="4000" b="1" dirty="0" smtClean="0"/>
              <a:t>What was the result</a:t>
            </a:r>
          </a:p>
        </p:txBody>
      </p:sp>
      <p:graphicFrame>
        <p:nvGraphicFramePr>
          <p:cNvPr id="24579" name="Object 3"/>
          <p:cNvGraphicFramePr>
            <a:graphicFrameLocks noGrp="1" noChangeAspect="1"/>
          </p:cNvGraphicFramePr>
          <p:nvPr>
            <p:ph idx="1"/>
          </p:nvPr>
        </p:nvGraphicFramePr>
        <p:xfrm>
          <a:off x="230188" y="1352550"/>
          <a:ext cx="5797550" cy="4594225"/>
        </p:xfrm>
        <a:graphic>
          <a:graphicData uri="http://schemas.openxmlformats.org/presentationml/2006/ole">
            <mc:AlternateContent xmlns:mc="http://schemas.openxmlformats.org/markup-compatibility/2006">
              <mc:Choice xmlns:v="urn:schemas-microsoft-com:vml" Requires="v">
                <p:oleObj spid="_x0000_s5149" name="Chart" r:id="rId3" imgW="7419975" imgH="5895975" progId="Excel.Chart.8">
                  <p:embed/>
                </p:oleObj>
              </mc:Choice>
              <mc:Fallback>
                <p:oleObj name="Chart" r:id="rId3" imgW="7419975" imgH="5895975"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188" y="1352550"/>
                        <a:ext cx="5797550" cy="4594225"/>
                      </a:xfrm>
                      <a:prstGeom prst="rect">
                        <a:avLst/>
                      </a:prstGeom>
                    </p:spPr>
                  </p:pic>
                </p:oleObj>
              </mc:Fallback>
            </mc:AlternateContent>
          </a:graphicData>
        </a:graphic>
      </p:graphicFrame>
      <p:sp>
        <p:nvSpPr>
          <p:cNvPr id="24582" name="Freeform 4"/>
          <p:cNvSpPr>
            <a:spLocks/>
          </p:cNvSpPr>
          <p:nvPr/>
        </p:nvSpPr>
        <p:spPr bwMode="auto">
          <a:xfrm>
            <a:off x="1104900" y="2368550"/>
            <a:ext cx="4292600" cy="2641600"/>
          </a:xfrm>
          <a:custGeom>
            <a:avLst/>
            <a:gdLst>
              <a:gd name="T0" fmla="*/ 2147483647 w 2680"/>
              <a:gd name="T1" fmla="*/ 0 h 1648"/>
              <a:gd name="T2" fmla="*/ 2147483647 w 2680"/>
              <a:gd name="T3" fmla="*/ 2147483647 h 1648"/>
              <a:gd name="T4" fmla="*/ 2147483647 w 2680"/>
              <a:gd name="T5" fmla="*/ 2147483647 h 1648"/>
              <a:gd name="T6" fmla="*/ 2147483647 w 2680"/>
              <a:gd name="T7" fmla="*/ 2147483647 h 1648"/>
              <a:gd name="T8" fmla="*/ 2147483647 w 2680"/>
              <a:gd name="T9" fmla="*/ 2147483647 h 1648"/>
              <a:gd name="T10" fmla="*/ 2147483647 w 2680"/>
              <a:gd name="T11" fmla="*/ 2147483647 h 1648"/>
              <a:gd name="T12" fmla="*/ 2147483647 w 2680"/>
              <a:gd name="T13" fmla="*/ 2147483647 h 1648"/>
              <a:gd name="T14" fmla="*/ 2147483647 w 2680"/>
              <a:gd name="T15" fmla="*/ 2147483647 h 1648"/>
              <a:gd name="T16" fmla="*/ 2147483647 w 2680"/>
              <a:gd name="T17" fmla="*/ 2147483647 h 1648"/>
              <a:gd name="T18" fmla="*/ 2147483647 w 2680"/>
              <a:gd name="T19" fmla="*/ 2147483647 h 1648"/>
              <a:gd name="T20" fmla="*/ 2147483647 w 2680"/>
              <a:gd name="T21" fmla="*/ 2147483647 h 1648"/>
              <a:gd name="T22" fmla="*/ 2147483647 w 2680"/>
              <a:gd name="T23" fmla="*/ 2147483647 h 1648"/>
              <a:gd name="T24" fmla="*/ 2147483647 w 2680"/>
              <a:gd name="T25" fmla="*/ 2147483647 h 1648"/>
              <a:gd name="T26" fmla="*/ 2147483647 w 2680"/>
              <a:gd name="T27" fmla="*/ 2147483647 h 1648"/>
              <a:gd name="T28" fmla="*/ 2147483647 w 2680"/>
              <a:gd name="T29" fmla="*/ 2147483647 h 1648"/>
              <a:gd name="T30" fmla="*/ 0 w 2680"/>
              <a:gd name="T31" fmla="*/ 2147483647 h 1648"/>
              <a:gd name="T32" fmla="*/ 2147483647 w 2680"/>
              <a:gd name="T33" fmla="*/ 2147483647 h 1648"/>
              <a:gd name="T34" fmla="*/ 2147483647 w 2680"/>
              <a:gd name="T35" fmla="*/ 2147483647 h 1648"/>
              <a:gd name="T36" fmla="*/ 2147483647 w 2680"/>
              <a:gd name="T37" fmla="*/ 2147483647 h 1648"/>
              <a:gd name="T38" fmla="*/ 2147483647 w 2680"/>
              <a:gd name="T39" fmla="*/ 2147483647 h 1648"/>
              <a:gd name="T40" fmla="*/ 2147483647 w 2680"/>
              <a:gd name="T41" fmla="*/ 2147483647 h 1648"/>
              <a:gd name="T42" fmla="*/ 2147483647 w 2680"/>
              <a:gd name="T43" fmla="*/ 2147483647 h 1648"/>
              <a:gd name="T44" fmla="*/ 2147483647 w 2680"/>
              <a:gd name="T45" fmla="*/ 2147483647 h 1648"/>
              <a:gd name="T46" fmla="*/ 2147483647 w 2680"/>
              <a:gd name="T47" fmla="*/ 2147483647 h 1648"/>
              <a:gd name="T48" fmla="*/ 2147483647 w 2680"/>
              <a:gd name="T49" fmla="*/ 2147483647 h 1648"/>
              <a:gd name="T50" fmla="*/ 2147483647 w 2680"/>
              <a:gd name="T51" fmla="*/ 2147483647 h 1648"/>
              <a:gd name="T52" fmla="*/ 2147483647 w 2680"/>
              <a:gd name="T53" fmla="*/ 2147483647 h 1648"/>
              <a:gd name="T54" fmla="*/ 2147483647 w 2680"/>
              <a:gd name="T55" fmla="*/ 2147483647 h 1648"/>
              <a:gd name="T56" fmla="*/ 2147483647 w 2680"/>
              <a:gd name="T57" fmla="*/ 2147483647 h 1648"/>
              <a:gd name="T58" fmla="*/ 2147483647 w 2680"/>
              <a:gd name="T59" fmla="*/ 2147483647 h 1648"/>
              <a:gd name="T60" fmla="*/ 2147483647 w 2680"/>
              <a:gd name="T61" fmla="*/ 2147483647 h 1648"/>
              <a:gd name="T62" fmla="*/ 2147483647 w 2680"/>
              <a:gd name="T63" fmla="*/ 0 h 16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80"/>
              <a:gd name="T97" fmla="*/ 0 h 1648"/>
              <a:gd name="T98" fmla="*/ 2680 w 2680"/>
              <a:gd name="T99" fmla="*/ 1648 h 16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80" h="1648">
                <a:moveTo>
                  <a:pt x="2680" y="0"/>
                </a:moveTo>
                <a:lnTo>
                  <a:pt x="2468" y="44"/>
                </a:lnTo>
                <a:lnTo>
                  <a:pt x="2292" y="80"/>
                </a:lnTo>
                <a:lnTo>
                  <a:pt x="2184" y="108"/>
                </a:lnTo>
                <a:lnTo>
                  <a:pt x="1980" y="184"/>
                </a:lnTo>
                <a:lnTo>
                  <a:pt x="1596" y="340"/>
                </a:lnTo>
                <a:lnTo>
                  <a:pt x="1424" y="388"/>
                </a:lnTo>
                <a:lnTo>
                  <a:pt x="1268" y="456"/>
                </a:lnTo>
                <a:lnTo>
                  <a:pt x="804" y="732"/>
                </a:lnTo>
                <a:lnTo>
                  <a:pt x="572" y="888"/>
                </a:lnTo>
                <a:lnTo>
                  <a:pt x="396" y="1032"/>
                </a:lnTo>
                <a:lnTo>
                  <a:pt x="328" y="1084"/>
                </a:lnTo>
                <a:lnTo>
                  <a:pt x="240" y="1196"/>
                </a:lnTo>
                <a:lnTo>
                  <a:pt x="188" y="1272"/>
                </a:lnTo>
                <a:lnTo>
                  <a:pt x="100" y="1444"/>
                </a:lnTo>
                <a:lnTo>
                  <a:pt x="0" y="1648"/>
                </a:lnTo>
                <a:lnTo>
                  <a:pt x="204" y="1368"/>
                </a:lnTo>
                <a:lnTo>
                  <a:pt x="304" y="1284"/>
                </a:lnTo>
                <a:lnTo>
                  <a:pt x="492" y="1176"/>
                </a:lnTo>
                <a:lnTo>
                  <a:pt x="736" y="1032"/>
                </a:lnTo>
                <a:lnTo>
                  <a:pt x="844" y="968"/>
                </a:lnTo>
                <a:lnTo>
                  <a:pt x="1048" y="864"/>
                </a:lnTo>
                <a:lnTo>
                  <a:pt x="1216" y="736"/>
                </a:lnTo>
                <a:lnTo>
                  <a:pt x="1336" y="636"/>
                </a:lnTo>
                <a:lnTo>
                  <a:pt x="1520" y="532"/>
                </a:lnTo>
                <a:lnTo>
                  <a:pt x="1640" y="468"/>
                </a:lnTo>
                <a:lnTo>
                  <a:pt x="1864" y="404"/>
                </a:lnTo>
                <a:lnTo>
                  <a:pt x="2048" y="316"/>
                </a:lnTo>
                <a:lnTo>
                  <a:pt x="2184" y="244"/>
                </a:lnTo>
                <a:lnTo>
                  <a:pt x="2320" y="168"/>
                </a:lnTo>
                <a:lnTo>
                  <a:pt x="2452" y="100"/>
                </a:lnTo>
                <a:lnTo>
                  <a:pt x="2680" y="0"/>
                </a:lnTo>
                <a:close/>
              </a:path>
            </a:pathLst>
          </a:custGeom>
          <a:gradFill rotWithShape="1">
            <a:gsLst>
              <a:gs pos="0">
                <a:srgbClr val="CCCCFF">
                  <a:alpha val="18999"/>
                </a:srgbClr>
              </a:gs>
              <a:gs pos="100000">
                <a:srgbClr val="CDCDFF">
                  <a:alpha val="71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3" name="Text Box 5"/>
          <p:cNvSpPr txBox="1">
            <a:spLocks noChangeArrowheads="1"/>
          </p:cNvSpPr>
          <p:nvPr/>
        </p:nvSpPr>
        <p:spPr bwMode="auto">
          <a:xfrm>
            <a:off x="6203950" y="13843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sz="2400">
              <a:latin typeface="Times New Roman" pitchFamily="18" charset="0"/>
            </a:endParaRPr>
          </a:p>
        </p:txBody>
      </p:sp>
      <p:sp>
        <p:nvSpPr>
          <p:cNvPr id="24584" name="Text Box 6"/>
          <p:cNvSpPr txBox="1">
            <a:spLocks noChangeArrowheads="1"/>
          </p:cNvSpPr>
          <p:nvPr/>
        </p:nvSpPr>
        <p:spPr bwMode="auto">
          <a:xfrm>
            <a:off x="5965825" y="1355725"/>
            <a:ext cx="3084513"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85000"/>
              </a:lnSpc>
              <a:spcBef>
                <a:spcPct val="35000"/>
              </a:spcBef>
              <a:spcAft>
                <a:spcPct val="15000"/>
              </a:spcAft>
              <a:buFontTx/>
              <a:buChar char="•"/>
            </a:pPr>
            <a:r>
              <a:rPr lang="en-US" sz="1600" b="0" dirty="0"/>
              <a:t>Each Homeowners Policy was scored and ranked from highest </a:t>
            </a:r>
            <a:r>
              <a:rPr lang="en-US" sz="1600" b="0" dirty="0" smtClean="0"/>
              <a:t>risk(top 10%) </a:t>
            </a:r>
            <a:r>
              <a:rPr lang="en-US" sz="1600" b="0" dirty="0"/>
              <a:t>to </a:t>
            </a:r>
            <a:r>
              <a:rPr lang="en-US" sz="1600" b="0" dirty="0" smtClean="0"/>
              <a:t>lowest risk(90-100%)</a:t>
            </a:r>
            <a:endParaRPr lang="en-US" sz="1600" b="0" dirty="0"/>
          </a:p>
          <a:p>
            <a:pPr>
              <a:lnSpc>
                <a:spcPct val="85000"/>
              </a:lnSpc>
              <a:spcBef>
                <a:spcPct val="15000"/>
              </a:spcBef>
              <a:spcAft>
                <a:spcPct val="15000"/>
              </a:spcAft>
              <a:buFontTx/>
              <a:buChar char="•"/>
            </a:pPr>
            <a:endParaRPr lang="en-US" sz="1600" b="0" dirty="0"/>
          </a:p>
          <a:p>
            <a:pPr>
              <a:lnSpc>
                <a:spcPct val="85000"/>
              </a:lnSpc>
              <a:spcBef>
                <a:spcPct val="15000"/>
              </a:spcBef>
              <a:spcAft>
                <a:spcPct val="15000"/>
              </a:spcAft>
              <a:buFontTx/>
              <a:buChar char="•"/>
            </a:pPr>
            <a:r>
              <a:rPr lang="en-US" sz="1600" b="0" dirty="0"/>
              <a:t>The Line Chart depicts the percentage of actual losses in the portfolio as predicted by the model (</a:t>
            </a:r>
            <a:r>
              <a:rPr lang="en-US" sz="1600" b="0" dirty="0">
                <a:solidFill>
                  <a:srgbClr val="006600"/>
                </a:solidFill>
              </a:rPr>
              <a:t>green line</a:t>
            </a:r>
            <a:r>
              <a:rPr lang="en-US" sz="1600" b="0" dirty="0"/>
              <a:t>) and the current premium (</a:t>
            </a:r>
            <a:r>
              <a:rPr lang="en-US" sz="1600" b="0" dirty="0">
                <a:solidFill>
                  <a:srgbClr val="FF0000"/>
                </a:solidFill>
              </a:rPr>
              <a:t>red line</a:t>
            </a:r>
            <a:r>
              <a:rPr lang="en-US" sz="1600" b="0" dirty="0"/>
              <a:t>) being charged by the Company</a:t>
            </a:r>
          </a:p>
          <a:p>
            <a:pPr>
              <a:lnSpc>
                <a:spcPct val="85000"/>
              </a:lnSpc>
              <a:spcBef>
                <a:spcPct val="15000"/>
              </a:spcBef>
              <a:spcAft>
                <a:spcPct val="15000"/>
              </a:spcAft>
              <a:buFontTx/>
              <a:buChar char="•"/>
            </a:pPr>
            <a:endParaRPr lang="en-US" sz="1600" b="0" dirty="0"/>
          </a:p>
          <a:p>
            <a:pPr>
              <a:lnSpc>
                <a:spcPct val="85000"/>
              </a:lnSpc>
              <a:spcBef>
                <a:spcPct val="15000"/>
              </a:spcBef>
              <a:spcAft>
                <a:spcPct val="15000"/>
              </a:spcAft>
              <a:buFontTx/>
              <a:buChar char="•"/>
            </a:pPr>
            <a:r>
              <a:rPr lang="en-US" sz="1600" b="0" dirty="0"/>
              <a:t>The shaded area represents the “lift”, or increased accuracy in loss prediction provided by the model </a:t>
            </a:r>
          </a:p>
          <a:p>
            <a:pPr>
              <a:lnSpc>
                <a:spcPct val="85000"/>
              </a:lnSpc>
              <a:spcBef>
                <a:spcPct val="15000"/>
              </a:spcBef>
              <a:spcAft>
                <a:spcPct val="15000"/>
              </a:spcAft>
              <a:buFontTx/>
              <a:buChar char="•"/>
            </a:pPr>
            <a:endParaRPr lang="en-US" sz="1600" b="0" dirty="0"/>
          </a:p>
          <a:p>
            <a:pPr>
              <a:lnSpc>
                <a:spcPct val="85000"/>
              </a:lnSpc>
              <a:spcBef>
                <a:spcPct val="15000"/>
              </a:spcBef>
              <a:spcAft>
                <a:spcPct val="15000"/>
              </a:spcAft>
              <a:buFontTx/>
              <a:buChar char="•"/>
            </a:pPr>
            <a:r>
              <a:rPr lang="en-US" sz="1600" b="0" dirty="0"/>
              <a:t>Among the highest risks, the model captures 40% more of the losses than current pricing methods</a:t>
            </a:r>
          </a:p>
        </p:txBody>
      </p:sp>
    </p:spTree>
    <p:extLst>
      <p:ext uri="{BB962C8B-B14F-4D97-AF65-F5344CB8AC3E}">
        <p14:creationId xmlns:p14="http://schemas.microsoft.com/office/powerpoint/2010/main" val="7431810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What was the </a:t>
            </a:r>
            <a:r>
              <a:rPr lang="en-US" sz="4000" b="1" dirty="0" smtClean="0"/>
              <a:t>resultant strategy</a:t>
            </a:r>
            <a:endParaRPr lang="en-CA" sz="4000" dirty="0"/>
          </a:p>
        </p:txBody>
      </p:sp>
      <p:sp>
        <p:nvSpPr>
          <p:cNvPr id="3" name="Content Placeholder 2"/>
          <p:cNvSpPr>
            <a:spLocks noGrp="1"/>
          </p:cNvSpPr>
          <p:nvPr>
            <p:ph idx="1"/>
          </p:nvPr>
        </p:nvSpPr>
        <p:spPr>
          <a:xfrm>
            <a:off x="0" y="1357746"/>
            <a:ext cx="8380924" cy="4914034"/>
          </a:xfrm>
        </p:spPr>
        <p:txBody>
          <a:bodyPr/>
          <a:lstStyle/>
          <a:p>
            <a:r>
              <a:rPr lang="en-CA" dirty="0" smtClean="0"/>
              <a:t>Loss Ratio is the amount of </a:t>
            </a:r>
            <a:r>
              <a:rPr lang="en-CA" smtClean="0"/>
              <a:t>claim losses/premium</a:t>
            </a:r>
            <a:r>
              <a:rPr lang="en-CA" dirty="0" smtClean="0"/>
              <a:t>. Listed below is a table that looks at this ratio in terms of establishing a more appropriate pricing strategy for different groups of policyholders</a:t>
            </a:r>
            <a:endParaRPr lang="en-CA"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17374880"/>
              </p:ext>
            </p:extLst>
          </p:nvPr>
        </p:nvGraphicFramePr>
        <p:xfrm>
          <a:off x="3852862" y="2510848"/>
          <a:ext cx="3683000" cy="3762375"/>
        </p:xfrm>
        <a:graphic>
          <a:graphicData uri="http://schemas.openxmlformats.org/drawingml/2006/table">
            <a:tbl>
              <a:tblPr/>
              <a:tblGrid>
                <a:gridCol w="1638300">
                  <a:extLst>
                    <a:ext uri="{9D8B030D-6E8A-4147-A177-3AD203B41FA5}">
                      <a16:colId xmlns:a16="http://schemas.microsoft.com/office/drawing/2014/main" val="602479834"/>
                    </a:ext>
                  </a:extLst>
                </a:gridCol>
                <a:gridCol w="889000">
                  <a:extLst>
                    <a:ext uri="{9D8B030D-6E8A-4147-A177-3AD203B41FA5}">
                      <a16:colId xmlns:a16="http://schemas.microsoft.com/office/drawing/2014/main" val="1302976392"/>
                    </a:ext>
                  </a:extLst>
                </a:gridCol>
                <a:gridCol w="1155700">
                  <a:extLst>
                    <a:ext uri="{9D8B030D-6E8A-4147-A177-3AD203B41FA5}">
                      <a16:colId xmlns:a16="http://schemas.microsoft.com/office/drawing/2014/main" val="2346916605"/>
                    </a:ext>
                  </a:extLst>
                </a:gridCol>
              </a:tblGrid>
              <a:tr h="1066800">
                <a:tc>
                  <a:txBody>
                    <a:bodyPr/>
                    <a:lstStyle/>
                    <a:p>
                      <a:pPr algn="ctr" fontAlgn="b"/>
                      <a:r>
                        <a:rPr lang="en-CA" sz="1600" b="1" i="0" u="none" strike="noStrike">
                          <a:solidFill>
                            <a:srgbClr val="000000"/>
                          </a:solidFill>
                          <a:effectLst/>
                          <a:latin typeface="Calibri" panose="020F0502020204030204" pitchFamily="34" charset="0"/>
                        </a:rPr>
                        <a:t>% of policies ranked in deciles by descending model score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CA" sz="1600" b="1" i="0" u="none" strike="noStrike">
                          <a:solidFill>
                            <a:srgbClr val="000000"/>
                          </a:solidFill>
                          <a:effectLst/>
                          <a:latin typeface="Calibri" panose="020F0502020204030204" pitchFamily="34" charset="0"/>
                        </a:rPr>
                        <a:t>Loss Ratio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CA" sz="1600" b="1" i="0" u="none" strike="noStrike">
                          <a:solidFill>
                            <a:srgbClr val="000000"/>
                          </a:solidFill>
                          <a:effectLst/>
                          <a:latin typeface="Calibri" panose="020F0502020204030204" pitchFamily="34" charset="0"/>
                        </a:rPr>
                        <a:t>Strategy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81796070"/>
                  </a:ext>
                </a:extLst>
              </a:tr>
              <a:tr h="266700">
                <a:tc>
                  <a:txBody>
                    <a:bodyPr/>
                    <a:lstStyle/>
                    <a:p>
                      <a:pPr algn="ctr" fontAlgn="b"/>
                      <a:r>
                        <a:rPr lang="en-CA" sz="1600" b="0" i="0" u="none" strike="noStrike">
                          <a:solidFill>
                            <a:srgbClr val="000000"/>
                          </a:solidFill>
                          <a:effectLst/>
                          <a:latin typeface="Calibri" panose="020F0502020204030204" pitchFamily="34" charset="0"/>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increase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extLst>
                  <a:ext uri="{0D108BD9-81ED-4DB2-BD59-A6C34878D82A}">
                    <a16:rowId xmlns:a16="http://schemas.microsoft.com/office/drawing/2014/main" val="75935685"/>
                  </a:ext>
                </a:extLst>
              </a:tr>
              <a:tr h="276225">
                <a:tc>
                  <a:txBody>
                    <a:bodyPr/>
                    <a:lstStyle/>
                    <a:p>
                      <a:pPr algn="ctr" fontAlgn="b"/>
                      <a:r>
                        <a:rPr lang="en-CA" sz="1600" b="0" i="0" u="none" strike="noStrike">
                          <a:solidFill>
                            <a:srgbClr val="000000"/>
                          </a:solidFill>
                          <a:effectLst/>
                          <a:latin typeface="Calibri" panose="020F0502020204030204" pitchFamily="34" charset="0"/>
                        </a:rPr>
                        <a:t>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price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09285735"/>
                  </a:ext>
                </a:extLst>
              </a:tr>
              <a:tr h="266700">
                <a:tc>
                  <a:txBody>
                    <a:bodyPr/>
                    <a:lstStyle/>
                    <a:p>
                      <a:pPr algn="ctr" fontAlgn="b"/>
                      <a:r>
                        <a:rPr lang="en-CA" sz="1600" b="0" i="0" u="none" strike="noStrike">
                          <a:solidFill>
                            <a:srgbClr val="000000"/>
                          </a:solidFill>
                          <a:effectLst/>
                          <a:latin typeface="Calibri" panose="020F0502020204030204" pitchFamily="34" charset="0"/>
                        </a:rPr>
                        <a:t>20%-30%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762606189"/>
                  </a:ext>
                </a:extLst>
              </a:tr>
              <a:tr h="266700">
                <a:tc>
                  <a:txBody>
                    <a:bodyPr/>
                    <a:lstStyle/>
                    <a:p>
                      <a:pPr algn="ctr" fontAlgn="b"/>
                      <a:r>
                        <a:rPr lang="en-CA" sz="1600" b="0" i="0" u="none" strike="noStrike">
                          <a:solidFill>
                            <a:srgbClr val="000000"/>
                          </a:solidFill>
                          <a:effectLst/>
                          <a:latin typeface="Calibri" panose="020F0502020204030204" pitchFamily="34" charset="0"/>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maintain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139835335"/>
                  </a:ext>
                </a:extLst>
              </a:tr>
              <a:tr h="266700">
                <a:tc>
                  <a:txBody>
                    <a:bodyPr/>
                    <a:lstStyle/>
                    <a:p>
                      <a:pPr algn="ctr" fontAlgn="b"/>
                      <a:r>
                        <a:rPr lang="en-CA" sz="1600" b="0" i="0" u="none" strike="noStrike">
                          <a:solidFill>
                            <a:srgbClr val="000000"/>
                          </a:solidFill>
                          <a:effectLst/>
                          <a:latin typeface="Calibri" panose="020F0502020204030204" pitchFamily="34" charset="0"/>
                        </a:rPr>
                        <a:t>40%-50%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current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75792139"/>
                  </a:ext>
                </a:extLst>
              </a:tr>
              <a:tr h="266700">
                <a:tc>
                  <a:txBody>
                    <a:bodyPr/>
                    <a:lstStyle/>
                    <a:p>
                      <a:pPr algn="ctr" fontAlgn="b"/>
                      <a:r>
                        <a:rPr lang="en-CA" sz="1600" b="0" i="0" u="none" strike="noStrike">
                          <a:solidFill>
                            <a:srgbClr val="000000"/>
                          </a:solidFill>
                          <a:effectLst/>
                          <a:latin typeface="Calibri" panose="020F0502020204030204" pitchFamily="34" charset="0"/>
                        </a:rPr>
                        <a:t>50%-60%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price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965524408"/>
                  </a:ext>
                </a:extLst>
              </a:tr>
              <a:tr h="266700">
                <a:tc>
                  <a:txBody>
                    <a:bodyPr/>
                    <a:lstStyle/>
                    <a:p>
                      <a:pPr algn="ctr" fontAlgn="b"/>
                      <a:r>
                        <a:rPr lang="en-CA" sz="1600" b="0" i="0" u="none" strike="noStrike">
                          <a:solidFill>
                            <a:srgbClr val="000000"/>
                          </a:solidFill>
                          <a:effectLst/>
                          <a:latin typeface="Calibri" panose="020F0502020204030204" pitchFamily="34" charset="0"/>
                        </a:rPr>
                        <a:t>60%-70%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858680871"/>
                  </a:ext>
                </a:extLst>
              </a:tr>
              <a:tr h="276225">
                <a:tc>
                  <a:txBody>
                    <a:bodyPr/>
                    <a:lstStyle/>
                    <a:p>
                      <a:pPr algn="ctr" fontAlgn="b"/>
                      <a:r>
                        <a:rPr lang="en-CA" sz="1600" b="0" i="0" u="none" strike="noStrike">
                          <a:solidFill>
                            <a:srgbClr val="000000"/>
                          </a:solidFill>
                          <a:effectLst/>
                          <a:latin typeface="Calibri" panose="020F0502020204030204" pitchFamily="34" charset="0"/>
                        </a:rPr>
                        <a:t>70%-80%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76278961"/>
                  </a:ext>
                </a:extLst>
              </a:tr>
              <a:tr h="266700">
                <a:tc>
                  <a:txBody>
                    <a:bodyPr/>
                    <a:lstStyle/>
                    <a:p>
                      <a:pPr algn="ctr" fontAlgn="b"/>
                      <a:r>
                        <a:rPr lang="en-CA" sz="1600" b="0" i="0" u="none" strike="noStrike">
                          <a:solidFill>
                            <a:srgbClr val="000000"/>
                          </a:solidFill>
                          <a:effectLst/>
                          <a:latin typeface="Calibri" panose="020F0502020204030204" pitchFamily="34" charset="0"/>
                        </a:rPr>
                        <a:t>80%-90%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reduce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3777830040"/>
                  </a:ext>
                </a:extLst>
              </a:tr>
              <a:tr h="276225">
                <a:tc>
                  <a:txBody>
                    <a:bodyPr/>
                    <a:lstStyle/>
                    <a:p>
                      <a:pPr algn="ctr" fontAlgn="b"/>
                      <a:r>
                        <a:rPr lang="en-CA" sz="1600" b="0" i="0" u="none" strike="noStrike">
                          <a:solidFill>
                            <a:srgbClr val="000000"/>
                          </a:solidFill>
                          <a:effectLst/>
                          <a:latin typeface="Calibri" panose="020F0502020204030204" pitchFamily="34" charset="0"/>
                        </a:rPr>
                        <a:t>90%-100%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600" b="0" i="0" u="none" strike="noStrike" dirty="0">
                          <a:solidFill>
                            <a:srgbClr val="000000"/>
                          </a:solidFill>
                          <a:effectLst/>
                          <a:latin typeface="Calibri" panose="020F0502020204030204" pitchFamily="34" charset="0"/>
                        </a:rPr>
                        <a:t>price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55311085"/>
                  </a:ext>
                </a:extLst>
              </a:tr>
            </a:tbl>
          </a:graphicData>
        </a:graphic>
      </p:graphicFrame>
    </p:spTree>
    <p:extLst>
      <p:ext uri="{BB962C8B-B14F-4D97-AF65-F5344CB8AC3E}">
        <p14:creationId xmlns:p14="http://schemas.microsoft.com/office/powerpoint/2010/main" val="329412091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3172538"/>
            <a:ext cx="7772400" cy="1500187"/>
          </a:xfrm>
        </p:spPr>
        <p:txBody>
          <a:bodyPr/>
          <a:lstStyle/>
          <a:p>
            <a:r>
              <a:rPr lang="en-US" i="1" dirty="0" smtClean="0"/>
              <a:t>Case Study 3: Optimizing ROI through Marketing Modelling within a Financial Institution</a:t>
            </a:r>
            <a:endParaRPr lang="en-US"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solidFill>
                  <a:srgbClr val="FFFFFF"/>
                </a:solidFill>
              </a:rPr>
              <a:pPr>
                <a:defRPr/>
              </a:pPr>
              <a:t>22</a:t>
            </a:fld>
            <a:endParaRPr lang="en-US">
              <a:solidFill>
                <a:srgbClr val="FFFFFF"/>
              </a:solidFill>
            </a:endParaRPr>
          </a:p>
        </p:txBody>
      </p:sp>
    </p:spTree>
    <p:extLst>
      <p:ext uri="{BB962C8B-B14F-4D97-AF65-F5344CB8AC3E}">
        <p14:creationId xmlns:p14="http://schemas.microsoft.com/office/powerpoint/2010/main" val="414098149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txBox="1">
            <a:spLocks noGrp="1"/>
          </p:cNvSpPr>
          <p:nvPr/>
        </p:nvSpPr>
        <p:spPr bwMode="auto">
          <a:xfrm>
            <a:off x="7065963" y="661352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57F1CE1-2A76-4BD9-9544-30A2E1941C79}" type="slidenum">
              <a:rPr lang="en-US" sz="1200"/>
              <a:pPr algn="r"/>
              <a:t>23</a:t>
            </a:fld>
            <a:endParaRPr lang="en-US" sz="1200"/>
          </a:p>
        </p:txBody>
      </p:sp>
      <p:sp>
        <p:nvSpPr>
          <p:cNvPr id="46082" name="Rectangle 2"/>
          <p:cNvSpPr>
            <a:spLocks noChangeArrowheads="1"/>
          </p:cNvSpPr>
          <p:nvPr/>
        </p:nvSpPr>
        <p:spPr bwMode="auto">
          <a:xfrm>
            <a:off x="76200" y="1290638"/>
            <a:ext cx="8826500" cy="523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600" tIns="50800" rIns="101600" bIns="50800"/>
          <a:lstStyle/>
          <a:p>
            <a:pPr marL="236538" indent="-236538" defTabSz="1006475">
              <a:spcBef>
                <a:spcPct val="20000"/>
              </a:spcBef>
              <a:buSzPct val="80000"/>
              <a:buFontTx/>
              <a:buChar char="•"/>
            </a:pPr>
            <a:endParaRPr lang="en-US" sz="2800" b="0" dirty="0">
              <a:latin typeface="Calibri" panose="020F0502020204030204" pitchFamily="34" charset="0"/>
            </a:endParaRPr>
          </a:p>
          <a:p>
            <a:pPr marL="236538" indent="-236538" defTabSz="1006475">
              <a:spcBef>
                <a:spcPct val="20000"/>
              </a:spcBef>
              <a:buSzPct val="80000"/>
              <a:buFontTx/>
              <a:buChar char="•"/>
            </a:pPr>
            <a:endParaRPr lang="en-US" sz="1800" b="0" dirty="0">
              <a:latin typeface="Calibri" panose="020F0502020204030204" pitchFamily="34" charset="0"/>
            </a:endParaRPr>
          </a:p>
        </p:txBody>
      </p:sp>
      <p:sp>
        <p:nvSpPr>
          <p:cNvPr id="46083" name="Rectangle 3"/>
          <p:cNvSpPr>
            <a:spLocks noChangeArrowheads="1"/>
          </p:cNvSpPr>
          <p:nvPr/>
        </p:nvSpPr>
        <p:spPr bwMode="auto">
          <a:xfrm>
            <a:off x="114300" y="392545"/>
            <a:ext cx="90297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1600" tIns="50800" rIns="101600" bIns="50800" anchor="ctr"/>
          <a:lstStyle/>
          <a:p>
            <a:r>
              <a:rPr lang="en-US" altLang="en-US" sz="4000" dirty="0">
                <a:latin typeface="Calibri" panose="020F0502020204030204" pitchFamily="34" charset="0"/>
                <a:ea typeface="Calibri" pitchFamily="34" charset="0"/>
                <a:cs typeface="Calibri" panose="020F0502020204030204" pitchFamily="34" charset="0"/>
              </a:rPr>
              <a:t>Background and Challenge</a:t>
            </a:r>
            <a:endParaRPr lang="en-US" sz="4000" b="0" dirty="0">
              <a:solidFill>
                <a:schemeClr val="tx2"/>
              </a:solidFill>
              <a:latin typeface="Calibri" panose="020F0502020204030204" pitchFamily="34" charset="0"/>
              <a:cs typeface="Calibri" panose="020F0502020204030204" pitchFamily="34" charset="0"/>
            </a:endParaRPr>
          </a:p>
        </p:txBody>
      </p:sp>
      <p:sp>
        <p:nvSpPr>
          <p:cNvPr id="3" name="TextBox 2"/>
          <p:cNvSpPr txBox="1"/>
          <p:nvPr/>
        </p:nvSpPr>
        <p:spPr>
          <a:xfrm>
            <a:off x="263237" y="1302327"/>
            <a:ext cx="8492966" cy="3970318"/>
          </a:xfrm>
          <a:prstGeom prst="rect">
            <a:avLst/>
          </a:prstGeom>
          <a:noFill/>
        </p:spPr>
        <p:txBody>
          <a:bodyPr wrap="none" rtlCol="0">
            <a:spAutoFit/>
          </a:bodyPr>
          <a:lstStyle/>
          <a:p>
            <a:pPr marL="342900" indent="-342900">
              <a:buFont typeface="Arial" panose="020B0604020202020204" pitchFamily="34" charset="0"/>
              <a:buChar char="•"/>
            </a:pPr>
            <a:r>
              <a:rPr lang="en-CA" sz="2800" b="0" dirty="0" smtClean="0"/>
              <a:t>Marketing upsell efforts within this financial institution</a:t>
            </a:r>
            <a:br>
              <a:rPr lang="en-CA" sz="2800" b="0" dirty="0" smtClean="0"/>
            </a:br>
            <a:r>
              <a:rPr lang="en-CA" sz="2800" b="0" dirty="0" smtClean="0"/>
              <a:t>were becoming increasingly inefficient</a:t>
            </a:r>
            <a:br>
              <a:rPr lang="en-CA" sz="2800" b="0" dirty="0" smtClean="0"/>
            </a:br>
            <a:endParaRPr lang="en-CA" sz="2800" b="0" dirty="0" smtClean="0"/>
          </a:p>
          <a:p>
            <a:pPr marL="342900" indent="-342900">
              <a:buFont typeface="Arial" panose="020B0604020202020204" pitchFamily="34" charset="0"/>
              <a:buChar char="•"/>
            </a:pPr>
            <a:r>
              <a:rPr lang="en-CA" sz="2800" b="0" dirty="0" smtClean="0"/>
              <a:t>Prior strategy was to use business rules which were </a:t>
            </a:r>
            <a:br>
              <a:rPr lang="en-CA" sz="2800" b="0" dirty="0" smtClean="0"/>
            </a:br>
            <a:r>
              <a:rPr lang="en-CA" sz="2800" b="0" dirty="0" smtClean="0"/>
              <a:t>becoming increasingly outdated.</a:t>
            </a:r>
            <a:br>
              <a:rPr lang="en-CA" sz="2800" b="0" dirty="0" smtClean="0"/>
            </a:br>
            <a:endParaRPr lang="en-CA" sz="2800" b="0" dirty="0" smtClean="0"/>
          </a:p>
          <a:p>
            <a:pPr marL="342900" indent="-342900">
              <a:buFont typeface="Arial" panose="020B0604020202020204" pitchFamily="34" charset="0"/>
              <a:buChar char="•"/>
            </a:pPr>
            <a:r>
              <a:rPr lang="en-CA" sz="2800" b="0" dirty="0" smtClean="0"/>
              <a:t>The challenge was to build a model that optimized the</a:t>
            </a:r>
            <a:br>
              <a:rPr lang="en-CA" sz="2800" b="0" dirty="0" smtClean="0"/>
            </a:br>
            <a:r>
              <a:rPr lang="en-CA" sz="2800" b="0" dirty="0" smtClean="0"/>
              <a:t>likelihood of a person acquiring an upsell product.</a:t>
            </a:r>
            <a:br>
              <a:rPr lang="en-CA" sz="2800" b="0" dirty="0" smtClean="0"/>
            </a:br>
            <a:r>
              <a:rPr lang="en-CA" sz="2800" b="0" dirty="0" smtClean="0"/>
              <a:t> </a:t>
            </a:r>
            <a:endParaRPr lang="en-CA" sz="2800" b="0" dirty="0"/>
          </a:p>
        </p:txBody>
      </p:sp>
    </p:spTree>
    <p:extLst>
      <p:ext uri="{BB962C8B-B14F-4D97-AF65-F5344CB8AC3E}">
        <p14:creationId xmlns:p14="http://schemas.microsoft.com/office/powerpoint/2010/main" val="31021645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882A474A-A80B-4FD4-93EE-C97140FA5631}" type="slidenum">
              <a:rPr lang="en-US" smtClean="0"/>
              <a:pPr/>
              <a:t>24</a:t>
            </a:fld>
            <a:endParaRPr lang="en-US" smtClean="0"/>
          </a:p>
        </p:txBody>
      </p:sp>
      <p:sp>
        <p:nvSpPr>
          <p:cNvPr id="32770" name="Rectangle 2"/>
          <p:cNvSpPr>
            <a:spLocks noGrp="1" noChangeArrowheads="1"/>
          </p:cNvSpPr>
          <p:nvPr>
            <p:ph type="title"/>
          </p:nvPr>
        </p:nvSpPr>
        <p:spPr>
          <a:xfrm>
            <a:off x="88900" y="668338"/>
            <a:ext cx="8958263" cy="473075"/>
          </a:xfrm>
        </p:spPr>
        <p:txBody>
          <a:bodyPr/>
          <a:lstStyle/>
          <a:p>
            <a:pPr eaLnBrk="1" hangingPunct="1"/>
            <a:r>
              <a:rPr lang="en-US" sz="4000" b="1" dirty="0" smtClean="0"/>
              <a:t>What we did</a:t>
            </a:r>
          </a:p>
        </p:txBody>
      </p:sp>
      <p:sp>
        <p:nvSpPr>
          <p:cNvPr id="32771" name="Rectangle 3"/>
          <p:cNvSpPr>
            <a:spLocks noGrp="1" noChangeArrowheads="1"/>
          </p:cNvSpPr>
          <p:nvPr>
            <p:ph type="body" idx="1"/>
          </p:nvPr>
        </p:nvSpPr>
        <p:spPr>
          <a:xfrm>
            <a:off x="430897" y="1302327"/>
            <a:ext cx="8380924" cy="4955598"/>
          </a:xfrm>
        </p:spPr>
        <p:txBody>
          <a:bodyPr/>
          <a:lstStyle/>
          <a:p>
            <a:pPr eaLnBrk="1" hangingPunct="1">
              <a:lnSpc>
                <a:spcPct val="85000"/>
              </a:lnSpc>
              <a:spcBef>
                <a:spcPct val="35000"/>
              </a:spcBef>
              <a:spcAft>
                <a:spcPct val="15000"/>
              </a:spcAft>
              <a:buSzTx/>
            </a:pPr>
            <a:r>
              <a:rPr lang="en-US" sz="2800" dirty="0" smtClean="0"/>
              <a:t>Built the upsell model that comprised the following factors:</a:t>
            </a:r>
          </a:p>
          <a:p>
            <a:pPr lvl="1" eaLnBrk="1" hangingPunct="1">
              <a:lnSpc>
                <a:spcPct val="85000"/>
              </a:lnSpc>
              <a:spcBef>
                <a:spcPct val="35000"/>
              </a:spcBef>
              <a:spcAft>
                <a:spcPct val="15000"/>
              </a:spcAft>
            </a:pPr>
            <a:r>
              <a:rPr lang="en-US" sz="2400" dirty="0" err="1" smtClean="0"/>
              <a:t>Behaviour</a:t>
            </a:r>
            <a:r>
              <a:rPr lang="en-US" sz="2400" dirty="0" smtClean="0"/>
              <a:t> Score</a:t>
            </a:r>
          </a:p>
          <a:p>
            <a:pPr lvl="1" eaLnBrk="1" hangingPunct="1">
              <a:lnSpc>
                <a:spcPct val="85000"/>
              </a:lnSpc>
              <a:spcBef>
                <a:spcPct val="35000"/>
              </a:spcBef>
              <a:spcAft>
                <a:spcPct val="15000"/>
              </a:spcAft>
            </a:pPr>
            <a:r>
              <a:rPr lang="en-US" sz="2400" dirty="0" smtClean="0"/>
              <a:t>Average Spend</a:t>
            </a:r>
          </a:p>
          <a:p>
            <a:pPr lvl="1" eaLnBrk="1" hangingPunct="1">
              <a:lnSpc>
                <a:spcPct val="85000"/>
              </a:lnSpc>
              <a:spcBef>
                <a:spcPct val="35000"/>
              </a:spcBef>
              <a:spcAft>
                <a:spcPct val="15000"/>
              </a:spcAft>
            </a:pPr>
            <a:r>
              <a:rPr lang="en-US" sz="2400" dirty="0" smtClean="0"/>
              <a:t>Have an RRSP product</a:t>
            </a:r>
          </a:p>
          <a:p>
            <a:pPr lvl="1" eaLnBrk="1" hangingPunct="1">
              <a:lnSpc>
                <a:spcPct val="85000"/>
              </a:lnSpc>
              <a:spcBef>
                <a:spcPct val="35000"/>
              </a:spcBef>
              <a:spcAft>
                <a:spcPct val="15000"/>
              </a:spcAft>
            </a:pPr>
            <a:r>
              <a:rPr lang="en-US" sz="2400" dirty="0" smtClean="0"/>
              <a:t># of  Fin. </a:t>
            </a:r>
            <a:r>
              <a:rPr lang="en-US" sz="2400" dirty="0" err="1" smtClean="0"/>
              <a:t>Instit</a:t>
            </a:r>
            <a:r>
              <a:rPr lang="en-US" sz="2400" dirty="0" smtClean="0"/>
              <a:t>. Products</a:t>
            </a:r>
          </a:p>
          <a:p>
            <a:pPr lvl="1" eaLnBrk="1" hangingPunct="1">
              <a:lnSpc>
                <a:spcPct val="85000"/>
              </a:lnSpc>
              <a:spcBef>
                <a:spcPct val="35000"/>
              </a:spcBef>
              <a:spcAft>
                <a:spcPct val="15000"/>
              </a:spcAft>
            </a:pPr>
            <a:r>
              <a:rPr lang="en-US" sz="2400" dirty="0" smtClean="0"/>
              <a:t>Avg. % of Credit Limit used</a:t>
            </a:r>
          </a:p>
          <a:p>
            <a:pPr lvl="1" eaLnBrk="1" hangingPunct="1">
              <a:lnSpc>
                <a:spcPct val="85000"/>
              </a:lnSpc>
              <a:spcBef>
                <a:spcPct val="35000"/>
              </a:spcBef>
              <a:spcAft>
                <a:spcPct val="15000"/>
              </a:spcAft>
            </a:pPr>
            <a:r>
              <a:rPr lang="en-US" sz="2400" dirty="0" smtClean="0"/>
              <a:t>Live in Prairie Provinces</a:t>
            </a:r>
          </a:p>
          <a:p>
            <a:pPr lvl="1" eaLnBrk="1" hangingPunct="1">
              <a:lnSpc>
                <a:spcPct val="85000"/>
              </a:lnSpc>
              <a:spcBef>
                <a:spcPct val="35000"/>
              </a:spcBef>
              <a:spcAft>
                <a:spcPct val="15000"/>
              </a:spcAft>
            </a:pPr>
            <a:endParaRPr lang="en-US" sz="2400" dirty="0" smtClean="0"/>
          </a:p>
          <a:p>
            <a:pPr lvl="1" eaLnBrk="1" hangingPunct="1">
              <a:lnSpc>
                <a:spcPct val="85000"/>
              </a:lnSpc>
              <a:spcBef>
                <a:spcPct val="35000"/>
              </a:spcBef>
              <a:spcAft>
                <a:spcPct val="15000"/>
              </a:spcAft>
            </a:pPr>
            <a:endParaRPr lang="en-US" sz="2400" dirty="0" smtClean="0"/>
          </a:p>
          <a:p>
            <a:pPr lvl="1" eaLnBrk="1" hangingPunct="1">
              <a:lnSpc>
                <a:spcPct val="85000"/>
              </a:lnSpc>
              <a:spcBef>
                <a:spcPct val="35000"/>
              </a:spcBef>
              <a:spcAft>
                <a:spcPct val="15000"/>
              </a:spcAft>
            </a:pPr>
            <a:endParaRPr lang="en-US" sz="2400" dirty="0" smtClean="0"/>
          </a:p>
          <a:p>
            <a:pPr lvl="1" eaLnBrk="1" hangingPunct="1">
              <a:lnSpc>
                <a:spcPct val="85000"/>
              </a:lnSpc>
              <a:spcBef>
                <a:spcPct val="35000"/>
              </a:spcBef>
              <a:spcAft>
                <a:spcPct val="15000"/>
              </a:spcAft>
            </a:pPr>
            <a:endParaRPr lang="en-US" dirty="0" smtClean="0"/>
          </a:p>
        </p:txBody>
      </p:sp>
    </p:spTree>
    <p:extLst>
      <p:ext uri="{BB962C8B-B14F-4D97-AF65-F5344CB8AC3E}">
        <p14:creationId xmlns:p14="http://schemas.microsoft.com/office/powerpoint/2010/main" val="169625145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What was the result</a:t>
            </a:r>
            <a:endParaRPr lang="en-CA" sz="4000" b="1" dirty="0"/>
          </a:p>
        </p:txBody>
      </p:sp>
      <p:sp>
        <p:nvSpPr>
          <p:cNvPr id="3" name="Content Placeholder 2"/>
          <p:cNvSpPr>
            <a:spLocks noGrp="1"/>
          </p:cNvSpPr>
          <p:nvPr>
            <p:ph idx="1"/>
          </p:nvPr>
        </p:nvSpPr>
        <p:spPr/>
        <p:txBody>
          <a:bodyPr/>
          <a:lstStyle/>
          <a:p>
            <a:r>
              <a:rPr lang="en-CA" dirty="0" smtClean="0"/>
              <a:t>Listed below is a chart where names are ranked by descending model score into quintiles.</a:t>
            </a:r>
          </a:p>
          <a:p>
            <a:r>
              <a:rPr lang="en-CA" dirty="0" smtClean="0"/>
              <a:t>Assumptions are:</a:t>
            </a:r>
          </a:p>
          <a:p>
            <a:pPr lvl="1"/>
            <a:r>
              <a:rPr lang="en-CA" dirty="0" smtClean="0"/>
              <a:t>$60 of incremental spend per customer </a:t>
            </a:r>
          </a:p>
          <a:p>
            <a:pPr lvl="1"/>
            <a:r>
              <a:rPr lang="en-CA" dirty="0" smtClean="0"/>
              <a:t>$.80 per marketing effort </a:t>
            </a:r>
            <a:endParaRPr lang="en-CA" dirty="0"/>
          </a:p>
        </p:txBody>
      </p:sp>
      <p:sp>
        <p:nvSpPr>
          <p:cNvPr id="4" name="Slide Number Placeholder 3"/>
          <p:cNvSpPr>
            <a:spLocks noGrp="1"/>
          </p:cNvSpPr>
          <p:nvPr>
            <p:ph type="sldNum" sz="quarter" idx="12"/>
          </p:nvPr>
        </p:nvSpPr>
        <p:spPr/>
        <p:txBody>
          <a:bodyPr/>
          <a:lstStyle/>
          <a:p>
            <a:pPr>
              <a:defRPr/>
            </a:pPr>
            <a:fld id="{C4CA861E-F2DD-4111-B711-19D272733BDC}" type="slidenum">
              <a:rPr lang="en-US" smtClean="0"/>
              <a:pPr>
                <a:defRPr/>
              </a:pPr>
              <a:t>25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41730752"/>
              </p:ext>
            </p:extLst>
          </p:nvPr>
        </p:nvGraphicFramePr>
        <p:xfrm>
          <a:off x="123679" y="3422217"/>
          <a:ext cx="4780831" cy="2937021"/>
        </p:xfrm>
        <a:graphic>
          <a:graphicData uri="http://schemas.openxmlformats.org/drawingml/2006/table">
            <a:tbl>
              <a:tblPr firstRow="1" bandRow="1"/>
              <a:tblGrid>
                <a:gridCol w="2156389">
                  <a:extLst>
                    <a:ext uri="{9D8B030D-6E8A-4147-A177-3AD203B41FA5}">
                      <a16:colId xmlns:a16="http://schemas.microsoft.com/office/drawing/2014/main" val="1746269740"/>
                    </a:ext>
                  </a:extLst>
                </a:gridCol>
                <a:gridCol w="1521173">
                  <a:extLst>
                    <a:ext uri="{9D8B030D-6E8A-4147-A177-3AD203B41FA5}">
                      <a16:colId xmlns:a16="http://schemas.microsoft.com/office/drawing/2014/main" val="271645602"/>
                    </a:ext>
                  </a:extLst>
                </a:gridCol>
                <a:gridCol w="1103269">
                  <a:extLst>
                    <a:ext uri="{9D8B030D-6E8A-4147-A177-3AD203B41FA5}">
                      <a16:colId xmlns:a16="http://schemas.microsoft.com/office/drawing/2014/main" val="3675834871"/>
                    </a:ext>
                  </a:extLst>
                </a:gridCol>
              </a:tblGrid>
              <a:tr h="1158746">
                <a:tc>
                  <a:txBody>
                    <a:bodyPr/>
                    <a:lstStyle/>
                    <a:p>
                      <a:pPr algn="ctr" rtl="0" fontAlgn="ctr"/>
                      <a:r>
                        <a:rPr lang="en-CA" sz="1800" b="1" i="0" u="none" strike="noStrike">
                          <a:solidFill>
                            <a:srgbClr val="000000"/>
                          </a:solidFill>
                          <a:effectLst/>
                          <a:latin typeface="Calibri" panose="020F0502020204030204" pitchFamily="34" charset="0"/>
                        </a:rPr>
                        <a:t>% of List (Ranked by Model Score)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CA" sz="1800" b="1" i="0" u="none" strike="noStrike">
                          <a:solidFill>
                            <a:srgbClr val="000000"/>
                          </a:solidFill>
                          <a:effectLst/>
                          <a:latin typeface="Calibri" panose="020F0502020204030204" pitchFamily="34" charset="0"/>
                        </a:rPr>
                        <a:t># of names promoted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CA" sz="1800" b="1" i="0" u="none" strike="noStrike">
                          <a:solidFill>
                            <a:srgbClr val="000000"/>
                          </a:solidFill>
                          <a:effectLst/>
                          <a:latin typeface="Calibri" panose="020F0502020204030204" pitchFamily="34" charset="0"/>
                        </a:rPr>
                        <a:t>ROI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0407952"/>
                  </a:ext>
                </a:extLst>
              </a:tr>
              <a:tr h="355655">
                <a:tc>
                  <a:txBody>
                    <a:bodyPr/>
                    <a:lstStyle/>
                    <a:p>
                      <a:pPr algn="ctr" rtl="0" fontAlgn="b"/>
                      <a:r>
                        <a:rPr lang="en-CA" sz="1800" b="0" i="0" u="none" strike="noStrike">
                          <a:solidFill>
                            <a:srgbClr val="000000"/>
                          </a:solidFill>
                          <a:effectLst/>
                          <a:latin typeface="Calibri" panose="020F0502020204030204" pitchFamily="34" charset="0"/>
                        </a:rPr>
                        <a:t>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917169"/>
                  </a:ext>
                </a:extLst>
              </a:tr>
              <a:tr h="355655">
                <a:tc>
                  <a:txBody>
                    <a:bodyPr/>
                    <a:lstStyle/>
                    <a:p>
                      <a:pPr algn="ctr" rtl="0" fontAlgn="b"/>
                      <a:r>
                        <a:rPr lang="en-CA" sz="1800" b="0" i="0" u="none" strike="noStrike">
                          <a:solidFill>
                            <a:srgbClr val="000000"/>
                          </a:solidFill>
                          <a:effectLst/>
                          <a:latin typeface="Calibri" panose="020F0502020204030204" pitchFamily="34" charset="0"/>
                        </a:rPr>
                        <a:t>20-40%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99217"/>
                  </a:ext>
                </a:extLst>
              </a:tr>
              <a:tr h="355655">
                <a:tc>
                  <a:txBody>
                    <a:bodyPr/>
                    <a:lstStyle/>
                    <a:p>
                      <a:pPr algn="ctr" rtl="0" fontAlgn="b"/>
                      <a:r>
                        <a:rPr lang="en-CA" sz="1800" b="0" i="0" u="none" strike="noStrike">
                          <a:solidFill>
                            <a:srgbClr val="000000"/>
                          </a:solidFill>
                          <a:effectLst/>
                          <a:latin typeface="Calibri" panose="020F0502020204030204" pitchFamily="34" charset="0"/>
                        </a:rPr>
                        <a:t>40-60%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918538"/>
                  </a:ext>
                </a:extLst>
              </a:tr>
              <a:tr h="355655">
                <a:tc>
                  <a:txBody>
                    <a:bodyPr/>
                    <a:lstStyle/>
                    <a:p>
                      <a:pPr algn="ctr" rtl="0" fontAlgn="b"/>
                      <a:r>
                        <a:rPr lang="en-CA" sz="1800" b="0" i="0" u="none" strike="noStrike">
                          <a:solidFill>
                            <a:srgbClr val="000000"/>
                          </a:solidFill>
                          <a:effectLst/>
                          <a:latin typeface="Calibri" panose="020F0502020204030204" pitchFamily="34" charset="0"/>
                        </a:rPr>
                        <a:t>60-80%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7930528"/>
                  </a:ext>
                </a:extLst>
              </a:tr>
              <a:tr h="355655">
                <a:tc>
                  <a:txBody>
                    <a:bodyPr/>
                    <a:lstStyle/>
                    <a:p>
                      <a:pPr algn="ctr" rtl="0" fontAlgn="b"/>
                      <a:r>
                        <a:rPr lang="en-CA" sz="1800" b="0" i="0" u="none" strike="noStrike">
                          <a:solidFill>
                            <a:srgbClr val="000000"/>
                          </a:solidFill>
                          <a:effectLst/>
                          <a:latin typeface="Calibri" panose="020F0502020204030204" pitchFamily="34" charset="0"/>
                        </a:rPr>
                        <a:t>80-100%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CA" sz="18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392999"/>
                  </a:ext>
                </a:extLst>
              </a:tr>
            </a:tbl>
          </a:graphicData>
        </a:graphic>
      </p:graphicFrame>
      <p:sp>
        <p:nvSpPr>
          <p:cNvPr id="8" name="TextBox 7"/>
          <p:cNvSpPr txBox="1"/>
          <p:nvPr/>
        </p:nvSpPr>
        <p:spPr>
          <a:xfrm>
            <a:off x="4839011" y="3255818"/>
            <a:ext cx="4450257" cy="2308324"/>
          </a:xfrm>
          <a:prstGeom prst="rect">
            <a:avLst/>
          </a:prstGeom>
          <a:noFill/>
        </p:spPr>
        <p:txBody>
          <a:bodyPr wrap="none" rtlCol="0">
            <a:spAutoFit/>
          </a:bodyPr>
          <a:lstStyle/>
          <a:p>
            <a:pPr marL="342900" indent="-342900">
              <a:buFont typeface="Arial" panose="020B0604020202020204" pitchFamily="34" charset="0"/>
              <a:buChar char="•"/>
            </a:pPr>
            <a:r>
              <a:rPr lang="en-CA" b="0" dirty="0" smtClean="0"/>
              <a:t>Top 200000 names were </a:t>
            </a:r>
            <a:br>
              <a:rPr lang="en-CA" b="0" dirty="0" smtClean="0"/>
            </a:br>
            <a:r>
              <a:rPr lang="en-CA" b="0" dirty="0" smtClean="0"/>
              <a:t>highly profitable(positive ROI) </a:t>
            </a:r>
            <a:br>
              <a:rPr lang="en-CA" b="0" dirty="0" smtClean="0"/>
            </a:br>
            <a:endParaRPr lang="en-CA" b="0" dirty="0" smtClean="0"/>
          </a:p>
          <a:p>
            <a:pPr marL="342900" indent="-342900">
              <a:buFont typeface="Arial" panose="020B0604020202020204" pitchFamily="34" charset="0"/>
              <a:buChar char="•"/>
            </a:pPr>
            <a:r>
              <a:rPr lang="en-CA" b="0" dirty="0" smtClean="0"/>
              <a:t>Bottom 300000 names are not</a:t>
            </a:r>
            <a:br>
              <a:rPr lang="en-CA" b="0" dirty="0" smtClean="0"/>
            </a:br>
            <a:r>
              <a:rPr lang="en-CA" b="0" dirty="0" smtClean="0"/>
              <a:t>profitable as attested by </a:t>
            </a:r>
            <a:br>
              <a:rPr lang="en-CA" b="0" dirty="0" smtClean="0"/>
            </a:br>
            <a:r>
              <a:rPr lang="en-CA" b="0" dirty="0" smtClean="0"/>
              <a:t>negative ROI.</a:t>
            </a:r>
            <a:endParaRPr lang="en-CA" b="0" dirty="0"/>
          </a:p>
        </p:txBody>
      </p:sp>
    </p:spTree>
    <p:extLst>
      <p:ext uri="{BB962C8B-B14F-4D97-AF65-F5344CB8AC3E}">
        <p14:creationId xmlns:p14="http://schemas.microsoft.com/office/powerpoint/2010/main" val="142893679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6982861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263812"/>
            <a:ext cx="7002623" cy="830263"/>
          </a:xfrm>
        </p:spPr>
        <p:txBody>
          <a:bodyPr/>
          <a:lstStyle/>
          <a:p>
            <a:r>
              <a:rPr lang="en-US" dirty="0" smtClean="0"/>
              <a:t>Boire Analytics Core Competencies in Achieving Customer Profitability</a:t>
            </a:r>
            <a:endParaRPr lang="en-US" dirty="0"/>
          </a:p>
        </p:txBody>
      </p:sp>
      <p:graphicFrame>
        <p:nvGraphicFramePr>
          <p:cNvPr id="7" name="Diagram 6"/>
          <p:cNvGraphicFramePr/>
          <p:nvPr>
            <p:extLst>
              <p:ext uri="{D42A27DB-BD31-4B8C-83A1-F6EECF244321}">
                <p14:modId xmlns:p14="http://schemas.microsoft.com/office/powerpoint/2010/main" val="3719400451"/>
              </p:ext>
            </p:extLst>
          </p:nvPr>
        </p:nvGraphicFramePr>
        <p:xfrm>
          <a:off x="1180338" y="1866900"/>
          <a:ext cx="6687312" cy="3941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82C6E1C7-DEC1-4349-8BC1-1E011BAFDB0F}" type="slidenum">
              <a:rPr lang="en-US" smtClean="0"/>
              <a:pPr>
                <a:defRPr/>
              </a:pPr>
              <a:t>3</a:t>
            </a:fld>
            <a:endParaRPr lang="en-US"/>
          </a:p>
        </p:txBody>
      </p:sp>
    </p:spTree>
    <p:extLst>
      <p:ext uri="{BB962C8B-B14F-4D97-AF65-F5344CB8AC3E}">
        <p14:creationId xmlns:p14="http://schemas.microsoft.com/office/powerpoint/2010/main" val="13291746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5562701" y="1464696"/>
            <a:ext cx="2403663" cy="1510693"/>
          </a:xfrm>
          <a:prstGeom prst="roundRect">
            <a:avLst/>
          </a:prstGeom>
          <a:solidFill>
            <a:schemeClr val="accent3">
              <a:lumMod val="40000"/>
              <a:lumOff val="60000"/>
            </a:schemeClr>
          </a:solidFill>
          <a:ln w="19050">
            <a:solidFill>
              <a:schemeClr val="accent3">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t"/>
          <a:lstStyle/>
          <a:p>
            <a:pPr algn="ctr" eaLnBrk="0" hangingPunct="0">
              <a:spcBef>
                <a:spcPct val="50000"/>
              </a:spcBef>
              <a:defRPr/>
            </a:pPr>
            <a:r>
              <a:rPr lang="en-US" sz="1600" dirty="0" smtClean="0">
                <a:solidFill>
                  <a:srgbClr val="000000"/>
                </a:solidFill>
                <a:latin typeface="Calibri" pitchFamily="34" charset="0"/>
              </a:rPr>
              <a:t>Behavioural Data</a:t>
            </a:r>
          </a:p>
          <a:p>
            <a:pPr lvl="0" algn="ctr" eaLnBrk="0" hangingPunct="0">
              <a:spcBef>
                <a:spcPts val="0"/>
              </a:spcBef>
            </a:pPr>
            <a:r>
              <a:rPr lang="en-US" sz="2000" b="0" dirty="0">
                <a:solidFill>
                  <a:srgbClr val="000000"/>
                </a:solidFill>
                <a:latin typeface="Calibri" panose="020F0502020204030204" pitchFamily="34" charset="0"/>
                <a:cs typeface="Helvetica" pitchFamily="34" charset="0"/>
              </a:rPr>
              <a:t>Order </a:t>
            </a:r>
          </a:p>
          <a:p>
            <a:pPr lvl="0" algn="ctr" eaLnBrk="0" hangingPunct="0">
              <a:spcBef>
                <a:spcPts val="0"/>
              </a:spcBef>
            </a:pPr>
            <a:r>
              <a:rPr lang="en-US" sz="2000" b="0" dirty="0">
                <a:solidFill>
                  <a:srgbClr val="000000"/>
                </a:solidFill>
                <a:latin typeface="Calibri" panose="020F0502020204030204" pitchFamily="34" charset="0"/>
                <a:cs typeface="Helvetica" pitchFamily="34" charset="0"/>
              </a:rPr>
              <a:t>Transactions</a:t>
            </a:r>
          </a:p>
          <a:p>
            <a:pPr lvl="0" algn="ctr" eaLnBrk="0" hangingPunct="0">
              <a:spcBef>
                <a:spcPts val="0"/>
              </a:spcBef>
            </a:pPr>
            <a:r>
              <a:rPr lang="en-US" sz="2000" b="0" dirty="0" smtClean="0">
                <a:solidFill>
                  <a:srgbClr val="000000"/>
                </a:solidFill>
                <a:latin typeface="Calibri" panose="020F0502020204030204" pitchFamily="34" charset="0"/>
                <a:cs typeface="Helvetica" pitchFamily="34" charset="0"/>
              </a:rPr>
              <a:t>Clickstream data</a:t>
            </a:r>
            <a:endParaRPr lang="en-US" sz="2000" b="0" dirty="0">
              <a:solidFill>
                <a:srgbClr val="000000"/>
              </a:solidFill>
              <a:latin typeface="Calibri" panose="020F0502020204030204" pitchFamily="34" charset="0"/>
              <a:cs typeface="Helvetica" pitchFamily="34" charset="0"/>
            </a:endParaRPr>
          </a:p>
          <a:p>
            <a:pPr algn="ctr" eaLnBrk="0" hangingPunct="0">
              <a:spcBef>
                <a:spcPct val="50000"/>
              </a:spcBef>
              <a:defRPr/>
            </a:pPr>
            <a:endParaRPr lang="en-US" sz="1400" b="0" dirty="0">
              <a:solidFill>
                <a:srgbClr val="000000"/>
              </a:solidFill>
            </a:endParaRPr>
          </a:p>
        </p:txBody>
      </p:sp>
      <p:sp>
        <p:nvSpPr>
          <p:cNvPr id="11" name="Rounded Rectangle 10"/>
          <p:cNvSpPr/>
          <p:nvPr/>
        </p:nvSpPr>
        <p:spPr>
          <a:xfrm>
            <a:off x="877207" y="1544167"/>
            <a:ext cx="1944103" cy="1531542"/>
          </a:xfrm>
          <a:prstGeom prst="roundRect">
            <a:avLst/>
          </a:prstGeom>
          <a:solidFill>
            <a:schemeClr val="accent3">
              <a:lumMod val="40000"/>
              <a:lumOff val="60000"/>
            </a:schemeClr>
          </a:solidFill>
          <a:ln w="19050">
            <a:solidFill>
              <a:schemeClr val="accent3">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t"/>
          <a:lstStyle/>
          <a:p>
            <a:pPr algn="ctr" eaLnBrk="0" hangingPunct="0">
              <a:spcBef>
                <a:spcPct val="50000"/>
              </a:spcBef>
              <a:defRPr/>
            </a:pPr>
            <a:r>
              <a:rPr lang="en-US" sz="1600" dirty="0" smtClean="0">
                <a:solidFill>
                  <a:srgbClr val="000000"/>
                </a:solidFill>
                <a:latin typeface="Calibri" pitchFamily="34" charset="0"/>
              </a:rPr>
              <a:t>Interaction Data</a:t>
            </a:r>
          </a:p>
          <a:p>
            <a:pPr algn="ctr" eaLnBrk="0" hangingPunct="0">
              <a:spcBef>
                <a:spcPts val="0"/>
              </a:spcBef>
              <a:defRPr/>
            </a:pPr>
            <a:r>
              <a:rPr lang="en-US" sz="2000" b="0" dirty="0" smtClean="0">
                <a:solidFill>
                  <a:srgbClr val="000000"/>
                </a:solidFill>
                <a:latin typeface="Calibri" pitchFamily="34" charset="0"/>
              </a:rPr>
              <a:t>Offers</a:t>
            </a:r>
          </a:p>
          <a:p>
            <a:pPr algn="ctr" eaLnBrk="0" hangingPunct="0">
              <a:spcBef>
                <a:spcPts val="0"/>
              </a:spcBef>
              <a:defRPr/>
            </a:pPr>
            <a:r>
              <a:rPr lang="en-US" sz="2000" b="0" dirty="0" smtClean="0">
                <a:solidFill>
                  <a:srgbClr val="000000"/>
                </a:solidFill>
                <a:latin typeface="Calibri" pitchFamily="34" charset="0"/>
              </a:rPr>
              <a:t>Results</a:t>
            </a:r>
          </a:p>
          <a:p>
            <a:pPr algn="ctr" eaLnBrk="0" hangingPunct="0">
              <a:spcBef>
                <a:spcPts val="0"/>
              </a:spcBef>
              <a:defRPr/>
            </a:pPr>
            <a:r>
              <a:rPr lang="en-US" sz="2000" b="0" dirty="0" smtClean="0">
                <a:solidFill>
                  <a:srgbClr val="000000"/>
                </a:solidFill>
                <a:latin typeface="Calibri" pitchFamily="34" charset="0"/>
              </a:rPr>
              <a:t>Engagement</a:t>
            </a:r>
            <a:endParaRPr lang="en-US" sz="2000" b="0" dirty="0">
              <a:solidFill>
                <a:srgbClr val="000000"/>
              </a:solidFill>
              <a:latin typeface="Calibri" pitchFamily="34" charset="0"/>
            </a:endParaRPr>
          </a:p>
          <a:p>
            <a:pPr algn="ctr" eaLnBrk="0" hangingPunct="0">
              <a:spcBef>
                <a:spcPct val="50000"/>
              </a:spcBef>
              <a:defRPr/>
            </a:pPr>
            <a:endParaRPr lang="en-US" sz="1400" b="0" dirty="0">
              <a:solidFill>
                <a:srgbClr val="000000"/>
              </a:solidFill>
            </a:endParaRPr>
          </a:p>
        </p:txBody>
      </p:sp>
      <p:sp>
        <p:nvSpPr>
          <p:cNvPr id="25602" name="Rectangle 2"/>
          <p:cNvSpPr>
            <a:spLocks noGrp="1" noChangeArrowheads="1"/>
          </p:cNvSpPr>
          <p:nvPr>
            <p:ph type="title"/>
          </p:nvPr>
        </p:nvSpPr>
        <p:spPr>
          <a:xfrm>
            <a:off x="9507" y="214734"/>
            <a:ext cx="7647709" cy="830263"/>
          </a:xfrm>
        </p:spPr>
        <p:txBody>
          <a:bodyPr/>
          <a:lstStyle/>
          <a:p>
            <a:r>
              <a:rPr lang="en-US" dirty="0" smtClean="0"/>
              <a:t>Data is at the heart in building one integrated view of customer profitability</a:t>
            </a:r>
          </a:p>
        </p:txBody>
      </p:sp>
      <p:sp>
        <p:nvSpPr>
          <p:cNvPr id="6" name="Rectangle 3">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4">
            <a:hlinkClick r:id="rId3"/>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2" name="Rounded Rectangle 11"/>
          <p:cNvSpPr/>
          <p:nvPr/>
        </p:nvSpPr>
        <p:spPr>
          <a:xfrm>
            <a:off x="593672" y="4524690"/>
            <a:ext cx="2511171" cy="1533154"/>
          </a:xfrm>
          <a:prstGeom prst="roundRect">
            <a:avLst/>
          </a:prstGeom>
          <a:solidFill>
            <a:schemeClr val="accent3">
              <a:lumMod val="40000"/>
              <a:lumOff val="60000"/>
            </a:schemeClr>
          </a:solidFill>
          <a:ln w="19050">
            <a:solidFill>
              <a:schemeClr val="accent3">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t"/>
          <a:lstStyle/>
          <a:p>
            <a:pPr algn="ctr" eaLnBrk="0" hangingPunct="0">
              <a:spcBef>
                <a:spcPct val="50000"/>
              </a:spcBef>
              <a:defRPr/>
            </a:pPr>
            <a:r>
              <a:rPr lang="en-US" sz="1600" dirty="0" smtClean="0">
                <a:solidFill>
                  <a:srgbClr val="000000"/>
                </a:solidFill>
                <a:latin typeface="Calibri" pitchFamily="34" charset="0"/>
              </a:rPr>
              <a:t>Descriptive Data</a:t>
            </a:r>
          </a:p>
          <a:p>
            <a:pPr lvl="0" algn="ctr" eaLnBrk="0" hangingPunct="0">
              <a:spcBef>
                <a:spcPts val="0"/>
              </a:spcBef>
            </a:pPr>
            <a:r>
              <a:rPr lang="en-US" sz="2000" b="0" dirty="0">
                <a:solidFill>
                  <a:srgbClr val="000000"/>
                </a:solidFill>
                <a:latin typeface="Calibri" pitchFamily="34" charset="0"/>
                <a:cs typeface="Helvetica" pitchFamily="34" charset="0"/>
              </a:rPr>
              <a:t>Attributes</a:t>
            </a:r>
          </a:p>
          <a:p>
            <a:pPr lvl="0" algn="ctr" eaLnBrk="0" hangingPunct="0">
              <a:spcBef>
                <a:spcPts val="0"/>
              </a:spcBef>
            </a:pPr>
            <a:r>
              <a:rPr lang="en-US" sz="2000" b="0" dirty="0">
                <a:solidFill>
                  <a:srgbClr val="000000"/>
                </a:solidFill>
                <a:latin typeface="Calibri" pitchFamily="34" charset="0"/>
                <a:cs typeface="Helvetica" pitchFamily="34" charset="0"/>
              </a:rPr>
              <a:t>Characteristics</a:t>
            </a:r>
          </a:p>
          <a:p>
            <a:pPr lvl="0" algn="ctr" eaLnBrk="0" hangingPunct="0">
              <a:spcBef>
                <a:spcPts val="0"/>
              </a:spcBef>
            </a:pPr>
            <a:r>
              <a:rPr lang="en-US" sz="2000" b="0" dirty="0">
                <a:solidFill>
                  <a:srgbClr val="000000"/>
                </a:solidFill>
                <a:latin typeface="Calibri" pitchFamily="34" charset="0"/>
                <a:cs typeface="Helvetica" pitchFamily="34" charset="0"/>
              </a:rPr>
              <a:t>Geo-demographic</a:t>
            </a:r>
          </a:p>
          <a:p>
            <a:pPr algn="ctr" eaLnBrk="0" hangingPunct="0">
              <a:spcBef>
                <a:spcPct val="50000"/>
              </a:spcBef>
              <a:defRPr/>
            </a:pPr>
            <a:endParaRPr lang="en-US" sz="1200" dirty="0">
              <a:solidFill>
                <a:srgbClr val="000000"/>
              </a:solidFill>
              <a:latin typeface="Calibri" pitchFamily="34" charset="0"/>
            </a:endParaRPr>
          </a:p>
          <a:p>
            <a:pPr algn="ctr" eaLnBrk="0" hangingPunct="0">
              <a:spcBef>
                <a:spcPct val="50000"/>
              </a:spcBef>
              <a:defRPr/>
            </a:pPr>
            <a:endParaRPr lang="en-US" sz="1400" b="0" dirty="0">
              <a:solidFill>
                <a:srgbClr val="000000"/>
              </a:solidFill>
            </a:endParaRPr>
          </a:p>
        </p:txBody>
      </p:sp>
      <p:sp>
        <p:nvSpPr>
          <p:cNvPr id="20" name="Rounded Rectangle 19"/>
          <p:cNvSpPr/>
          <p:nvPr/>
        </p:nvSpPr>
        <p:spPr>
          <a:xfrm>
            <a:off x="3228109" y="1503967"/>
            <a:ext cx="1935948" cy="1571742"/>
          </a:xfrm>
          <a:prstGeom prst="roundRect">
            <a:avLst/>
          </a:prstGeom>
          <a:solidFill>
            <a:schemeClr val="accent3">
              <a:lumMod val="40000"/>
              <a:lumOff val="60000"/>
            </a:schemeClr>
          </a:solidFill>
          <a:ln w="19050">
            <a:solidFill>
              <a:schemeClr val="accent3">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t"/>
          <a:lstStyle/>
          <a:p>
            <a:pPr algn="ctr" eaLnBrk="0" hangingPunct="0">
              <a:spcBef>
                <a:spcPct val="50000"/>
              </a:spcBef>
              <a:defRPr/>
            </a:pPr>
            <a:r>
              <a:rPr lang="en-US" sz="1600" dirty="0" smtClean="0">
                <a:solidFill>
                  <a:srgbClr val="000000"/>
                </a:solidFill>
                <a:latin typeface="Calibri" pitchFamily="34" charset="0"/>
              </a:rPr>
              <a:t>Attitudinal Data</a:t>
            </a:r>
          </a:p>
          <a:p>
            <a:pPr lvl="0" algn="ctr" eaLnBrk="0" hangingPunct="0">
              <a:spcBef>
                <a:spcPts val="0"/>
              </a:spcBef>
            </a:pPr>
            <a:r>
              <a:rPr lang="en-US" sz="2000" b="0" dirty="0">
                <a:solidFill>
                  <a:srgbClr val="000000"/>
                </a:solidFill>
                <a:latin typeface="Calibri" pitchFamily="34" charset="0"/>
                <a:cs typeface="Helvetica" pitchFamily="34" charset="0"/>
              </a:rPr>
              <a:t>Opinions</a:t>
            </a:r>
          </a:p>
          <a:p>
            <a:pPr lvl="0" algn="ctr" eaLnBrk="0" hangingPunct="0">
              <a:spcBef>
                <a:spcPts val="0"/>
              </a:spcBef>
            </a:pPr>
            <a:r>
              <a:rPr lang="en-US" sz="2000" b="0" dirty="0">
                <a:solidFill>
                  <a:srgbClr val="000000"/>
                </a:solidFill>
                <a:latin typeface="Calibri" pitchFamily="34" charset="0"/>
                <a:cs typeface="Helvetica" pitchFamily="34" charset="0"/>
              </a:rPr>
              <a:t>Preferences</a:t>
            </a:r>
          </a:p>
          <a:p>
            <a:pPr lvl="0" algn="ctr" eaLnBrk="0" hangingPunct="0">
              <a:spcBef>
                <a:spcPts val="0"/>
              </a:spcBef>
            </a:pPr>
            <a:r>
              <a:rPr lang="en-US" sz="2000" b="0" dirty="0">
                <a:solidFill>
                  <a:srgbClr val="000000"/>
                </a:solidFill>
                <a:latin typeface="Calibri" pitchFamily="34" charset="0"/>
                <a:cs typeface="Helvetica" pitchFamily="34" charset="0"/>
              </a:rPr>
              <a:t>Needs</a:t>
            </a:r>
          </a:p>
          <a:p>
            <a:pPr algn="ctr" eaLnBrk="0" hangingPunct="0">
              <a:spcBef>
                <a:spcPct val="50000"/>
              </a:spcBef>
              <a:defRPr/>
            </a:pPr>
            <a:endParaRPr lang="en-US" sz="1200" dirty="0">
              <a:solidFill>
                <a:srgbClr val="000000"/>
              </a:solidFill>
              <a:latin typeface="Calibri" pitchFamily="34" charset="0"/>
            </a:endParaRPr>
          </a:p>
          <a:p>
            <a:pPr algn="ctr" eaLnBrk="0" hangingPunct="0">
              <a:spcBef>
                <a:spcPct val="50000"/>
              </a:spcBef>
              <a:defRPr/>
            </a:pPr>
            <a:endParaRPr lang="en-US" sz="1400" b="0" dirty="0">
              <a:solidFill>
                <a:srgbClr val="000000"/>
              </a:solidFill>
            </a:endParaRPr>
          </a:p>
        </p:txBody>
      </p:sp>
      <p:sp>
        <p:nvSpPr>
          <p:cNvPr id="9" name="AutoShape 5" descr="data:image/jpeg;base64,/9j/4AAQSkZJRgABAQAAAQABAAD/2wCEAAkGBg4PEBAQEA8SEREQEBYPEBAQExoQEA8RHxIYGBcRFBIXGyYfGBkjGRUSIC8hIycqLiw4FR4xNTA2NSYrLCkBCQoKDgwOGg8PGTUhHyU1Mi0qLTI1MywrMjEwNS0wNTMuNCw1MCo1LyksLDI2LzQsMiwsLDUpLykvNCw0LCksKf/AABEIAIcBdQMBIgACEQEDEQH/xAAbAAEAAwEBAQEAAAAAAAAAAAAABAYHBQMBAv/EAEcQAAIBAQMHBwgHBgUFAAAAAAABAgMEEZEFBhIVITFTExdBUVJx0SIzNGFzgbLwBxRyg6GxwSMyQmKCwnSSorPDNUNEVPH/xAAbAQEAAwEBAQEAAAAAAAAAAAAABAUGAwIBB//EADMRAAIBAwAIBQIFBQEAAAAAAAABAgMEEQUSExQhMVKRFTNRU3FBgTTB0fDxIjJhoeFi/9oADAMBAAIRAxEAPwDcQAADn5cyhKhSc4JNrr3HQOLnZ6PL56DhcScaUmueDvbRUqsYvlkq3OFauxSwfiOcK1dilg/EqwMfv9x1s2/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vuRM9J1W+WUYr+SL8S20qilFSW6STXcZVkTezULD5qn7OPwo0ujas6lLM3lmV0nShSrOMFhHuACyKsAAAHFzs9Hl89B2ji52ejy+egjXXky+CTaefD5MtABhD9DAAAAAAAAAAAAAAAAAAAAAAAAAAAAAAAAAAAAAAAAAAAAAAAAAAAAAAAAAOrkTezULD5qn7OPwoy/Im9moWHzVP2cfhRrdE+SYvTH4hnuAC3KcAAAHFzs9Hl89B2ji52ejy+egjXXky+CTaefD5MtABhD9DABPyCr7VZ/bQ+JHuEdaSj6nmctSLl6EC8XmvZStlns0OUqpKN6jeoaW17tiXqObDOjJlR6LnBX7PLptR97cbl7y5nounB6sqyT/z/JSQ0vUnHWjQbXquP5GZg0LOLM+jVpurZ4KFRLSUYbIVV1XLYn1Nf/M9K66tZ20tWX15MsrS8p3UNaH05oAAiksAH0+A+AAAAAAAEjJ9k5arTpX6PKTUNK6+693X3HqKcnhHyUlFNsjguGdObtCyWWnyabm60VKpLbKS0J7PUr7ti6inna4oSoT1JczhbXEbiGvDkAAcCQAAfALwaLmHSi7Jtin+1lvV/UcXPrIXJVFaIK6FR3TS3Rqdfc1+KfWWVTR8o26rp59UVlPSUJXLt2sfRP1KoDtZnRTttBNXry9j2/8Aakdv6RqaSs1yS85uV3YOULXWt5V88njHb9TtO81LmNvq81nPf9ClAAhk0AH0A+AH0A+AH0+A+AAAAAA6uRN7NQsPmqfs4/CjL8ib2ahYfNU/Zx+FGt0T5Ji9MfiGe4ALcpwAAAcXOz0eXz0HaOLnZ6PL56CNdeTL4JNp58Pky0AGEP0MHQyB6VZvbQ+JHPOhkD0qze2h8SOtHzI/KOVfypfDLvn96J97D9TODR8/vRPvYfqZwWWl/wAR9kVehfw33f5GlZi2qU7Ik3fyc5U19nZJL3aV3uKTliwP67Vo01e5VmoRX8zvS7vKLpmFQcbJe/46spru2R/OLONk6rGplict906ij3xpuP6Ml14bW3oRlzbS+xDt6myubiceSTf3X7Z2bHm5YrFS5SuoTkl5dSotKN/VCH5bLz92W0ZLtrdOMKcpXfuunyc7uuLuTwZzfpHnLRs8f4XKbfVpJRu/ByKpkOclabO47+WgsZJNYNn2tdRt66oRgtXgn9z5QtJXNB3E6j1nlrjwWCfnTm59TmnFt0ql+g3vi+mDf5PwLLmfkmzVLJCVShTnJynfKcFJvy3dtaPfP2Kdj271Vg49+1fk2emY/oVP7c/jZ0o21OneyilwxnHY5V7qpV0fGbfFSxn7M5tOrkqwSVGaVSqtlSo4cpov+3uj7ybnFm7Zq1nnVpQhGcabqwnTSippLSuaWxprp7jP8oTbrVW97qzb/wA7NMyY78n07/8A1V/tni0qRuNpScEopcDpeUpWuzrRm3Jvjx/fD/Bn+buS4WmvGFSajBLSk21FyXZjf0tv8y6W62ZMsLjTdGGk1fdCmpyS6HKT8bykZCyJUtlTk4NJJaU5vaox7ul+otFbNvJdku+s1pSldfouVza61CmtK4jWOvGk5Qgl/wCpciVpDZyrKM5yfD+yK4/J1KmRrDbqCnThGOknoVIR0JxlfdtSuvufQyt5k1LNCrOFdR5VzhGjpQ0mppyT0ZXeTt0eouWQa1nnRTs0dGlpSUVdo3tPa7nt39ZnWSvT6f8Aiv8AkJV1q050aqSy+fo+X68CJaa1SnXoybSXLPNc/wBOJo2WrRZYU4u1KLhppR04cotO53bEn0aRQsnZGhbbZVjTejQU5TbitG6npeTGKa2N/ht6iyfSH6NT9uv9uZG+jiK0LQ+nSgvdc7vzZ6uUq95GjJLHP/PI8WjdvZSrwbzy/wALjzJ9tr5MsGjTlSjpNX3KCqTu7UpP9WeGUs27JbaHLWVRjNpuDgtCM2v4JR6H0X70fnLlgyXOvOVoruNXyVKOndd5Ku2aPVc/eSck5TybZYOnTtK0XJz8puTvaS6vUdWoynKnV1FDkuKyjknOEI1aWu583weGZu0fCXlacJV6zg04SqzlFrc05Nq4iGVksSaNdF60UzR8wPRPvZ/odKnVo26hVg1s0pUakemEoyuvWCkvcc3MD0T72f6FcyNlz6rbauk/2VStONTqj5bun7r8GzUwuI0qNFT/ALZLDMlUtpVq9eUP7ovKPmb1gnZ8pU6U/wB6Epq/okuSldJepq5nU+kjdZvvP7CyWvJMZ2iz2lXKVLSUv5oOEkl7m7/eyt/SR/43fU/sONa23ezqw+mcr4/pO1C6Vze0Z/XGH8/1HPzRzWjab61a/kovRjFbOUl03vsr1foWK0ZSyVZpci40k1sko0tNR9Umovb+JMzYSVioaPDv/qvbf43mVyk223tbd7b3t9LOVScbGjT1IpuXFt/b9TtThK/r1NpJqMXhJcPX9DQctZo2e0UuVsqjGbjpR0NlOquq7cm+te85WYlGhVlWpVqNOcklUi5wUpJfuyW1dejiztZgzk7I090aslHuui/zcit0LYrPlSUlsi7ROEuq6Umng3f7j3U2cZUrlRxrcGvpxPFLayjWtXJvV4xf14fQiZ1ZNVC11IQjdGV06cUrlc1uS+0pIvtmzZsqpRhKhSclTUZT0FpN6NzlpXX337SNl7I3LWmxVLtkajVT7KXKRv8AfGS/qJlXK6Vsp2btUJTf2tJXL/LGZJoW0KNWpKa4NpL7/wAkW4uqlejTjB8Um39uH5f7M8yNkpztkKE1fo1Wqie66Lbkn36LXvO/n3Z7NRp0oU6NOE5ycnKEFGSgluvS6W1gdjJuRtC32qtd5MoRcO+W2f4w/wBRUM87fytrmk/JpJUl3r97/U5YECpSVrayTXGTwvhfx/ssaVZ3d3Bp8IxTfy/5/wBHCABRF+AAAdXIm9moWHzVP2cfhRl+RN7NQsPmqfs4/CjW6J8kxemPxDPcAFuU4AAAOLnZ6PL56DtHFzs9Hl89BGuvJl8Em08+HyZaADCH6GDoZA9Ks3tofEjnn1M9wlqyUvQ8zjrxcfU13K2Sadqp8lUclHSUvJdzvXen1nJpZhWKLvfKSS6JTuT79FJmdcrLtPFnx1JPe2+9lxU0lRqS1p0cv5/4UdPRdelHVhXaXx/00bLuc9Cy0nSoOLqKOhCMLnGlsuvd2xXdRQMn26VCrCtHbKEtLb/F1pv1pte8jAg3N7OvNS5Y5L0LC1sadvBw555t/U1KorJlShcpXrZLY7qlKXrXva6mRckZnULJPlpVHNwvcXK6MIbP3n67um8zmE3F3ptNbmnc170ela2VZq6dSc11Sk5L8WTfEqcmqlSlma+pB8LqwTp06rUH9Mfv8ixZ6ZxQtEo0aTvp03pOS3Tndds9STe3pv7iy5j+hU/tT+NmZH6VSS3NruZwo6QlCu601nKx6Eito2M7dW8HhJ5zz9f1PW2+dqe0l8TNMyX/ANPp/wCF/wCMyw/XKS3XvE52l5u8pS1c5Ol5ZbzGMdbGHktH0f5Sp06tSnNqLqxjoN7E5K/yb+t6X4HbzgzN+tVuWjW0L0lNOOlu2XraujoM6Pd22q46Lqzcey5vRwvuOlK9gqOxqw1kuK44Odaxm6+3oz1W+D4ZNTyDTs9OlyNCopqjJwm07/LflO9rZ09Hd0GdU39Xtyc9ip2q+T6o8pvw2nMjNrc2u7YfG7xcX21jBKONXl6H220fsZTbnnW5+v74msZcyNC20owc3FKSqRlG537GverpMqGRMoQyfba1GcnyUpcm5PfFp3xm7vU2n3+ordO21YrRjUnGPZjNpYJnk2e6+kIznGrCGJL6/kcrfRsqdOVGpPMH9MY+5pGXc0qVtkq0KuhJxScktOE10PY1tu6b+o87TknJ9isyVeEKjSbTkkqtWXVG7b4FAo2upD9ypOH2JOP5M86lSUnfKTk+uTveLPUtIUcucaX9T9eK7HmOjq2IwlWeouSSw+4nK9tpJXtu5bl6lefkAqC6NHzA9E+9n+hQcp+fre2n8bPBVGtza7mfCbXutrShTxjVINvabGtUq5zrfT0NDzHy5y1LkJv9pRXk9cqe5YbFgQvpI3Wb7z+wpKk1ud3cfZTb3tvvd52lpGU7bYSXH1+CPDRkYXW8ReF6Y9UXTMnOSnGH1atJRubdKUtkWm73Bvod993eTrfmFQq1HUjUlTUnpShFJq979G/d+JnZ707dWiro1akV1RnKKwTPtO/g6ap14ayXIVdHzVV1aE9Rvn9UaPlDKdmybQVOF2lGN1OlffKT7UupX7W8DM6lRyk5Sd8pNyb6W2728T423te1ve3vZ8I93du4aWMJckSLOyjbJvOtJ82a7kO38vZ6VXplBaX21sl+KZQrfli7KTr3+TTrKH9EfIlitLE4KqNbm13M/JIuNJSrQhHGGsPPq0R7bRcKE5yzlSyseiZsmULYqNKpVe6nBy77lsXvewx2pNybk3e5Ntvrbd7YdST6Xifk53187prhhI6WFgrRS45b+wABXFkAAAdXIm9moWHzVP2cfhRl+RN7NQsPmqfs4/CjW6J8kxemPxDPcAFuU4AAAOLnZ6PL56DtHFzs9Hl89BGuvJl8Em08+HyZaADCH6GAAAAAAAAAAAAAAAAAAAAAAAAAAAAAAAAAAAAAAAAAAAAAAAAAAAAAAAAAdXIm9moWHzVP2cfhRl+RN7NQsPmqfs4/CjW6J8kxemPxDPcAFuU4AAAOLnZ6PL56DtHKzkss6lCUYRcpdS7iPcpujJL0JFq0q0W/UygE2rka0RbjKlJNb0z8arr8NmJ2FXpfZm9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S8ib2ahYfNU/Zx+FGa5KsdSDelFrvNKsPmqf2I/CjU6LjKNHElgyGlpxlXbi8nuAC1KkAAAAAAj1LBRk3KVOLb3traz86rocKGBKABF1XQ4UMBquhwoYEoDAyRdV0OFDAarocKGBKAwMkXVdDhQwGq6HChgSgMDJF1XQ4UMBquhwoYEoDAyRdV0OFDAarocKGBKAwMkXVdDhQwGq6HChgSgMDJF1XQ4UMBquhwoYEoDAyRdV0OFDAarocKGBKAwMkXVdDhQwGq6HChgSgMDJF1XQ4UMBquhwoYEoDAyRdV0OFDAarocKGBKAwMkXVdDhQwGq6HChgSgMDJF1XQ4UMBquhwoYEoDAyRdV0OFDAarocKGBKAwMkXVdDhQwGq6HChgSgMDJF1XQ4UMBquhwoYEoDAyRdV0OFDAarocKGBKAwMkXVdDhQwGq6HChgSgMDJF1XQ4UMBquhwoYEoDAyRdV0OFDAkxikkkrklcl1I+gAAAAAAAAAAAAAAAAAAAAAAAAAAAAAAAAAAAAAAAAAAAAAAAAAAAAAAAAAAAAAAAAAAAAAAAAAAAA/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7" descr="data:image/jpeg;base64,/9j/4AAQSkZJRgABAQAAAQABAAD/2wCEAAkGBg4PEBAQEA8SEREQEBYPEBAQExoQEA8RHxIYGBcRFBIXGyYfGBkjGRUSIC8hIycqLiw4FR4xNTA2NSYrLCkBCQoKDgwOGg8PGTUhHyU1Mi0qLTI1MywrMjEwNS0wNTMuNCw1MCo1LyksLDI2LzQsMiwsLDUpLykvNCw0LCksKf/AABEIAIcBdQMBIgACEQEDEQH/xAAbAAEAAwEBAQEAAAAAAAAAAAAABAYHBQMBAv/EAEcQAAIBAQMHBwgHBgUFAAAAAAABAgMEEZEFBhIVITFTExdBUVJx0SIzNGFzgbLwBxRyg6GxwSMyQmKCwnSSorPDNUNEVPH/xAAbAQEAAwEBAQEAAAAAAAAAAAAABAUGAwIBB//EADMRAAIBAwAIBQIFBQEAAAAAAAABAgMEEQUSExQhMVKRFTNRU3FBgTTB0fDxIjJhoeFi/9oADAMBAAIRAxEAPwDcQAADn5cyhKhSc4JNrr3HQOLnZ6PL56DhcScaUmueDvbRUqsYvlkq3OFauxSwfiOcK1dilg/EqwMfv9x1s2/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tPOFauxSwfiOcK1dilg/EqwG/3HWx4da+2i084Vq7FLB+I5wrV2KWD8SrAb/cdbHh1r7aLTzhWrsUsH4jnCtXYpYPxKsBv9x1seHWvtovuRM9J1W+WUYr+SL8S20qilFSW6STXcZVkTezULD5qn7OPwo0ujas6lLM3lmV0nShSrOMFhHuACyKsAAAHFzs9Hl89B2ji52ejy+egjXXky+CTaefD5MtABhD9DAAAAAAAAAAAAAAAAAAAAAAAAAAAAAAAAAAAAAAAAAAAAAAAAAAAAAAAAAOrkTezULD5qn7OPwoy/Im9moWHzVP2cfhRrdE+SYvTH4hnuAC3KcAAAHFzs9Hl89B2ji52ejy+egjXXky+CTaefD5MtABhD9DABPyCr7VZ/bQ+JHuEdaSj6nmctSLl6EC8XmvZStlns0OUqpKN6jeoaW17tiXqObDOjJlR6LnBX7PLptR97cbl7y5nounB6sqyT/z/JSQ0vUnHWjQbXquP5GZg0LOLM+jVpurZ4KFRLSUYbIVV1XLYn1Nf/M9K66tZ20tWX15MsrS8p3UNaH05oAAiksAH0+A+AAAAAAAEjJ9k5arTpX6PKTUNK6+693X3HqKcnhHyUlFNsjguGdObtCyWWnyabm60VKpLbKS0J7PUr7ti6inna4oSoT1JczhbXEbiGvDkAAcCQAAfALwaLmHSi7Jtin+1lvV/UcXPrIXJVFaIK6FR3TS3Rqdfc1+KfWWVTR8o26rp59UVlPSUJXLt2sfRP1KoDtZnRTttBNXry9j2/8Aakdv6RqaSs1yS85uV3YOULXWt5V88njHb9TtO81LmNvq81nPf9ClAAhk0AH0A+AH0A+AH0+A+AAAAAA6uRN7NQsPmqfs4/CjL8ib2ahYfNU/Zx+FGt0T5Ji9MfiGe4ALcpwAAAcXOz0eXz0HaOLnZ6PL56CNdeTL4JNp58Pky0AGEP0MHQyB6VZvbQ+JHPOhkD0qze2h8SOtHzI/KOVfypfDLvn96J97D9TODR8/vRPvYfqZwWWl/wAR9kVehfw33f5GlZi2qU7Ik3fyc5U19nZJL3aV3uKTliwP67Vo01e5VmoRX8zvS7vKLpmFQcbJe/46spru2R/OLONk6rGplict906ij3xpuP6Ml14bW3oRlzbS+xDt6myubiceSTf3X7Z2bHm5YrFS5SuoTkl5dSotKN/VCH5bLz92W0ZLtrdOMKcpXfuunyc7uuLuTwZzfpHnLRs8f4XKbfVpJRu/ByKpkOclabO47+WgsZJNYNn2tdRt66oRgtXgn9z5QtJXNB3E6j1nlrjwWCfnTm59TmnFt0ql+g3vi+mDf5PwLLmfkmzVLJCVShTnJynfKcFJvy3dtaPfP2Kdj271Vg49+1fk2emY/oVP7c/jZ0o21OneyilwxnHY5V7qpV0fGbfFSxn7M5tOrkqwSVGaVSqtlSo4cpov+3uj7ybnFm7Zq1nnVpQhGcabqwnTSippLSuaWxprp7jP8oTbrVW97qzb/wA7NMyY78n07/8A1V/tni0qRuNpScEopcDpeUpWuzrRm3Jvjx/fD/Bn+buS4WmvGFSajBLSk21FyXZjf0tv8y6W62ZMsLjTdGGk1fdCmpyS6HKT8bykZCyJUtlTk4NJJaU5vaox7ul+otFbNvJdku+s1pSldfouVza61CmtK4jWOvGk5Qgl/wCpciVpDZyrKM5yfD+yK4/J1KmRrDbqCnThGOknoVIR0JxlfdtSuvufQyt5k1LNCrOFdR5VzhGjpQ0mppyT0ZXeTt0eouWQa1nnRTs0dGlpSUVdo3tPa7nt39ZnWSvT6f8Aiv8AkJV1q050aqSy+fo+X68CJaa1SnXoybSXLPNc/wBOJo2WrRZYU4u1KLhppR04cotO53bEn0aRQsnZGhbbZVjTejQU5TbitG6npeTGKa2N/ht6iyfSH6NT9uv9uZG+jiK0LQ+nSgvdc7vzZ6uUq95GjJLHP/PI8WjdvZSrwbzy/wALjzJ9tr5MsGjTlSjpNX3KCqTu7UpP9WeGUs27JbaHLWVRjNpuDgtCM2v4JR6H0X70fnLlgyXOvOVoruNXyVKOndd5Ku2aPVc/eSck5TybZYOnTtK0XJz8puTvaS6vUdWoynKnV1FDkuKyjknOEI1aWu583weGZu0fCXlacJV6zg04SqzlFrc05Nq4iGVksSaNdF60UzR8wPRPvZ/odKnVo26hVg1s0pUakemEoyuvWCkvcc3MD0T72f6FcyNlz6rbauk/2VStONTqj5bun7r8GzUwuI0qNFT/ALZLDMlUtpVq9eUP7ovKPmb1gnZ8pU6U/wB6Epq/okuSldJepq5nU+kjdZvvP7CyWvJMZ2iz2lXKVLSUv5oOEkl7m7/eyt/SR/43fU/sONa23ezqw+mcr4/pO1C6Vze0Z/XGH8/1HPzRzWjab61a/kovRjFbOUl03vsr1foWK0ZSyVZpci40k1sko0tNR9Umovb+JMzYSVioaPDv/qvbf43mVyk223tbd7b3t9LOVScbGjT1IpuXFt/b9TtThK/r1NpJqMXhJcPX9DQctZo2e0UuVsqjGbjpR0NlOquq7cm+te85WYlGhVlWpVqNOcklUi5wUpJfuyW1dejiztZgzk7I090aslHuui/zcit0LYrPlSUlsi7ROEuq6Umng3f7j3U2cZUrlRxrcGvpxPFLayjWtXJvV4xf14fQiZ1ZNVC11IQjdGV06cUrlc1uS+0pIvtmzZsqpRhKhSclTUZT0FpN6NzlpXX337SNl7I3LWmxVLtkajVT7KXKRv8AfGS/qJlXK6Vsp2btUJTf2tJXL/LGZJoW0KNWpKa4NpL7/wAkW4uqlejTjB8Um39uH5f7M8yNkpztkKE1fo1Wqie66Lbkn36LXvO/n3Z7NRp0oU6NOE5ycnKEFGSgluvS6W1gdjJuRtC32qtd5MoRcO+W2f4w/wBRUM87fytrmk/JpJUl3r97/U5YECpSVrayTXGTwvhfx/ssaVZ3d3Bp8IxTfy/5/wBHCABRF+AAAdXIm9moWHzVP2cfhRl+RN7NQsPmqfs4/CjW6J8kxemPxDPcAFuU4AAAOLnZ6PL56DtHFzs9Hl89BGuvJl8Em08+HyZaADCH6GDoZA9Ks3tofEjnn1M9wlqyUvQ8zjrxcfU13K2Sadqp8lUclHSUvJdzvXen1nJpZhWKLvfKSS6JTuT79FJmdcrLtPFnx1JPe2+9lxU0lRqS1p0cv5/4UdPRdelHVhXaXx/00bLuc9Cy0nSoOLqKOhCMLnGlsuvd2xXdRQMn26VCrCtHbKEtLb/F1pv1pte8jAg3N7OvNS5Y5L0LC1sadvBw555t/U1KorJlShcpXrZLY7qlKXrXva6mRckZnULJPlpVHNwvcXK6MIbP3n67um8zmE3F3ptNbmnc170ela2VZq6dSc11Sk5L8WTfEqcmqlSlma+pB8LqwTp06rUH9Mfv8ixZ6ZxQtEo0aTvp03pOS3Tndds9STe3pv7iy5j+hU/tT+NmZH6VSS3NruZwo6QlCu601nKx6Eito2M7dW8HhJ5zz9f1PW2+dqe0l8TNMyX/ANPp/wCF/wCMyw/XKS3XvE52l5u8pS1c5Ol5ZbzGMdbGHktH0f5Sp06tSnNqLqxjoN7E5K/yb+t6X4HbzgzN+tVuWjW0L0lNOOlu2XraujoM6Pd22q46Lqzcey5vRwvuOlK9gqOxqw1kuK44Odaxm6+3oz1W+D4ZNTyDTs9OlyNCopqjJwm07/LflO9rZ09Hd0GdU39Xtyc9ip2q+T6o8pvw2nMjNrc2u7YfG7xcX21jBKONXl6H220fsZTbnnW5+v74msZcyNC20owc3FKSqRlG537GverpMqGRMoQyfba1GcnyUpcm5PfFp3xm7vU2n3+ordO21YrRjUnGPZjNpYJnk2e6+kIznGrCGJL6/kcrfRsqdOVGpPMH9MY+5pGXc0qVtkq0KuhJxScktOE10PY1tu6b+o87TknJ9isyVeEKjSbTkkqtWXVG7b4FAo2upD9ypOH2JOP5M86lSUnfKTk+uTveLPUtIUcucaX9T9eK7HmOjq2IwlWeouSSw+4nK9tpJXtu5bl6lefkAqC6NHzA9E+9n+hQcp+fre2n8bPBVGtza7mfCbXutrShTxjVINvabGtUq5zrfT0NDzHy5y1LkJv9pRXk9cqe5YbFgQvpI3Wb7z+wpKk1ud3cfZTb3tvvd52lpGU7bYSXH1+CPDRkYXW8ReF6Y9UXTMnOSnGH1atJRubdKUtkWm73Bvod993eTrfmFQq1HUjUlTUnpShFJq979G/d+JnZ707dWiro1akV1RnKKwTPtO/g6ap14ayXIVdHzVV1aE9Rvn9UaPlDKdmybQVOF2lGN1OlffKT7UupX7W8DM6lRyk5Sd8pNyb6W2728T423te1ve3vZ8I93du4aWMJckSLOyjbJvOtJ82a7kO38vZ6VXplBaX21sl+KZQrfli7KTr3+TTrKH9EfIlitLE4KqNbm13M/JIuNJSrQhHGGsPPq0R7bRcKE5yzlSyseiZsmULYqNKpVe6nBy77lsXvewx2pNybk3e5Ntvrbd7YdST6Xifk53187prhhI6WFgrRS45b+wABXFkAAAdXIm9moWHzVP2cfhRl+RN7NQsPmqfs4/CjW6J8kxemPxDPcAFuU4AAAOLnZ6PL56DtHFzs9Hl89BGuvJl8Em08+HyZaADCH6GAAAAAAAAAAAAAAAAAAAAAAAAAAAAAAAAAAAAAAAAAAAAAAAAAAAAAAAAAdXIm9moWHzVP2cfhRl+RN7NQsPmqfs4/CjW6J8kxemPxDPcAFuU4AAAOLnZ6PL56DtHKzkss6lCUYRcpdS7iPcpujJL0JFq0q0W/UygE2rka0RbjKlJNb0z8arr8NmJ2FXpfZm9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RQStV1+Gxquvw2NhV6X2Y3mj1ruiKCVquvw2NV1+GxsKvS+zG80etd0S8ib2ahYfNU/Zx+FGa5KsdSDelFrvNKsPmqf2I/CjU6LjKNHElgyGlpxlXbi8nuAC1KkAAAAAAj1LBRk3KVOLb3traz86rocKGBKABF1XQ4UMBquhwoYEoDAyRdV0OFDAarocKGBKAwMkXVdDhQwGq6HChgSgMDJF1XQ4UMBquhwoYEoDAyRdV0OFDAarocKGBKAwMkXVdDhQwGq6HChgSgMDJF1XQ4UMBquhwoYEoDAyRdV0OFDAarocKGBKAwMkXVdDhQwGq6HChgSgMDJF1XQ4UMBquhwoYEoDAyRdV0OFDAarocKGBKAwMkXVdDhQwGq6HChgSgMDJF1XQ4UMBquhwoYEoDAyRdV0OFDAarocKGBKAwMkXVdDhQwGq6HChgSgMDJF1XQ4UMBquhwoYEoDAyRdV0OFDAarocKGBKAwMkXVdDhQwGq6HChgSgMDJF1XQ4UMBquhwoYEoDAyRdV0OFDAkxikkkrklcl1I+gAAAAAAAAAAAAAAAAAAAAAAAAAAAAAAAAAAAAAAAAAAAAAAAAAAAAAAAAAAAAAAAAAAAAAAAAAAAA/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82C6E1C7-DEC1-4349-8BC1-1E011BAFDB0F}" type="slidenum">
              <a:rPr lang="en-US" smtClean="0"/>
              <a:pPr>
                <a:defRPr/>
              </a:pPr>
              <a:t>4</a:t>
            </a:fld>
            <a:endParaRPr lang="en-US"/>
          </a:p>
        </p:txBody>
      </p:sp>
      <p:pic>
        <p:nvPicPr>
          <p:cNvPr id="2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36285"/>
          <a:stretch/>
        </p:blipFill>
        <p:spPr bwMode="auto">
          <a:xfrm>
            <a:off x="3455870" y="3225894"/>
            <a:ext cx="1203336" cy="125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ounded Rectangle 24"/>
          <p:cNvSpPr/>
          <p:nvPr/>
        </p:nvSpPr>
        <p:spPr>
          <a:xfrm>
            <a:off x="5164057" y="4524690"/>
            <a:ext cx="2511171" cy="1533154"/>
          </a:xfrm>
          <a:prstGeom prst="roundRect">
            <a:avLst/>
          </a:prstGeom>
          <a:solidFill>
            <a:schemeClr val="accent3">
              <a:lumMod val="40000"/>
              <a:lumOff val="60000"/>
            </a:schemeClr>
          </a:solidFill>
          <a:ln w="19050">
            <a:solidFill>
              <a:schemeClr val="accent3">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t"/>
          <a:lstStyle/>
          <a:p>
            <a:pPr algn="ctr" eaLnBrk="0" hangingPunct="0">
              <a:spcBef>
                <a:spcPct val="50000"/>
              </a:spcBef>
              <a:defRPr/>
            </a:pPr>
            <a:r>
              <a:rPr lang="en-US" sz="1600" dirty="0" smtClean="0">
                <a:solidFill>
                  <a:srgbClr val="000000"/>
                </a:solidFill>
                <a:latin typeface="Calibri" pitchFamily="34" charset="0"/>
              </a:rPr>
              <a:t>Risk  Data</a:t>
            </a:r>
          </a:p>
          <a:p>
            <a:pPr lvl="0" algn="ctr" eaLnBrk="0" hangingPunct="0">
              <a:spcBef>
                <a:spcPts val="0"/>
              </a:spcBef>
            </a:pPr>
            <a:r>
              <a:rPr lang="en-US" sz="2000" b="0" dirty="0" smtClean="0">
                <a:solidFill>
                  <a:srgbClr val="000000"/>
                </a:solidFill>
                <a:latin typeface="Calibri" pitchFamily="34" charset="0"/>
                <a:cs typeface="Helvetica" pitchFamily="34" charset="0"/>
              </a:rPr>
              <a:t>Payment history</a:t>
            </a:r>
            <a:endParaRPr lang="en-US" sz="2000" b="0" dirty="0">
              <a:solidFill>
                <a:srgbClr val="000000"/>
              </a:solidFill>
              <a:latin typeface="Calibri" pitchFamily="34" charset="0"/>
              <a:cs typeface="Helvetica" pitchFamily="34" charset="0"/>
            </a:endParaRPr>
          </a:p>
          <a:p>
            <a:pPr lvl="0" algn="ctr" eaLnBrk="0" hangingPunct="0">
              <a:spcBef>
                <a:spcPts val="0"/>
              </a:spcBef>
            </a:pPr>
            <a:r>
              <a:rPr lang="en-US" sz="2000" b="0" dirty="0" smtClean="0">
                <a:solidFill>
                  <a:srgbClr val="000000"/>
                </a:solidFill>
                <a:latin typeface="Calibri" pitchFamily="34" charset="0"/>
                <a:cs typeface="Helvetica" pitchFamily="34" charset="0"/>
              </a:rPr>
              <a:t>Claim risk</a:t>
            </a:r>
            <a:endParaRPr lang="en-US" sz="2000" b="0" dirty="0">
              <a:solidFill>
                <a:srgbClr val="000000"/>
              </a:solidFill>
              <a:latin typeface="Calibri" pitchFamily="34" charset="0"/>
              <a:cs typeface="Helvetica" pitchFamily="34" charset="0"/>
            </a:endParaRPr>
          </a:p>
          <a:p>
            <a:pPr lvl="0" algn="ctr" eaLnBrk="0" hangingPunct="0">
              <a:spcBef>
                <a:spcPts val="0"/>
              </a:spcBef>
            </a:pPr>
            <a:r>
              <a:rPr lang="en-US" sz="2000" b="0" dirty="0" smtClean="0">
                <a:solidFill>
                  <a:srgbClr val="000000"/>
                </a:solidFill>
                <a:latin typeface="Calibri" pitchFamily="34" charset="0"/>
                <a:cs typeface="Helvetica" pitchFamily="34" charset="0"/>
              </a:rPr>
              <a:t>Fraud detection</a:t>
            </a:r>
            <a:endParaRPr lang="en-US" sz="1400" b="0" dirty="0">
              <a:solidFill>
                <a:srgbClr val="000000"/>
              </a:solidFill>
            </a:endParaRPr>
          </a:p>
        </p:txBody>
      </p:sp>
      <p:sp>
        <p:nvSpPr>
          <p:cNvPr id="3" name="TextBox 2"/>
          <p:cNvSpPr txBox="1"/>
          <p:nvPr/>
        </p:nvSpPr>
        <p:spPr>
          <a:xfrm>
            <a:off x="5638801" y="3560618"/>
            <a:ext cx="3155094" cy="461665"/>
          </a:xfrm>
          <a:prstGeom prst="rect">
            <a:avLst/>
          </a:prstGeom>
          <a:noFill/>
        </p:spPr>
        <p:txBody>
          <a:bodyPr wrap="none" rtlCol="0">
            <a:spAutoFit/>
          </a:bodyPr>
          <a:lstStyle/>
          <a:p>
            <a:r>
              <a:rPr lang="en-CA" dirty="0" smtClean="0"/>
              <a:t>Customer Profitability</a:t>
            </a:r>
            <a:endParaRPr lang="en-CA" dirty="0"/>
          </a:p>
        </p:txBody>
      </p:sp>
      <p:sp>
        <p:nvSpPr>
          <p:cNvPr id="4" name="Right Arrow 3"/>
          <p:cNvSpPr/>
          <p:nvPr/>
        </p:nvSpPr>
        <p:spPr bwMode="auto">
          <a:xfrm>
            <a:off x="4918364" y="3768436"/>
            <a:ext cx="706581" cy="55418"/>
          </a:xfrm>
          <a:prstGeom prst="rightArrow">
            <a:avLst/>
          </a:prstGeom>
          <a:solidFill>
            <a:schemeClr val="accent1"/>
          </a:solidFill>
          <a:ln w="666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0897507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4523267E-4328-4B13-BB3F-862FC8082F1A}" type="slidenum">
              <a:rPr lang="en-US"/>
              <a:pPr>
                <a:defRPr/>
              </a:pPr>
              <a:t>5</a:t>
            </a:fld>
            <a:endParaRPr lang="en-US"/>
          </a:p>
        </p:txBody>
      </p:sp>
      <p:sp>
        <p:nvSpPr>
          <p:cNvPr id="688133" name="Rectangle 2"/>
          <p:cNvSpPr>
            <a:spLocks noGrp="1" noChangeArrowheads="1"/>
          </p:cNvSpPr>
          <p:nvPr>
            <p:ph type="title"/>
          </p:nvPr>
        </p:nvSpPr>
        <p:spPr/>
        <p:txBody>
          <a:bodyPr/>
          <a:lstStyle/>
          <a:p>
            <a:pPr eaLnBrk="1" hangingPunct="1"/>
            <a:r>
              <a:rPr lang="en-US" dirty="0" smtClean="0"/>
              <a:t>Applying Data Science</a:t>
            </a:r>
          </a:p>
        </p:txBody>
      </p:sp>
      <p:graphicFrame>
        <p:nvGraphicFramePr>
          <p:cNvPr id="688131" name="Object 3"/>
          <p:cNvGraphicFramePr>
            <a:graphicFrameLocks noGrp="1" noChangeAspect="1"/>
          </p:cNvGraphicFramePr>
          <p:nvPr>
            <p:ph idx="1"/>
          </p:nvPr>
        </p:nvGraphicFramePr>
        <p:xfrm>
          <a:off x="363538" y="1606550"/>
          <a:ext cx="8105775" cy="3794125"/>
        </p:xfrm>
        <a:graphic>
          <a:graphicData uri="http://schemas.openxmlformats.org/presentationml/2006/ole">
            <mc:AlternateContent xmlns:mc="http://schemas.openxmlformats.org/markup-compatibility/2006">
              <mc:Choice xmlns:v="urn:schemas-microsoft-com:vml" Requires="v">
                <p:oleObj spid="_x0000_s4141" name="Visio" r:id="rId3" imgW="4058412" imgH="1898142" progId="Visio.Drawing.11">
                  <p:embed/>
                </p:oleObj>
              </mc:Choice>
              <mc:Fallback>
                <p:oleObj name="Visio" r:id="rId3" imgW="4058412" imgH="189814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8" y="1606550"/>
                        <a:ext cx="8105775" cy="379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8134" name="Rectangle 4"/>
          <p:cNvSpPr>
            <a:spLocks noChangeArrowheads="1"/>
          </p:cNvSpPr>
          <p:nvPr/>
        </p:nvSpPr>
        <p:spPr bwMode="auto">
          <a:xfrm>
            <a:off x="6708775" y="4481513"/>
            <a:ext cx="1908175" cy="108585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688135" name="Rectangle 5"/>
          <p:cNvSpPr>
            <a:spLocks noChangeArrowheads="1"/>
          </p:cNvSpPr>
          <p:nvPr/>
        </p:nvSpPr>
        <p:spPr bwMode="auto">
          <a:xfrm>
            <a:off x="6327775" y="4224338"/>
            <a:ext cx="1789113" cy="1085850"/>
          </a:xfrm>
          <a:prstGeom prst="rect">
            <a:avLst/>
          </a:prstGeom>
          <a:solidFill>
            <a:schemeClr val="bg1"/>
          </a:solidFill>
          <a:ln w="9525">
            <a:solidFill>
              <a:schemeClr val="bg1"/>
            </a:solidFill>
            <a:miter lim="800000"/>
            <a:headEnd/>
            <a:tailEnd/>
          </a:ln>
        </p:spPr>
        <p:txBody>
          <a:bodyPr wrap="none" anchor="ctr"/>
          <a:lstStyle/>
          <a:p>
            <a:endParaRPr lang="en-US"/>
          </a:p>
        </p:txBody>
      </p:sp>
      <p:cxnSp>
        <p:nvCxnSpPr>
          <p:cNvPr id="688137" name="Straight Arrow Connector 9"/>
          <p:cNvCxnSpPr>
            <a:cxnSpLocks noChangeShapeType="1"/>
          </p:cNvCxnSpPr>
          <p:nvPr/>
        </p:nvCxnSpPr>
        <p:spPr bwMode="auto">
          <a:xfrm rot="5400000">
            <a:off x="2571750" y="4462463"/>
            <a:ext cx="465137" cy="1588"/>
          </a:xfrm>
          <a:prstGeom prst="straightConnector1">
            <a:avLst/>
          </a:prstGeom>
          <a:noFill/>
          <a:ln w="22225" algn="ctr">
            <a:solidFill>
              <a:schemeClr val="tx1"/>
            </a:solidFill>
            <a:round/>
            <a:headEnd type="arrow" w="med" len="med"/>
            <a:tailEnd type="arrow" w="med" len="med"/>
          </a:ln>
        </p:spPr>
      </p:cxnSp>
      <p:cxnSp>
        <p:nvCxnSpPr>
          <p:cNvPr id="688138" name="Straight Arrow Connector 10"/>
          <p:cNvCxnSpPr>
            <a:cxnSpLocks noChangeShapeType="1"/>
          </p:cNvCxnSpPr>
          <p:nvPr/>
        </p:nvCxnSpPr>
        <p:spPr bwMode="auto">
          <a:xfrm rot="5400000">
            <a:off x="5345907" y="3042443"/>
            <a:ext cx="1212850" cy="17463"/>
          </a:xfrm>
          <a:prstGeom prst="straightConnector1">
            <a:avLst/>
          </a:prstGeom>
          <a:noFill/>
          <a:ln w="22225" algn="ctr">
            <a:solidFill>
              <a:schemeClr val="tx1"/>
            </a:solidFill>
            <a:round/>
            <a:headEnd type="arrow" w="med" len="med"/>
            <a:tailEnd type="arrow" w="med" len="med"/>
          </a:ln>
        </p:spPr>
      </p:cxnSp>
      <p:sp>
        <p:nvSpPr>
          <p:cNvPr id="2" name="Rectangle 1"/>
          <p:cNvSpPr/>
          <p:nvPr/>
        </p:nvSpPr>
        <p:spPr>
          <a:xfrm>
            <a:off x="542263" y="5497620"/>
            <a:ext cx="7963786" cy="707886"/>
          </a:xfrm>
          <a:prstGeom prst="rect">
            <a:avLst/>
          </a:prstGeom>
        </p:spPr>
        <p:txBody>
          <a:bodyPr wrap="square">
            <a:spAutoFit/>
          </a:bodyPr>
          <a:lstStyle/>
          <a:p>
            <a:pPr>
              <a:defRPr/>
            </a:pPr>
            <a:r>
              <a:rPr lang="en-US" sz="2000" b="0" dirty="0">
                <a:solidFill>
                  <a:schemeClr val="tx1">
                    <a:lumMod val="65000"/>
                    <a:lumOff val="35000"/>
                  </a:schemeClr>
                </a:solidFill>
                <a:latin typeface="Calibri" panose="020F0502020204030204" pitchFamily="34" charset="0"/>
              </a:rPr>
              <a:t>Predictive Analytics is about reducing cost and increasing profits (Red versus blue line) </a:t>
            </a:r>
          </a:p>
        </p:txBody>
      </p:sp>
    </p:spTree>
    <p:extLst>
      <p:ext uri="{BB962C8B-B14F-4D97-AF65-F5344CB8AC3E}">
        <p14:creationId xmlns:p14="http://schemas.microsoft.com/office/powerpoint/2010/main" val="17027501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2" name="Rectangle 4"/>
          <p:cNvSpPr>
            <a:spLocks noGrp="1" noChangeArrowheads="1"/>
          </p:cNvSpPr>
          <p:nvPr>
            <p:ph type="title"/>
          </p:nvPr>
        </p:nvSpPr>
        <p:spPr/>
        <p:txBody>
          <a:bodyPr/>
          <a:lstStyle/>
          <a:p>
            <a:pPr eaLnBrk="1" hangingPunct="1"/>
            <a:r>
              <a:rPr lang="en-US" dirty="0" smtClean="0"/>
              <a:t>The Big Picture…</a:t>
            </a:r>
          </a:p>
        </p:txBody>
      </p:sp>
      <p:graphicFrame>
        <p:nvGraphicFramePr>
          <p:cNvPr id="734210" name="Object 2"/>
          <p:cNvGraphicFramePr>
            <a:graphicFrameLocks noGrp="1" noChangeAspect="1"/>
          </p:cNvGraphicFramePr>
          <p:nvPr>
            <p:ph idx="1"/>
            <p:extLst>
              <p:ext uri="{D42A27DB-BD31-4B8C-83A1-F6EECF244321}">
                <p14:modId xmlns:p14="http://schemas.microsoft.com/office/powerpoint/2010/main" val="2394936359"/>
              </p:ext>
            </p:extLst>
          </p:nvPr>
        </p:nvGraphicFramePr>
        <p:xfrm>
          <a:off x="221673" y="1893887"/>
          <a:ext cx="8797635" cy="4345139"/>
        </p:xfrm>
        <a:graphic>
          <a:graphicData uri="http://schemas.openxmlformats.org/presentationml/2006/ole">
            <mc:AlternateContent xmlns:mc="http://schemas.openxmlformats.org/markup-compatibility/2006">
              <mc:Choice xmlns:v="urn:schemas-microsoft-com:vml" Requires="v">
                <p:oleObj spid="_x0000_s1102" name="Visio" r:id="rId3" imgW="6781800" imgH="3565779" progId="Visio.Drawing.11">
                  <p:embed/>
                </p:oleObj>
              </mc:Choice>
              <mc:Fallback>
                <p:oleObj name="Visio" r:id="rId3" imgW="6781800" imgH="3565779"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73" y="1893887"/>
                        <a:ext cx="8797635" cy="4345139"/>
                      </a:xfrm>
                      <a:prstGeom prst="rect">
                        <a:avLst/>
                      </a:prstGeom>
                      <a:noFill/>
                      <a:ln>
                        <a:noFill/>
                      </a:ln>
                      <a:effectLst/>
                      <a:extLst/>
                    </p:spPr>
                  </p:pic>
                </p:oleObj>
              </mc:Fallback>
            </mc:AlternateContent>
          </a:graphicData>
        </a:graphic>
      </p:graphicFrame>
      <p:sp>
        <p:nvSpPr>
          <p:cNvPr id="734213" name="Text Box 7"/>
          <p:cNvSpPr txBox="1">
            <a:spLocks noChangeArrowheads="1"/>
          </p:cNvSpPr>
          <p:nvPr/>
        </p:nvSpPr>
        <p:spPr bwMode="auto">
          <a:xfrm>
            <a:off x="387350" y="1247556"/>
            <a:ext cx="8107363" cy="646331"/>
          </a:xfrm>
          <a:prstGeom prst="rect">
            <a:avLst/>
          </a:prstGeom>
          <a:noFill/>
          <a:ln w="9525">
            <a:noFill/>
            <a:miter lim="800000"/>
            <a:headEnd/>
            <a:tailEnd/>
          </a:ln>
        </p:spPr>
        <p:txBody>
          <a:bodyPr>
            <a:spAutoFit/>
          </a:bodyPr>
          <a:lstStyle/>
          <a:p>
            <a:r>
              <a:rPr lang="en-US" sz="1800" b="0" dirty="0">
                <a:solidFill>
                  <a:schemeClr val="tx1">
                    <a:lumMod val="65000"/>
                    <a:lumOff val="35000"/>
                  </a:schemeClr>
                </a:solidFill>
                <a:latin typeface="Calibri" panose="020F0502020204030204" pitchFamily="34" charset="0"/>
              </a:rPr>
              <a:t>Effective customer </a:t>
            </a:r>
            <a:r>
              <a:rPr lang="en-US" sz="1800" b="0" dirty="0" smtClean="0">
                <a:solidFill>
                  <a:schemeClr val="tx1">
                    <a:lumMod val="65000"/>
                    <a:lumOff val="35000"/>
                  </a:schemeClr>
                </a:solidFill>
                <a:latin typeface="Calibri" panose="020F0502020204030204" pitchFamily="34" charset="0"/>
              </a:rPr>
              <a:t>profitability </a:t>
            </a:r>
            <a:r>
              <a:rPr lang="en-US" sz="1800" b="0" dirty="0">
                <a:solidFill>
                  <a:schemeClr val="tx1">
                    <a:lumMod val="65000"/>
                    <a:lumOff val="35000"/>
                  </a:schemeClr>
                </a:solidFill>
                <a:latin typeface="Calibri" panose="020F0502020204030204" pitchFamily="34" charset="0"/>
              </a:rPr>
              <a:t>in the analysis phase drives program planning, execution of communications, and program measurement. </a:t>
            </a:r>
          </a:p>
        </p:txBody>
      </p:sp>
      <p:sp>
        <p:nvSpPr>
          <p:cNvPr id="2" name="Slide Number Placeholder 1"/>
          <p:cNvSpPr>
            <a:spLocks noGrp="1"/>
          </p:cNvSpPr>
          <p:nvPr>
            <p:ph type="sldNum" sz="quarter" idx="12"/>
          </p:nvPr>
        </p:nvSpPr>
        <p:spPr/>
        <p:txBody>
          <a:bodyPr/>
          <a:lstStyle/>
          <a:p>
            <a:pPr>
              <a:defRPr/>
            </a:pPr>
            <a:fld id="{C4CA861E-F2DD-4111-B711-19D272733BDC}" type="slidenum">
              <a:rPr lang="en-US" smtClean="0"/>
              <a:pPr>
                <a:defRPr/>
              </a:pPr>
              <a:t>6</a:t>
            </a:fld>
            <a:endParaRPr lang="en-US"/>
          </a:p>
        </p:txBody>
      </p:sp>
    </p:spTree>
    <p:extLst>
      <p:ext uri="{BB962C8B-B14F-4D97-AF65-F5344CB8AC3E}">
        <p14:creationId xmlns:p14="http://schemas.microsoft.com/office/powerpoint/2010/main" val="3555046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Getting Started</a:t>
            </a:r>
            <a:endParaRPr lang="en-US" dirty="0"/>
          </a:p>
        </p:txBody>
      </p:sp>
      <p:sp>
        <p:nvSpPr>
          <p:cNvPr id="4" name="Slide Number Placeholder 3"/>
          <p:cNvSpPr>
            <a:spLocks noGrp="1"/>
          </p:cNvSpPr>
          <p:nvPr>
            <p:ph type="sldNum" sz="quarter" idx="12"/>
          </p:nvPr>
        </p:nvSpPr>
        <p:spPr/>
        <p:txBody>
          <a:bodyPr/>
          <a:lstStyle/>
          <a:p>
            <a:fld id="{51709370-B4F2-4189-87DF-5139F20D4AD1}" type="slidenum">
              <a:rPr lang="en-US" smtClean="0"/>
              <a:pPr/>
              <a:t>7</a:t>
            </a:fld>
            <a:endParaRPr lang="en-US"/>
          </a:p>
        </p:txBody>
      </p:sp>
    </p:spTree>
    <p:extLst>
      <p:ext uri="{BB962C8B-B14F-4D97-AF65-F5344CB8AC3E}">
        <p14:creationId xmlns:p14="http://schemas.microsoft.com/office/powerpoint/2010/main" val="592095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Establishing Customer Profitability through the Data Discovery</a:t>
            </a:r>
            <a:endParaRPr lang="en-US" dirty="0"/>
          </a:p>
        </p:txBody>
      </p:sp>
      <p:sp>
        <p:nvSpPr>
          <p:cNvPr id="2" name="Rounded Rectangle 1"/>
          <p:cNvSpPr/>
          <p:nvPr/>
        </p:nvSpPr>
        <p:spPr bwMode="auto">
          <a:xfrm>
            <a:off x="450662" y="3592285"/>
            <a:ext cx="1809211" cy="2608220"/>
          </a:xfrm>
          <a:prstGeom prst="roundRect">
            <a:avLst/>
          </a:prstGeom>
          <a:solidFill>
            <a:schemeClr val="accent1">
              <a:lumMod val="20000"/>
              <a:lumOff val="80000"/>
            </a:schemeClr>
          </a:solidFill>
          <a:ln w="9525" cap="flat" cmpd="sng" algn="ctr">
            <a:solidFill>
              <a:schemeClr val="accent1">
                <a:lumMod val="20000"/>
                <a:lumOff val="80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171450" indent="-171450">
              <a:buFont typeface="Arial" pitchFamily="34" charset="0"/>
              <a:buChar char="•"/>
            </a:pPr>
            <a:r>
              <a:rPr lang="en-US" sz="1200" b="0" dirty="0" smtClean="0">
                <a:latin typeface="Calibri" pitchFamily="34" charset="0"/>
                <a:ea typeface="ＭＳ Ｐゴシック" pitchFamily="-112" charset="-128"/>
              </a:rPr>
              <a:t>Meet </a:t>
            </a:r>
            <a:r>
              <a:rPr lang="en-US" sz="1200" b="0" dirty="0">
                <a:latin typeface="Calibri" pitchFamily="34" charset="0"/>
                <a:ea typeface="ＭＳ Ｐゴシック" pitchFamily="-112" charset="-128"/>
              </a:rPr>
              <a:t>with </a:t>
            </a:r>
            <a:r>
              <a:rPr lang="en-US" sz="1200" b="0" dirty="0" smtClean="0">
                <a:latin typeface="Calibri" pitchFamily="34" charset="0"/>
                <a:ea typeface="ＭＳ Ｐゴシック" pitchFamily="-112" charset="-128"/>
              </a:rPr>
              <a:t>Key Stakeholders </a:t>
            </a:r>
          </a:p>
          <a:p>
            <a:pPr marL="171450" indent="-171450">
              <a:buFont typeface="Arial" pitchFamily="34" charset="0"/>
              <a:buChar char="•"/>
            </a:pPr>
            <a:r>
              <a:rPr lang="en-US" sz="1200" b="0" dirty="0" smtClean="0">
                <a:latin typeface="Calibri" pitchFamily="34" charset="0"/>
                <a:ea typeface="ＭＳ Ｐゴシック" pitchFamily="-112" charset="-128"/>
              </a:rPr>
              <a:t>Understand Business </a:t>
            </a:r>
            <a:r>
              <a:rPr lang="en-US" sz="1200" b="0" dirty="0">
                <a:latin typeface="Calibri" pitchFamily="34" charset="0"/>
                <a:ea typeface="ＭＳ Ｐゴシック" pitchFamily="-112" charset="-128"/>
              </a:rPr>
              <a:t>I</a:t>
            </a:r>
            <a:r>
              <a:rPr lang="en-US" sz="1200" b="0" dirty="0" smtClean="0">
                <a:latin typeface="Calibri" pitchFamily="34" charset="0"/>
                <a:ea typeface="ＭＳ Ｐゴシック" pitchFamily="-112" charset="-128"/>
              </a:rPr>
              <a:t>ssues</a:t>
            </a:r>
          </a:p>
          <a:p>
            <a:pPr marL="171450" indent="-171450">
              <a:buFont typeface="Arial" pitchFamily="34" charset="0"/>
              <a:buChar char="•"/>
            </a:pPr>
            <a:r>
              <a:rPr lang="en-US" sz="1200" b="0" dirty="0" smtClean="0">
                <a:latin typeface="Calibri" pitchFamily="34" charset="0"/>
                <a:ea typeface="ＭＳ Ｐゴシック" pitchFamily="-112" charset="-128"/>
              </a:rPr>
              <a:t>Understand Available Data</a:t>
            </a:r>
          </a:p>
          <a:p>
            <a:pPr marL="171450" indent="-171450">
              <a:buFont typeface="Arial" pitchFamily="34" charset="0"/>
              <a:buChar char="•"/>
            </a:pPr>
            <a:r>
              <a:rPr lang="en-US" sz="1200" b="0" dirty="0" smtClean="0">
                <a:latin typeface="Calibri" pitchFamily="34" charset="0"/>
                <a:ea typeface="ＭＳ Ｐゴシック" pitchFamily="-112" charset="-128"/>
              </a:rPr>
              <a:t>Review  Relevant Documentation</a:t>
            </a:r>
          </a:p>
          <a:p>
            <a:pPr marL="171450" indent="-171450">
              <a:buFont typeface="Arial" pitchFamily="34" charset="0"/>
              <a:buChar char="•"/>
            </a:pPr>
            <a:r>
              <a:rPr lang="en-US" sz="1200" b="0" dirty="0" smtClean="0">
                <a:latin typeface="Calibri" pitchFamily="34" charset="0"/>
                <a:ea typeface="ＭＳ Ｐゴシック" pitchFamily="-112" charset="-128"/>
              </a:rPr>
              <a:t>Define Data Audit Requirements</a:t>
            </a:r>
          </a:p>
          <a:p>
            <a:pPr>
              <a:buFont typeface="Arial" charset="0"/>
              <a:buNone/>
            </a:pPr>
            <a:endParaRPr lang="en-GB" b="0" dirty="0">
              <a:solidFill>
                <a:srgbClr val="595959"/>
              </a:solidFill>
              <a:latin typeface="Helvetica" pitchFamily="34" charset="0"/>
              <a:ea typeface="ＭＳ Ｐゴシック" pitchFamily="-112" charset="-128"/>
            </a:endParaRPr>
          </a:p>
        </p:txBody>
      </p:sp>
      <p:sp>
        <p:nvSpPr>
          <p:cNvPr id="13" name="Rounded Rectangle 12"/>
          <p:cNvSpPr/>
          <p:nvPr/>
        </p:nvSpPr>
        <p:spPr bwMode="auto">
          <a:xfrm>
            <a:off x="2612571" y="3600992"/>
            <a:ext cx="1788530" cy="2608220"/>
          </a:xfrm>
          <a:prstGeom prst="roundRect">
            <a:avLst/>
          </a:prstGeom>
          <a:solidFill>
            <a:schemeClr val="accent1">
              <a:lumMod val="20000"/>
              <a:lumOff val="80000"/>
            </a:schemeClr>
          </a:solidFill>
          <a:ln w="9525" cap="flat" cmpd="sng" algn="ctr">
            <a:solidFill>
              <a:schemeClr val="accent1">
                <a:lumMod val="20000"/>
                <a:lumOff val="80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171450" indent="-171450">
              <a:buFont typeface="Arial" pitchFamily="34" charset="0"/>
              <a:buChar char="•"/>
            </a:pPr>
            <a:r>
              <a:rPr lang="en-US" sz="1200" b="0" dirty="0" smtClean="0">
                <a:latin typeface="Calibri" pitchFamily="34" charset="0"/>
                <a:ea typeface="ＭＳ Ｐゴシック" pitchFamily="-112" charset="-128"/>
              </a:rPr>
              <a:t>Audit Existing Data</a:t>
            </a:r>
            <a:endParaRPr lang="en-US" sz="1200" b="0" dirty="0">
              <a:latin typeface="Calibri" pitchFamily="34" charset="0"/>
              <a:ea typeface="ＭＳ Ｐゴシック" pitchFamily="-112" charset="-128"/>
            </a:endParaRPr>
          </a:p>
          <a:p>
            <a:pPr marL="171450" indent="-171450">
              <a:buFont typeface="Arial" pitchFamily="34" charset="0"/>
              <a:buChar char="•"/>
            </a:pPr>
            <a:r>
              <a:rPr lang="en-US" sz="1200" b="0" dirty="0" smtClean="0">
                <a:latin typeface="Calibri" pitchFamily="34" charset="0"/>
                <a:ea typeface="ＭＳ Ｐゴシック" pitchFamily="-112" charset="-128"/>
              </a:rPr>
              <a:t>Assess Completeness </a:t>
            </a:r>
            <a:r>
              <a:rPr lang="en-US" sz="1200" b="0" dirty="0">
                <a:latin typeface="Calibri" pitchFamily="34" charset="0"/>
                <a:ea typeface="ＭＳ Ｐゴシック" pitchFamily="-112" charset="-128"/>
              </a:rPr>
              <a:t>and </a:t>
            </a:r>
            <a:r>
              <a:rPr lang="en-US" sz="1200" b="0" dirty="0" smtClean="0">
                <a:latin typeface="Calibri" pitchFamily="34" charset="0"/>
                <a:ea typeface="ＭＳ Ｐゴシック" pitchFamily="-112" charset="-128"/>
              </a:rPr>
              <a:t>Accuracy </a:t>
            </a:r>
            <a:r>
              <a:rPr lang="en-US" sz="1200" b="0" dirty="0">
                <a:latin typeface="Calibri" pitchFamily="34" charset="0"/>
                <a:ea typeface="ＭＳ Ｐゴシック" pitchFamily="-112" charset="-128"/>
              </a:rPr>
              <a:t>of </a:t>
            </a:r>
            <a:r>
              <a:rPr lang="en-US" sz="1200" b="0" dirty="0" smtClean="0">
                <a:latin typeface="Calibri" pitchFamily="34" charset="0"/>
                <a:ea typeface="ＭＳ Ｐゴシック" pitchFamily="-112" charset="-128"/>
              </a:rPr>
              <a:t>Data Collected</a:t>
            </a:r>
          </a:p>
          <a:p>
            <a:pPr marL="171450" indent="-171450">
              <a:buFont typeface="Arial" pitchFamily="34" charset="0"/>
              <a:buChar char="•"/>
            </a:pPr>
            <a:r>
              <a:rPr lang="en-US" sz="1200" b="0" dirty="0">
                <a:latin typeface="Calibri" pitchFamily="34" charset="0"/>
                <a:ea typeface="ＭＳ Ｐゴシック" pitchFamily="-112" charset="-128"/>
              </a:rPr>
              <a:t>Produce </a:t>
            </a:r>
            <a:r>
              <a:rPr lang="en-US" sz="1200" b="0" dirty="0" smtClean="0">
                <a:latin typeface="Calibri" pitchFamily="34" charset="0"/>
                <a:ea typeface="ＭＳ Ｐゴシック" pitchFamily="-112" charset="-128"/>
              </a:rPr>
              <a:t>Initial Frequency Reports</a:t>
            </a:r>
            <a:endParaRPr lang="en-US" sz="1200" b="0" dirty="0">
              <a:latin typeface="Calibri" pitchFamily="34" charset="0"/>
              <a:ea typeface="ＭＳ Ｐゴシック" pitchFamily="-112" charset="-128"/>
            </a:endParaRPr>
          </a:p>
          <a:p>
            <a:pPr marL="171450" indent="-171450">
              <a:buFont typeface="Arial" pitchFamily="34" charset="0"/>
              <a:buChar char="•"/>
            </a:pPr>
            <a:r>
              <a:rPr lang="en-US" sz="1200" b="0" dirty="0" smtClean="0">
                <a:latin typeface="Calibri" pitchFamily="34" charset="0"/>
                <a:ea typeface="ＭＳ Ｐゴシック" pitchFamily="-112" charset="-128"/>
              </a:rPr>
              <a:t>Identify Data Gaps/ Recommend 3</a:t>
            </a:r>
            <a:r>
              <a:rPr lang="en-US" sz="1200" b="0" baseline="30000" dirty="0" smtClean="0">
                <a:latin typeface="Calibri" pitchFamily="34" charset="0"/>
                <a:ea typeface="ＭＳ Ｐゴシック" pitchFamily="-112" charset="-128"/>
              </a:rPr>
              <a:t>rd</a:t>
            </a:r>
            <a:r>
              <a:rPr lang="en-US" sz="1200" b="0" dirty="0" smtClean="0">
                <a:latin typeface="Calibri" pitchFamily="34" charset="0"/>
                <a:ea typeface="ＭＳ Ｐゴシック" pitchFamily="-112" charset="-128"/>
              </a:rPr>
              <a:t> Party Data Overlays</a:t>
            </a:r>
            <a:endParaRPr lang="en-US" sz="1200" b="0" dirty="0">
              <a:latin typeface="Calibri" pitchFamily="34" charset="0"/>
              <a:ea typeface="ＭＳ Ｐゴシック" pitchFamily="-112" charset="-128"/>
            </a:endParaRPr>
          </a:p>
          <a:p>
            <a:pPr marL="171450" indent="-171450">
              <a:buFont typeface="Arial" pitchFamily="34" charset="0"/>
              <a:buChar char="•"/>
            </a:pPr>
            <a:r>
              <a:rPr lang="en-US" sz="1200" b="0" dirty="0" smtClean="0">
                <a:latin typeface="Calibri" pitchFamily="34" charset="0"/>
                <a:ea typeface="ＭＳ Ｐゴシック" pitchFamily="-112" charset="-128"/>
              </a:rPr>
              <a:t>Variable </a:t>
            </a:r>
            <a:r>
              <a:rPr lang="en-US" sz="1200" b="0" dirty="0">
                <a:latin typeface="Calibri" pitchFamily="34" charset="0"/>
                <a:ea typeface="ＭＳ Ｐゴシック" pitchFamily="-112" charset="-128"/>
              </a:rPr>
              <a:t>Creation</a:t>
            </a:r>
            <a:endParaRPr lang="en-GB" sz="1200" b="0" dirty="0">
              <a:latin typeface="Calibri" pitchFamily="34" charset="0"/>
              <a:ea typeface="ＭＳ Ｐゴシック" pitchFamily="-112" charset="-128"/>
            </a:endParaRPr>
          </a:p>
        </p:txBody>
      </p:sp>
      <p:graphicFrame>
        <p:nvGraphicFramePr>
          <p:cNvPr id="3" name="Diagram 2"/>
          <p:cNvGraphicFramePr/>
          <p:nvPr>
            <p:extLst>
              <p:ext uri="{D42A27DB-BD31-4B8C-83A1-F6EECF244321}">
                <p14:modId xmlns:p14="http://schemas.microsoft.com/office/powerpoint/2010/main" val="3122422849"/>
              </p:ext>
            </p:extLst>
          </p:nvPr>
        </p:nvGraphicFramePr>
        <p:xfrm>
          <a:off x="444137" y="1318622"/>
          <a:ext cx="8268789" cy="2835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ounded Rectangle 13"/>
          <p:cNvSpPr/>
          <p:nvPr/>
        </p:nvSpPr>
        <p:spPr bwMode="auto">
          <a:xfrm>
            <a:off x="4724421" y="3609699"/>
            <a:ext cx="1788530" cy="2608220"/>
          </a:xfrm>
          <a:prstGeom prst="roundRect">
            <a:avLst/>
          </a:prstGeom>
          <a:solidFill>
            <a:schemeClr val="accent1">
              <a:lumMod val="20000"/>
              <a:lumOff val="80000"/>
            </a:schemeClr>
          </a:solidFill>
          <a:ln w="9525" cap="flat" cmpd="sng" algn="ctr">
            <a:solidFill>
              <a:schemeClr val="accent1">
                <a:lumMod val="20000"/>
                <a:lumOff val="80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171450" indent="-171450">
              <a:buFont typeface="Arial" pitchFamily="34" charset="0"/>
              <a:buChar char="•"/>
            </a:pPr>
            <a:r>
              <a:rPr lang="en-US" sz="1200" b="0" dirty="0">
                <a:latin typeface="Calibri" pitchFamily="34" charset="0"/>
                <a:ea typeface="ＭＳ Ｐゴシック" pitchFamily="-112" charset="-128"/>
              </a:rPr>
              <a:t>Produce </a:t>
            </a:r>
            <a:r>
              <a:rPr lang="en-US" sz="1200" b="0" dirty="0" smtClean="0">
                <a:latin typeface="Calibri" pitchFamily="34" charset="0"/>
                <a:ea typeface="ＭＳ Ｐゴシック" pitchFamily="-112" charset="-128"/>
              </a:rPr>
              <a:t> Initial Reports  </a:t>
            </a:r>
          </a:p>
          <a:p>
            <a:pPr marL="171450" indent="-171450">
              <a:buFont typeface="Arial" pitchFamily="34" charset="0"/>
              <a:buChar char="•"/>
            </a:pPr>
            <a:r>
              <a:rPr lang="en-US" sz="1200" b="0" dirty="0" smtClean="0">
                <a:latin typeface="Calibri" pitchFamily="34" charset="0"/>
                <a:ea typeface="ＭＳ Ｐゴシック" pitchFamily="-112" charset="-128"/>
              </a:rPr>
              <a:t>Create Basic Customer Profitability  Segments and Profiling Routines</a:t>
            </a:r>
            <a:endParaRPr lang="en-US" sz="1200" b="0" dirty="0">
              <a:latin typeface="Calibri" pitchFamily="34" charset="0"/>
              <a:ea typeface="ＭＳ Ｐゴシック" pitchFamily="-112" charset="-128"/>
            </a:endParaRPr>
          </a:p>
          <a:p>
            <a:pPr marL="171450" indent="-171450">
              <a:buFont typeface="Arial" pitchFamily="34" charset="0"/>
              <a:buChar char="•"/>
            </a:pPr>
            <a:r>
              <a:rPr lang="en-US" sz="1200" b="0" dirty="0" smtClean="0">
                <a:latin typeface="Calibri" pitchFamily="34" charset="0"/>
                <a:ea typeface="ＭＳ Ｐゴシック" pitchFamily="-112" charset="-128"/>
              </a:rPr>
              <a:t>Identify Areas  for Deeper Analysis</a:t>
            </a:r>
            <a:endParaRPr lang="en-US" sz="1200" b="0" dirty="0">
              <a:latin typeface="Calibri" pitchFamily="34" charset="0"/>
              <a:ea typeface="ＭＳ Ｐゴシック" pitchFamily="-112" charset="-128"/>
            </a:endParaRPr>
          </a:p>
          <a:p>
            <a:pPr marL="171450" indent="-171450">
              <a:buFont typeface="Arial" pitchFamily="34" charset="0"/>
              <a:buChar char="•"/>
            </a:pPr>
            <a:r>
              <a:rPr lang="en-US" sz="1200" b="0" dirty="0" smtClean="0">
                <a:latin typeface="Calibri" pitchFamily="34" charset="0"/>
                <a:ea typeface="ＭＳ Ｐゴシック" pitchFamily="-112" charset="-128"/>
              </a:rPr>
              <a:t>Identify Gaps </a:t>
            </a:r>
            <a:r>
              <a:rPr lang="en-US" sz="1200" b="0" dirty="0">
                <a:latin typeface="Calibri" pitchFamily="34" charset="0"/>
                <a:ea typeface="ＭＳ Ｐゴシック" pitchFamily="-112" charset="-128"/>
              </a:rPr>
              <a:t>&amp; </a:t>
            </a:r>
            <a:r>
              <a:rPr lang="en-US" sz="1200" b="0" dirty="0" smtClean="0">
                <a:latin typeface="Calibri" pitchFamily="34" charset="0"/>
                <a:ea typeface="ＭＳ Ｐゴシック" pitchFamily="-112" charset="-128"/>
              </a:rPr>
              <a:t>Opportunities </a:t>
            </a:r>
            <a:r>
              <a:rPr lang="en-US" sz="1200" b="0" dirty="0">
                <a:latin typeface="Calibri" pitchFamily="34" charset="0"/>
                <a:ea typeface="ＭＳ Ｐゴシック" pitchFamily="-112" charset="-128"/>
              </a:rPr>
              <a:t>for  </a:t>
            </a:r>
            <a:r>
              <a:rPr lang="en-US" sz="1200" b="0" dirty="0" smtClean="0">
                <a:latin typeface="Calibri" pitchFamily="34" charset="0"/>
                <a:ea typeface="ＭＳ Ｐゴシック" pitchFamily="-112" charset="-128"/>
              </a:rPr>
              <a:t>Profitability  Optimization</a:t>
            </a:r>
            <a:endParaRPr lang="en-US" sz="1200" b="0" dirty="0">
              <a:latin typeface="Calibri" pitchFamily="34" charset="0"/>
              <a:ea typeface="ＭＳ Ｐゴシック" pitchFamily="-112" charset="-128"/>
            </a:endParaRPr>
          </a:p>
        </p:txBody>
      </p:sp>
      <p:sp>
        <p:nvSpPr>
          <p:cNvPr id="15" name="Rounded Rectangle 14"/>
          <p:cNvSpPr/>
          <p:nvPr/>
        </p:nvSpPr>
        <p:spPr bwMode="auto">
          <a:xfrm>
            <a:off x="6888523" y="3605343"/>
            <a:ext cx="1788530" cy="2608220"/>
          </a:xfrm>
          <a:prstGeom prst="roundRect">
            <a:avLst/>
          </a:prstGeom>
          <a:solidFill>
            <a:schemeClr val="accent1">
              <a:lumMod val="20000"/>
              <a:lumOff val="80000"/>
            </a:schemeClr>
          </a:solidFill>
          <a:ln w="9525" cap="flat" cmpd="sng" algn="ctr">
            <a:solidFill>
              <a:schemeClr val="accent1">
                <a:lumMod val="20000"/>
                <a:lumOff val="80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171450" indent="-171450">
              <a:buFont typeface="Arial" pitchFamily="34" charset="0"/>
              <a:buChar char="•"/>
            </a:pPr>
            <a:r>
              <a:rPr lang="en-US" sz="1200" b="0" dirty="0" smtClean="0">
                <a:latin typeface="Calibri" pitchFamily="34" charset="0"/>
                <a:ea typeface="ＭＳ Ｐゴシック" pitchFamily="-112" charset="-128"/>
              </a:rPr>
              <a:t>Present  Vision and Roadmap for Future Data Management, Market </a:t>
            </a:r>
            <a:r>
              <a:rPr lang="en-US" sz="1200" b="0" dirty="0">
                <a:latin typeface="Calibri" pitchFamily="34" charset="0"/>
                <a:ea typeface="ＭＳ Ｐゴシック" pitchFamily="-112" charset="-128"/>
              </a:rPr>
              <a:t>R</a:t>
            </a:r>
            <a:r>
              <a:rPr lang="en-US" sz="1200" b="0" dirty="0" smtClean="0">
                <a:latin typeface="Calibri" pitchFamily="34" charset="0"/>
                <a:ea typeface="ＭＳ Ｐゴシック" pitchFamily="-112" charset="-128"/>
              </a:rPr>
              <a:t>esearch and Data </a:t>
            </a:r>
            <a:r>
              <a:rPr lang="en-US" sz="1200" b="0" dirty="0">
                <a:latin typeface="Calibri" pitchFamily="34" charset="0"/>
                <a:ea typeface="ＭＳ Ｐゴシック" pitchFamily="-112" charset="-128"/>
              </a:rPr>
              <a:t>A</a:t>
            </a:r>
            <a:r>
              <a:rPr lang="en-US" sz="1200" b="0" dirty="0" smtClean="0">
                <a:latin typeface="Calibri" pitchFamily="34" charset="0"/>
                <a:ea typeface="ＭＳ Ｐゴシック" pitchFamily="-112" charset="-128"/>
              </a:rPr>
              <a:t>nalytics Initiatives that will optimize customer profitability</a:t>
            </a:r>
            <a:endParaRPr lang="en-GB" sz="1200" b="0" dirty="0">
              <a:latin typeface="Calibri" pitchFamily="34" charset="0"/>
              <a:ea typeface="ＭＳ Ｐゴシック" pitchFamily="-112" charset="-128"/>
            </a:endParaRPr>
          </a:p>
        </p:txBody>
      </p:sp>
      <p:sp>
        <p:nvSpPr>
          <p:cNvPr id="6" name="Slide Number Placeholder 5"/>
          <p:cNvSpPr>
            <a:spLocks noGrp="1"/>
          </p:cNvSpPr>
          <p:nvPr>
            <p:ph type="sldNum" sz="quarter" idx="12"/>
          </p:nvPr>
        </p:nvSpPr>
        <p:spPr/>
        <p:txBody>
          <a:bodyPr/>
          <a:lstStyle/>
          <a:p>
            <a:pPr>
              <a:defRPr/>
            </a:pPr>
            <a:fld id="{82C6E1C7-DEC1-4349-8BC1-1E011BAFDB0F}" type="slidenum">
              <a:rPr lang="en-US" smtClean="0"/>
              <a:pPr>
                <a:defRPr/>
              </a:pPr>
              <a:t>8</a:t>
            </a:fld>
            <a:endParaRPr lang="en-US"/>
          </a:p>
        </p:txBody>
      </p:sp>
    </p:spTree>
    <p:extLst>
      <p:ext uri="{BB962C8B-B14F-4D97-AF65-F5344CB8AC3E}">
        <p14:creationId xmlns:p14="http://schemas.microsoft.com/office/powerpoint/2010/main" val="2950028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544319757"/>
              </p:ext>
            </p:extLst>
          </p:nvPr>
        </p:nvGraphicFramePr>
        <p:xfrm>
          <a:off x="568880" y="1690548"/>
          <a:ext cx="7554394" cy="3857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Project Management Approach</a:t>
            </a:r>
            <a:endParaRPr lang="en-US" dirty="0"/>
          </a:p>
        </p:txBody>
      </p:sp>
      <p:sp>
        <p:nvSpPr>
          <p:cNvPr id="3" name="Slide Number Placeholder 2"/>
          <p:cNvSpPr>
            <a:spLocks noGrp="1"/>
          </p:cNvSpPr>
          <p:nvPr>
            <p:ph type="sldNum" sz="quarter" idx="12"/>
          </p:nvPr>
        </p:nvSpPr>
        <p:spPr/>
        <p:txBody>
          <a:bodyPr/>
          <a:lstStyle/>
          <a:p>
            <a:pPr>
              <a:defRPr/>
            </a:pPr>
            <a:fld id="{C4CA861E-F2DD-4111-B711-19D272733BDC}" type="slidenum">
              <a:rPr lang="en-US" smtClean="0"/>
              <a:pPr>
                <a:defRPr/>
              </a:pPr>
              <a:t>9</a:t>
            </a:fld>
            <a:endParaRPr lang="en-US"/>
          </a:p>
        </p:txBody>
      </p:sp>
    </p:spTree>
    <p:extLst>
      <p:ext uri="{BB962C8B-B14F-4D97-AF65-F5344CB8AC3E}">
        <p14:creationId xmlns:p14="http://schemas.microsoft.com/office/powerpoint/2010/main" val="408578581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Template - Model Presentation">
  <a:themeElements>
    <a:clrScheme name="BFG">
      <a:dk1>
        <a:srgbClr val="000000"/>
      </a:dk1>
      <a:lt1>
        <a:srgbClr val="FFFFFF"/>
      </a:lt1>
      <a:dk2>
        <a:srgbClr val="000000"/>
      </a:dk2>
      <a:lt2>
        <a:srgbClr val="FFFFFF"/>
      </a:lt2>
      <a:accent1>
        <a:srgbClr val="5F1B42"/>
      </a:accent1>
      <a:accent2>
        <a:srgbClr val="CCBD00"/>
      </a:accent2>
      <a:accent3>
        <a:srgbClr val="558ED5"/>
      </a:accent3>
      <a:accent4>
        <a:srgbClr val="7F7F7F"/>
      </a:accent4>
      <a:accent5>
        <a:srgbClr val="42BEBB"/>
      </a:accent5>
      <a:accent6>
        <a:srgbClr val="CD4F97"/>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 Model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 Model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 Model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 Model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 Model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 Model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 Model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11634</TotalTime>
  <Words>1094</Words>
  <Application>Microsoft Office PowerPoint</Application>
  <PresentationFormat>On-screen Show (4:3)</PresentationFormat>
  <Paragraphs>276</Paragraphs>
  <Slides>26</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6" baseType="lpstr">
      <vt:lpstr>ＭＳ Ｐゴシック</vt:lpstr>
      <vt:lpstr>ＭＳ Ｐゴシック</vt:lpstr>
      <vt:lpstr>Arial</vt:lpstr>
      <vt:lpstr>Calibri</vt:lpstr>
      <vt:lpstr>Helvetica</vt:lpstr>
      <vt:lpstr>Times</vt:lpstr>
      <vt:lpstr>Times New Roman</vt:lpstr>
      <vt:lpstr>Template - Model Presentation</vt:lpstr>
      <vt:lpstr>Visio</vt:lpstr>
      <vt:lpstr>Chart</vt:lpstr>
      <vt:lpstr> Boire Analytics</vt:lpstr>
      <vt:lpstr>Boire Analytics</vt:lpstr>
      <vt:lpstr>Boire Analytics Core Competencies in Achieving Customer Profitability</vt:lpstr>
      <vt:lpstr>Data is at the heart in building one integrated view of customer profitability</vt:lpstr>
      <vt:lpstr>Applying Data Science</vt:lpstr>
      <vt:lpstr>The Big Picture…</vt:lpstr>
      <vt:lpstr>PowerPoint Presentation</vt:lpstr>
      <vt:lpstr>Establishing Customer Profitability through the Data Discovery</vt:lpstr>
      <vt:lpstr>Project Management Approach</vt:lpstr>
      <vt:lpstr>Boire Analytics Mission Statement</vt:lpstr>
      <vt:lpstr>How to Contact Us</vt:lpstr>
      <vt:lpstr>PowerPoint Presentation</vt:lpstr>
      <vt:lpstr>PowerPoint Presentation</vt:lpstr>
      <vt:lpstr>  Background and Challenge</vt:lpstr>
      <vt:lpstr>What we did </vt:lpstr>
      <vt:lpstr>What was the result?</vt:lpstr>
      <vt:lpstr>PowerPoint Presentation</vt:lpstr>
      <vt:lpstr>Background and Challenge</vt:lpstr>
      <vt:lpstr>What we did</vt:lpstr>
      <vt:lpstr>What was the result</vt:lpstr>
      <vt:lpstr>What was the resultant strategy</vt:lpstr>
      <vt:lpstr>PowerPoint Presentation</vt:lpstr>
      <vt:lpstr>PowerPoint Presentation</vt:lpstr>
      <vt:lpstr>What we did</vt:lpstr>
      <vt:lpstr>What was the result</vt:lpstr>
      <vt:lpstr>Thank You</vt:lpstr>
    </vt:vector>
  </TitlesOfParts>
  <Company>Boire Filler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Client’s Logo/Name</dc:title>
  <dc:creator>Luke Foran</dc:creator>
  <cp:lastModifiedBy>Richard Boire</cp:lastModifiedBy>
  <cp:revision>672</cp:revision>
  <cp:lastPrinted>2014-01-27T19:38:37Z</cp:lastPrinted>
  <dcterms:created xsi:type="dcterms:W3CDTF">2004-07-07T13:58:11Z</dcterms:created>
  <dcterms:modified xsi:type="dcterms:W3CDTF">2019-02-17T18:59:48Z</dcterms:modified>
</cp:coreProperties>
</file>